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diagrams/data1.xml" ContentType="application/vnd.openxmlformats-officedocument.drawingml.diagramData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diagrams/drawing1.xml" ContentType="application/vnd.ms-office.drawingml.diagramDrawing+xml"/>
  <Override PartName="/ppt/theme/theme1.xml" ContentType="application/vnd.openxmlformats-officedocument.theme+xml"/>
  <Override PartName="/ppt/diagrams/colors1.xml" ContentType="application/vnd.openxmlformats-officedocument.drawingml.diagramCol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3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9" r:id="rId2"/>
    <p:sldId id="273" r:id="rId3"/>
    <p:sldId id="275" r:id="rId4"/>
    <p:sldId id="270" r:id="rId5"/>
    <p:sldId id="269" r:id="rId6"/>
    <p:sldId id="293" r:id="rId7"/>
    <p:sldId id="278" r:id="rId8"/>
    <p:sldId id="274" r:id="rId9"/>
    <p:sldId id="282" r:id="rId10"/>
    <p:sldId id="276" r:id="rId11"/>
    <p:sldId id="277" r:id="rId12"/>
    <p:sldId id="25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83" autoAdjust="0"/>
    <p:restoredTop sz="94646"/>
  </p:normalViewPr>
  <p:slideViewPr>
    <p:cSldViewPr snapToGrid="0">
      <p:cViewPr varScale="1">
        <p:scale>
          <a:sx n="180" d="100"/>
          <a:sy n="180" d="100"/>
        </p:scale>
        <p:origin x="9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# of consults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cat>
            <c:numRef>
              <c:f>Sheet1!$A$2:$A$28</c:f>
              <c:numCache>
                <c:formatCode>[$-409]mmm\-yy;@</c:formatCode>
                <c:ptCount val="27"/>
                <c:pt idx="0">
                  <c:v>43831</c:v>
                </c:pt>
                <c:pt idx="1">
                  <c:v>43862</c:v>
                </c:pt>
                <c:pt idx="2">
                  <c:v>43891</c:v>
                </c:pt>
                <c:pt idx="3">
                  <c:v>43922</c:v>
                </c:pt>
                <c:pt idx="4">
                  <c:v>43952</c:v>
                </c:pt>
                <c:pt idx="5">
                  <c:v>43983</c:v>
                </c:pt>
                <c:pt idx="6">
                  <c:v>44013</c:v>
                </c:pt>
                <c:pt idx="7">
                  <c:v>44044</c:v>
                </c:pt>
                <c:pt idx="8">
                  <c:v>44075</c:v>
                </c:pt>
                <c:pt idx="9">
                  <c:v>44105</c:v>
                </c:pt>
                <c:pt idx="10">
                  <c:v>44136</c:v>
                </c:pt>
                <c:pt idx="11">
                  <c:v>44166</c:v>
                </c:pt>
                <c:pt idx="12">
                  <c:v>44197</c:v>
                </c:pt>
                <c:pt idx="13">
                  <c:v>44228</c:v>
                </c:pt>
                <c:pt idx="14">
                  <c:v>44256</c:v>
                </c:pt>
                <c:pt idx="15">
                  <c:v>44287</c:v>
                </c:pt>
                <c:pt idx="16">
                  <c:v>44317</c:v>
                </c:pt>
                <c:pt idx="17">
                  <c:v>44348</c:v>
                </c:pt>
                <c:pt idx="18">
                  <c:v>44378</c:v>
                </c:pt>
                <c:pt idx="19">
                  <c:v>44409</c:v>
                </c:pt>
                <c:pt idx="20">
                  <c:v>44440</c:v>
                </c:pt>
                <c:pt idx="21">
                  <c:v>44470</c:v>
                </c:pt>
                <c:pt idx="22">
                  <c:v>44501</c:v>
                </c:pt>
                <c:pt idx="23">
                  <c:v>44531</c:v>
                </c:pt>
                <c:pt idx="24">
                  <c:v>44562</c:v>
                </c:pt>
                <c:pt idx="25">
                  <c:v>44593</c:v>
                </c:pt>
                <c:pt idx="26">
                  <c:v>44621</c:v>
                </c:pt>
              </c:numCache>
            </c:numRef>
          </c:cat>
          <c:val>
            <c:numRef>
              <c:f>Sheet1!$B$2:$B$28</c:f>
              <c:numCache>
                <c:formatCode>General</c:formatCode>
                <c:ptCount val="27"/>
                <c:pt idx="0">
                  <c:v>447</c:v>
                </c:pt>
                <c:pt idx="1">
                  <c:v>379</c:v>
                </c:pt>
                <c:pt idx="2">
                  <c:v>2074</c:v>
                </c:pt>
                <c:pt idx="3">
                  <c:v>3531</c:v>
                </c:pt>
                <c:pt idx="4">
                  <c:v>2589</c:v>
                </c:pt>
                <c:pt idx="5">
                  <c:v>6654</c:v>
                </c:pt>
                <c:pt idx="6">
                  <c:v>10635</c:v>
                </c:pt>
                <c:pt idx="7">
                  <c:v>4198</c:v>
                </c:pt>
                <c:pt idx="8">
                  <c:v>2661</c:v>
                </c:pt>
                <c:pt idx="9">
                  <c:v>3524</c:v>
                </c:pt>
                <c:pt idx="10">
                  <c:v>3912</c:v>
                </c:pt>
                <c:pt idx="11">
                  <c:v>10577</c:v>
                </c:pt>
                <c:pt idx="12">
                  <c:v>7150</c:v>
                </c:pt>
                <c:pt idx="13">
                  <c:v>2260</c:v>
                </c:pt>
                <c:pt idx="14">
                  <c:v>1909</c:v>
                </c:pt>
                <c:pt idx="15">
                  <c:v>710</c:v>
                </c:pt>
                <c:pt idx="16">
                  <c:v>518</c:v>
                </c:pt>
                <c:pt idx="17">
                  <c:v>1316</c:v>
                </c:pt>
                <c:pt idx="18">
                  <c:v>1190</c:v>
                </c:pt>
                <c:pt idx="19">
                  <c:v>1333</c:v>
                </c:pt>
                <c:pt idx="20">
                  <c:v>1199</c:v>
                </c:pt>
                <c:pt idx="21">
                  <c:v>1485</c:v>
                </c:pt>
                <c:pt idx="22">
                  <c:v>1854</c:v>
                </c:pt>
                <c:pt idx="23">
                  <c:v>2495</c:v>
                </c:pt>
                <c:pt idx="24">
                  <c:v>869</c:v>
                </c:pt>
                <c:pt idx="25">
                  <c:v>771</c:v>
                </c:pt>
                <c:pt idx="26">
                  <c:v>734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A8-474B-AFD1-72FCE2BCBC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42364415"/>
        <c:axId val="942365855"/>
      </c:areaChart>
      <c:dateAx>
        <c:axId val="942364415"/>
        <c:scaling>
          <c:orientation val="minMax"/>
        </c:scaling>
        <c:delete val="0"/>
        <c:axPos val="b"/>
        <c:numFmt formatCode="[$-409]mmm\-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2365855"/>
        <c:crossesAt val="1"/>
        <c:auto val="1"/>
        <c:lblOffset val="100"/>
        <c:baseTimeUnit val="months"/>
      </c:dateAx>
      <c:valAx>
        <c:axId val="942365855"/>
        <c:scaling>
          <c:orientation val="minMax"/>
          <c:max val="1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2364415"/>
        <c:crosses val="autoZero"/>
        <c:crossBetween val="midCat"/>
        <c:majorUnit val="1000"/>
        <c:minorUnit val="100"/>
        <c:dispUnits>
          <c:builtInUnit val="thousands"/>
          <c:dispUnitsLbl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</c:dispUnitsLbl>
        </c:dispUnits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image" Target="../media/image12.jpe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image" Target="../media/image12.jpe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F61765-1821-4858-8573-FA4C74F50334}" type="doc">
      <dgm:prSet loTypeId="urn:microsoft.com/office/officeart/2005/8/layout/pList1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7B07B6A-2F5C-4903-96D3-205F9357E3DD}">
      <dgm:prSet custT="1"/>
      <dgm:spPr/>
      <dgm:t>
        <a:bodyPr/>
        <a:lstStyle/>
        <a:p>
          <a:r>
            <a:rPr lang="en-US" sz="2000" b="1" dirty="0">
              <a:solidFill>
                <a:schemeClr val="accent1">
                  <a:lumMod val="60000"/>
                  <a:lumOff val="40000"/>
                </a:schemeClr>
              </a:solidFill>
            </a:rPr>
            <a:t>Artificial Intelligence</a:t>
          </a:r>
          <a:endParaRPr lang="en-US" sz="20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B06537F7-DCA7-4C0A-9AA5-54D1B346C564}" type="parTrans" cxnId="{0FA315E5-5CEF-4FE8-88CB-57FB815602F5}">
      <dgm:prSet/>
      <dgm:spPr/>
      <dgm:t>
        <a:bodyPr/>
        <a:lstStyle/>
        <a:p>
          <a:endParaRPr lang="en-US"/>
        </a:p>
      </dgm:t>
    </dgm:pt>
    <dgm:pt modelId="{4AEE3F84-3879-4773-A5F8-5084D5B89748}" type="sibTrans" cxnId="{0FA315E5-5CEF-4FE8-88CB-57FB815602F5}">
      <dgm:prSet/>
      <dgm:spPr/>
      <dgm:t>
        <a:bodyPr/>
        <a:lstStyle/>
        <a:p>
          <a:endParaRPr lang="en-US"/>
        </a:p>
      </dgm:t>
    </dgm:pt>
    <dgm:pt modelId="{C4700C59-C326-4E46-A702-1F789DCD2214}">
      <dgm:prSet custT="1"/>
      <dgm:spPr/>
      <dgm:t>
        <a:bodyPr/>
        <a:lstStyle/>
        <a:p>
          <a:r>
            <a:rPr lang="en-US" sz="2000" b="1" dirty="0">
              <a:solidFill>
                <a:schemeClr val="accent1">
                  <a:lumMod val="60000"/>
                  <a:lumOff val="40000"/>
                </a:schemeClr>
              </a:solidFill>
            </a:rPr>
            <a:t>Point of Care and Diagnostics</a:t>
          </a:r>
          <a:endParaRPr lang="en-US" sz="20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8A27761B-F2D1-4CA5-B5FA-CA846EE1053C}" type="parTrans" cxnId="{CE36A947-533D-4509-B406-0571DB3C4DEE}">
      <dgm:prSet/>
      <dgm:spPr/>
      <dgm:t>
        <a:bodyPr/>
        <a:lstStyle/>
        <a:p>
          <a:endParaRPr lang="en-US"/>
        </a:p>
      </dgm:t>
    </dgm:pt>
    <dgm:pt modelId="{547D1982-5F0F-497A-873D-597D27F223AE}" type="sibTrans" cxnId="{CE36A947-533D-4509-B406-0571DB3C4DEE}">
      <dgm:prSet/>
      <dgm:spPr/>
      <dgm:t>
        <a:bodyPr/>
        <a:lstStyle/>
        <a:p>
          <a:endParaRPr lang="en-US"/>
        </a:p>
      </dgm:t>
    </dgm:pt>
    <dgm:pt modelId="{1AB85FDD-D4A6-40FE-881E-A35035BB537E}">
      <dgm:prSet custT="1"/>
      <dgm:spPr/>
      <dgm:t>
        <a:bodyPr/>
        <a:lstStyle/>
        <a:p>
          <a:r>
            <a:rPr lang="en-US" sz="2000" b="1" dirty="0">
              <a:solidFill>
                <a:schemeClr val="accent1">
                  <a:lumMod val="60000"/>
                  <a:lumOff val="40000"/>
                </a:schemeClr>
              </a:solidFill>
            </a:rPr>
            <a:t>EHR’s</a:t>
          </a:r>
        </a:p>
      </dgm:t>
    </dgm:pt>
    <dgm:pt modelId="{132FEC3C-8D59-4A1A-9BA8-351F5B51D106}" type="parTrans" cxnId="{9ADB06BD-3013-45B4-AAF5-65BE86C8F0ED}">
      <dgm:prSet/>
      <dgm:spPr/>
      <dgm:t>
        <a:bodyPr/>
        <a:lstStyle/>
        <a:p>
          <a:endParaRPr lang="en-US"/>
        </a:p>
      </dgm:t>
    </dgm:pt>
    <dgm:pt modelId="{5FDB3801-14A7-4FD2-8644-533D390716E9}" type="sibTrans" cxnId="{9ADB06BD-3013-45B4-AAF5-65BE86C8F0ED}">
      <dgm:prSet/>
      <dgm:spPr/>
      <dgm:t>
        <a:bodyPr/>
        <a:lstStyle/>
        <a:p>
          <a:endParaRPr lang="en-US"/>
        </a:p>
      </dgm:t>
    </dgm:pt>
    <dgm:pt modelId="{D47FE2E4-8170-43C1-8FC1-7CCDC1DEE648}">
      <dgm:prSet custT="1"/>
      <dgm:spPr/>
      <dgm:t>
        <a:bodyPr/>
        <a:lstStyle/>
        <a:p>
          <a:r>
            <a:rPr lang="en-US" sz="2000" b="1" dirty="0" err="1">
              <a:solidFill>
                <a:schemeClr val="accent1">
                  <a:lumMod val="60000"/>
                  <a:lumOff val="40000"/>
                </a:schemeClr>
              </a:solidFill>
            </a:rPr>
            <a:t>TeleHealth</a:t>
          </a:r>
          <a:endParaRPr lang="en-US" sz="2000" dirty="0">
            <a:solidFill>
              <a:schemeClr val="accent1">
                <a:lumMod val="60000"/>
                <a:lumOff val="40000"/>
              </a:schemeClr>
            </a:solidFill>
          </a:endParaRPr>
        </a:p>
      </dgm:t>
    </dgm:pt>
    <dgm:pt modelId="{35518D53-ADD0-4C98-BECD-1AFEEDFD07F9}" type="parTrans" cxnId="{AC554822-F88C-4A88-A91C-6EB5A49ACCA6}">
      <dgm:prSet/>
      <dgm:spPr/>
      <dgm:t>
        <a:bodyPr/>
        <a:lstStyle/>
        <a:p>
          <a:endParaRPr lang="en-US"/>
        </a:p>
      </dgm:t>
    </dgm:pt>
    <dgm:pt modelId="{C917FF66-E87C-4AAA-A7D0-2A1DF8C02E9A}" type="sibTrans" cxnId="{AC554822-F88C-4A88-A91C-6EB5A49ACCA6}">
      <dgm:prSet/>
      <dgm:spPr/>
      <dgm:t>
        <a:bodyPr/>
        <a:lstStyle/>
        <a:p>
          <a:endParaRPr lang="en-US"/>
        </a:p>
      </dgm:t>
    </dgm:pt>
    <dgm:pt modelId="{19C5D521-688C-464A-B3CB-D627F14DBA3C}">
      <dgm:prSet custT="1"/>
      <dgm:spPr/>
      <dgm:t>
        <a:bodyPr/>
        <a:lstStyle/>
        <a:p>
          <a:r>
            <a:rPr lang="en-US" sz="2000" b="1" dirty="0">
              <a:solidFill>
                <a:schemeClr val="accent1">
                  <a:lumMod val="60000"/>
                  <a:lumOff val="40000"/>
                </a:schemeClr>
              </a:solidFill>
            </a:rPr>
            <a:t>Mobile health</a:t>
          </a:r>
        </a:p>
      </dgm:t>
    </dgm:pt>
    <dgm:pt modelId="{D6BC0EB7-A034-B14E-9CEC-FB942B6230FD}" type="parTrans" cxnId="{0FA72153-0602-CC4F-81D4-5C7C1D280059}">
      <dgm:prSet/>
      <dgm:spPr/>
      <dgm:t>
        <a:bodyPr/>
        <a:lstStyle/>
        <a:p>
          <a:endParaRPr lang="en-US"/>
        </a:p>
      </dgm:t>
    </dgm:pt>
    <dgm:pt modelId="{3D3953CB-0C04-0D47-8812-46322E5FB925}" type="sibTrans" cxnId="{0FA72153-0602-CC4F-81D4-5C7C1D280059}">
      <dgm:prSet/>
      <dgm:spPr/>
      <dgm:t>
        <a:bodyPr/>
        <a:lstStyle/>
        <a:p>
          <a:endParaRPr lang="en-US"/>
        </a:p>
      </dgm:t>
    </dgm:pt>
    <dgm:pt modelId="{E89B092F-C5CF-CE41-96A7-CB5B38C9AED0}" type="pres">
      <dgm:prSet presAssocID="{D7F61765-1821-4858-8573-FA4C74F50334}" presName="Name0" presStyleCnt="0">
        <dgm:presLayoutVars>
          <dgm:dir/>
          <dgm:resizeHandles val="exact"/>
        </dgm:presLayoutVars>
      </dgm:prSet>
      <dgm:spPr/>
    </dgm:pt>
    <dgm:pt modelId="{EC12C992-8A9D-9D43-9C9A-D2EF52A0C233}" type="pres">
      <dgm:prSet presAssocID="{D47FE2E4-8170-43C1-8FC1-7CCDC1DEE648}" presName="compNode" presStyleCnt="0"/>
      <dgm:spPr/>
    </dgm:pt>
    <dgm:pt modelId="{D49E18A7-1ADD-B748-B9E6-B1766976FCEF}" type="pres">
      <dgm:prSet presAssocID="{D47FE2E4-8170-43C1-8FC1-7CCDC1DEE648}" presName="pictRect" presStyleLbl="node1" presStyleIdx="0" presStyleCnt="5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C7BC9503-6188-564B-8979-A3B8A2A9BBD6}" type="pres">
      <dgm:prSet presAssocID="{D47FE2E4-8170-43C1-8FC1-7CCDC1DEE648}" presName="textRect" presStyleLbl="revTx" presStyleIdx="0" presStyleCnt="5">
        <dgm:presLayoutVars>
          <dgm:bulletEnabled val="1"/>
        </dgm:presLayoutVars>
      </dgm:prSet>
      <dgm:spPr/>
    </dgm:pt>
    <dgm:pt modelId="{DA94EFAF-D30C-0B48-B362-9067D2FC69A6}" type="pres">
      <dgm:prSet presAssocID="{C917FF66-E87C-4AAA-A7D0-2A1DF8C02E9A}" presName="sibTrans" presStyleLbl="sibTrans2D1" presStyleIdx="0" presStyleCnt="0"/>
      <dgm:spPr/>
    </dgm:pt>
    <dgm:pt modelId="{303C10E7-D906-0A42-B7A3-65D09EDC7E0F}" type="pres">
      <dgm:prSet presAssocID="{1AB85FDD-D4A6-40FE-881E-A35035BB537E}" presName="compNode" presStyleCnt="0"/>
      <dgm:spPr/>
    </dgm:pt>
    <dgm:pt modelId="{9348DAD3-FAAC-4847-87CE-7FF0FBE33E8D}" type="pres">
      <dgm:prSet presAssocID="{1AB85FDD-D4A6-40FE-881E-A35035BB537E}" presName="pictRect" presStyleLbl="node1" presStyleIdx="1" presStyleCnt="5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534E8286-6346-414A-AD3E-0F2E01FE2946}" type="pres">
      <dgm:prSet presAssocID="{1AB85FDD-D4A6-40FE-881E-A35035BB537E}" presName="textRect" presStyleLbl="revTx" presStyleIdx="1" presStyleCnt="5">
        <dgm:presLayoutVars>
          <dgm:bulletEnabled val="1"/>
        </dgm:presLayoutVars>
      </dgm:prSet>
      <dgm:spPr/>
    </dgm:pt>
    <dgm:pt modelId="{6CD87B1A-DAC8-9049-887A-8B654D310C87}" type="pres">
      <dgm:prSet presAssocID="{5FDB3801-14A7-4FD2-8644-533D390716E9}" presName="sibTrans" presStyleLbl="sibTrans2D1" presStyleIdx="0" presStyleCnt="0"/>
      <dgm:spPr/>
    </dgm:pt>
    <dgm:pt modelId="{0C6C50E6-F46C-614B-B5B6-07ECBD76BCC2}" type="pres">
      <dgm:prSet presAssocID="{19C5D521-688C-464A-B3CB-D627F14DBA3C}" presName="compNode" presStyleCnt="0"/>
      <dgm:spPr/>
    </dgm:pt>
    <dgm:pt modelId="{5A184678-42AC-F54A-B104-EE26CAFC0115}" type="pres">
      <dgm:prSet presAssocID="{19C5D521-688C-464A-B3CB-D627F14DBA3C}" presName="pictRect" presStyleLbl="node1" presStyleIdx="2" presStyleCnt="5"/>
      <dgm:spPr>
        <a:blipFill rotWithShape="1">
          <a:blip xmlns:r="http://schemas.openxmlformats.org/officeDocument/2006/relationships" r:embed="rId3"/>
          <a:srcRect/>
          <a:stretch>
            <a:fillRect t="-8000" b="-8000"/>
          </a:stretch>
        </a:blipFill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A7CD69BC-05C1-2540-9A1E-26CBB86DDFCA}" type="pres">
      <dgm:prSet presAssocID="{19C5D521-688C-464A-B3CB-D627F14DBA3C}" presName="textRect" presStyleLbl="revTx" presStyleIdx="2" presStyleCnt="5">
        <dgm:presLayoutVars>
          <dgm:bulletEnabled val="1"/>
        </dgm:presLayoutVars>
      </dgm:prSet>
      <dgm:spPr/>
    </dgm:pt>
    <dgm:pt modelId="{E7F4415F-FACB-704D-94BA-066C903440C3}" type="pres">
      <dgm:prSet presAssocID="{3D3953CB-0C04-0D47-8812-46322E5FB925}" presName="sibTrans" presStyleLbl="sibTrans2D1" presStyleIdx="0" presStyleCnt="0"/>
      <dgm:spPr/>
    </dgm:pt>
    <dgm:pt modelId="{887FD1B6-E54D-CE49-A42F-53D4FC57C5B0}" type="pres">
      <dgm:prSet presAssocID="{C4700C59-C326-4E46-A702-1F789DCD2214}" presName="compNode" presStyleCnt="0"/>
      <dgm:spPr/>
    </dgm:pt>
    <dgm:pt modelId="{9B408608-37A8-FA4F-A46B-1F10FCCB2C01}" type="pres">
      <dgm:prSet presAssocID="{C4700C59-C326-4E46-A702-1F789DCD2214}" presName="pictRect" presStyleLbl="node1" presStyleIdx="3" presStyleCnt="5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Call center"/>
        </a:ext>
      </dgm:extLst>
    </dgm:pt>
    <dgm:pt modelId="{1F3D66AE-17D3-8746-8A9E-931E3A16E89F}" type="pres">
      <dgm:prSet presAssocID="{C4700C59-C326-4E46-A702-1F789DCD2214}" presName="textRect" presStyleLbl="revTx" presStyleIdx="3" presStyleCnt="5">
        <dgm:presLayoutVars>
          <dgm:bulletEnabled val="1"/>
        </dgm:presLayoutVars>
      </dgm:prSet>
      <dgm:spPr/>
    </dgm:pt>
    <dgm:pt modelId="{460516CB-950F-3B42-B3E1-AF6912BA93EC}" type="pres">
      <dgm:prSet presAssocID="{547D1982-5F0F-497A-873D-597D27F223AE}" presName="sibTrans" presStyleLbl="sibTrans2D1" presStyleIdx="0" presStyleCnt="0"/>
      <dgm:spPr/>
    </dgm:pt>
    <dgm:pt modelId="{7E58F83E-89D1-C343-AD09-E91E7D851B6E}" type="pres">
      <dgm:prSet presAssocID="{B7B07B6A-2F5C-4903-96D3-205F9357E3DD}" presName="compNode" presStyleCnt="0"/>
      <dgm:spPr/>
    </dgm:pt>
    <dgm:pt modelId="{729DE5F0-1BBF-564D-ADA2-13EC361E279F}" type="pres">
      <dgm:prSet presAssocID="{B7B07B6A-2F5C-4903-96D3-205F9357E3DD}" presName="pictRect" presStyleLbl="node1" presStyleIdx="4" presStyleCnt="5"/>
      <dgm:spPr>
        <a:blipFill rotWithShape="1">
          <a:blip xmlns:r="http://schemas.openxmlformats.org/officeDocument/2006/relationships" r:embed="rId5"/>
          <a:srcRect/>
          <a:stretch>
            <a:fillRect l="-66000" r="-66000"/>
          </a:stretch>
        </a:blipFill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13578EDB-D374-AF4E-AA7E-5730107D85CA}" type="pres">
      <dgm:prSet presAssocID="{B7B07B6A-2F5C-4903-96D3-205F9357E3DD}" presName="textRect" presStyleLbl="revTx" presStyleIdx="4" presStyleCnt="5">
        <dgm:presLayoutVars>
          <dgm:bulletEnabled val="1"/>
        </dgm:presLayoutVars>
      </dgm:prSet>
      <dgm:spPr/>
    </dgm:pt>
  </dgm:ptLst>
  <dgm:cxnLst>
    <dgm:cxn modelId="{B3B98F0D-768F-4047-A957-C6A5D3614806}" type="presOf" srcId="{1AB85FDD-D4A6-40FE-881E-A35035BB537E}" destId="{534E8286-6346-414A-AD3E-0F2E01FE2946}" srcOrd="0" destOrd="0" presId="urn:microsoft.com/office/officeart/2005/8/layout/pList1"/>
    <dgm:cxn modelId="{AC554822-F88C-4A88-A91C-6EB5A49ACCA6}" srcId="{D7F61765-1821-4858-8573-FA4C74F50334}" destId="{D47FE2E4-8170-43C1-8FC1-7CCDC1DEE648}" srcOrd="0" destOrd="0" parTransId="{35518D53-ADD0-4C98-BECD-1AFEEDFD07F9}" sibTransId="{C917FF66-E87C-4AAA-A7D0-2A1DF8C02E9A}"/>
    <dgm:cxn modelId="{09DCBF25-DA6A-9947-B53A-6C0F58C73F2C}" type="presOf" srcId="{547D1982-5F0F-497A-873D-597D27F223AE}" destId="{460516CB-950F-3B42-B3E1-AF6912BA93EC}" srcOrd="0" destOrd="0" presId="urn:microsoft.com/office/officeart/2005/8/layout/pList1"/>
    <dgm:cxn modelId="{E0B33E38-8135-B44E-97FB-9AF1F7751666}" type="presOf" srcId="{D47FE2E4-8170-43C1-8FC1-7CCDC1DEE648}" destId="{C7BC9503-6188-564B-8979-A3B8A2A9BBD6}" srcOrd="0" destOrd="0" presId="urn:microsoft.com/office/officeart/2005/8/layout/pList1"/>
    <dgm:cxn modelId="{F612DA3B-80C5-8449-A237-37FF902EFCF1}" type="presOf" srcId="{19C5D521-688C-464A-B3CB-D627F14DBA3C}" destId="{A7CD69BC-05C1-2540-9A1E-26CBB86DDFCA}" srcOrd="0" destOrd="0" presId="urn:microsoft.com/office/officeart/2005/8/layout/pList1"/>
    <dgm:cxn modelId="{CE36A947-533D-4509-B406-0571DB3C4DEE}" srcId="{D7F61765-1821-4858-8573-FA4C74F50334}" destId="{C4700C59-C326-4E46-A702-1F789DCD2214}" srcOrd="3" destOrd="0" parTransId="{8A27761B-F2D1-4CA5-B5FA-CA846EE1053C}" sibTransId="{547D1982-5F0F-497A-873D-597D27F223AE}"/>
    <dgm:cxn modelId="{0FA72153-0602-CC4F-81D4-5C7C1D280059}" srcId="{D7F61765-1821-4858-8573-FA4C74F50334}" destId="{19C5D521-688C-464A-B3CB-D627F14DBA3C}" srcOrd="2" destOrd="0" parTransId="{D6BC0EB7-A034-B14E-9CEC-FB942B6230FD}" sibTransId="{3D3953CB-0C04-0D47-8812-46322E5FB925}"/>
    <dgm:cxn modelId="{73AD1860-AEAE-2940-86EB-488794C046D1}" type="presOf" srcId="{5FDB3801-14A7-4FD2-8644-533D390716E9}" destId="{6CD87B1A-DAC8-9049-887A-8B654D310C87}" srcOrd="0" destOrd="0" presId="urn:microsoft.com/office/officeart/2005/8/layout/pList1"/>
    <dgm:cxn modelId="{DBADF968-1FB5-194E-AE31-ED8C4C62D15C}" type="presOf" srcId="{B7B07B6A-2F5C-4903-96D3-205F9357E3DD}" destId="{13578EDB-D374-AF4E-AA7E-5730107D85CA}" srcOrd="0" destOrd="0" presId="urn:microsoft.com/office/officeart/2005/8/layout/pList1"/>
    <dgm:cxn modelId="{747FE48F-5D13-7E4E-9FB3-4A2D8018A951}" type="presOf" srcId="{3D3953CB-0C04-0D47-8812-46322E5FB925}" destId="{E7F4415F-FACB-704D-94BA-066C903440C3}" srcOrd="0" destOrd="0" presId="urn:microsoft.com/office/officeart/2005/8/layout/pList1"/>
    <dgm:cxn modelId="{9ADB06BD-3013-45B4-AAF5-65BE86C8F0ED}" srcId="{D7F61765-1821-4858-8573-FA4C74F50334}" destId="{1AB85FDD-D4A6-40FE-881E-A35035BB537E}" srcOrd="1" destOrd="0" parTransId="{132FEC3C-8D59-4A1A-9BA8-351F5B51D106}" sibTransId="{5FDB3801-14A7-4FD2-8644-533D390716E9}"/>
    <dgm:cxn modelId="{49ABCBD6-991D-6446-BD4F-3A0DE43987A1}" type="presOf" srcId="{C4700C59-C326-4E46-A702-1F789DCD2214}" destId="{1F3D66AE-17D3-8746-8A9E-931E3A16E89F}" srcOrd="0" destOrd="0" presId="urn:microsoft.com/office/officeart/2005/8/layout/pList1"/>
    <dgm:cxn modelId="{0FA315E5-5CEF-4FE8-88CB-57FB815602F5}" srcId="{D7F61765-1821-4858-8573-FA4C74F50334}" destId="{B7B07B6A-2F5C-4903-96D3-205F9357E3DD}" srcOrd="4" destOrd="0" parTransId="{B06537F7-DCA7-4C0A-9AA5-54D1B346C564}" sibTransId="{4AEE3F84-3879-4773-A5F8-5084D5B89748}"/>
    <dgm:cxn modelId="{66EC3AE8-FCF4-2C46-B448-AFE17ECDEF9B}" type="presOf" srcId="{D7F61765-1821-4858-8573-FA4C74F50334}" destId="{E89B092F-C5CF-CE41-96A7-CB5B38C9AED0}" srcOrd="0" destOrd="0" presId="urn:microsoft.com/office/officeart/2005/8/layout/pList1"/>
    <dgm:cxn modelId="{949903ED-B0CF-F84E-910F-65916957235B}" type="presOf" srcId="{C917FF66-E87C-4AAA-A7D0-2A1DF8C02E9A}" destId="{DA94EFAF-D30C-0B48-B362-9067D2FC69A6}" srcOrd="0" destOrd="0" presId="urn:microsoft.com/office/officeart/2005/8/layout/pList1"/>
    <dgm:cxn modelId="{467972E9-AA04-6344-B74F-BD9F58616425}" type="presParOf" srcId="{E89B092F-C5CF-CE41-96A7-CB5B38C9AED0}" destId="{EC12C992-8A9D-9D43-9C9A-D2EF52A0C233}" srcOrd="0" destOrd="0" presId="urn:microsoft.com/office/officeart/2005/8/layout/pList1"/>
    <dgm:cxn modelId="{E660053E-4235-5141-95AA-6B205A9E645A}" type="presParOf" srcId="{EC12C992-8A9D-9D43-9C9A-D2EF52A0C233}" destId="{D49E18A7-1ADD-B748-B9E6-B1766976FCEF}" srcOrd="0" destOrd="0" presId="urn:microsoft.com/office/officeart/2005/8/layout/pList1"/>
    <dgm:cxn modelId="{FA32A164-13C3-9D49-B39D-DFF7443B12EC}" type="presParOf" srcId="{EC12C992-8A9D-9D43-9C9A-D2EF52A0C233}" destId="{C7BC9503-6188-564B-8979-A3B8A2A9BBD6}" srcOrd="1" destOrd="0" presId="urn:microsoft.com/office/officeart/2005/8/layout/pList1"/>
    <dgm:cxn modelId="{9AED2C7A-DEE5-7644-972F-95E2CA8C052A}" type="presParOf" srcId="{E89B092F-C5CF-CE41-96A7-CB5B38C9AED0}" destId="{DA94EFAF-D30C-0B48-B362-9067D2FC69A6}" srcOrd="1" destOrd="0" presId="urn:microsoft.com/office/officeart/2005/8/layout/pList1"/>
    <dgm:cxn modelId="{004E5537-6075-4D45-81D4-E7E468AC3337}" type="presParOf" srcId="{E89B092F-C5CF-CE41-96A7-CB5B38C9AED0}" destId="{303C10E7-D906-0A42-B7A3-65D09EDC7E0F}" srcOrd="2" destOrd="0" presId="urn:microsoft.com/office/officeart/2005/8/layout/pList1"/>
    <dgm:cxn modelId="{CDF07CDF-0924-F04F-ACD7-7D85536C91F5}" type="presParOf" srcId="{303C10E7-D906-0A42-B7A3-65D09EDC7E0F}" destId="{9348DAD3-FAAC-4847-87CE-7FF0FBE33E8D}" srcOrd="0" destOrd="0" presId="urn:microsoft.com/office/officeart/2005/8/layout/pList1"/>
    <dgm:cxn modelId="{9A33D6D0-932B-9E46-8B3D-E764F60E7E7F}" type="presParOf" srcId="{303C10E7-D906-0A42-B7A3-65D09EDC7E0F}" destId="{534E8286-6346-414A-AD3E-0F2E01FE2946}" srcOrd="1" destOrd="0" presId="urn:microsoft.com/office/officeart/2005/8/layout/pList1"/>
    <dgm:cxn modelId="{827694A6-A069-804B-A478-792B0CC6D890}" type="presParOf" srcId="{E89B092F-C5CF-CE41-96A7-CB5B38C9AED0}" destId="{6CD87B1A-DAC8-9049-887A-8B654D310C87}" srcOrd="3" destOrd="0" presId="urn:microsoft.com/office/officeart/2005/8/layout/pList1"/>
    <dgm:cxn modelId="{5C411ADF-22E9-9C42-8679-4360A5C7BB75}" type="presParOf" srcId="{E89B092F-C5CF-CE41-96A7-CB5B38C9AED0}" destId="{0C6C50E6-F46C-614B-B5B6-07ECBD76BCC2}" srcOrd="4" destOrd="0" presId="urn:microsoft.com/office/officeart/2005/8/layout/pList1"/>
    <dgm:cxn modelId="{EF8BA65D-F1DC-7942-A3DB-000483D03DF7}" type="presParOf" srcId="{0C6C50E6-F46C-614B-B5B6-07ECBD76BCC2}" destId="{5A184678-42AC-F54A-B104-EE26CAFC0115}" srcOrd="0" destOrd="0" presId="urn:microsoft.com/office/officeart/2005/8/layout/pList1"/>
    <dgm:cxn modelId="{8814AB88-E215-9048-A8E6-2388C5F888FD}" type="presParOf" srcId="{0C6C50E6-F46C-614B-B5B6-07ECBD76BCC2}" destId="{A7CD69BC-05C1-2540-9A1E-26CBB86DDFCA}" srcOrd="1" destOrd="0" presId="urn:microsoft.com/office/officeart/2005/8/layout/pList1"/>
    <dgm:cxn modelId="{5BCFE79A-DE2D-AC43-BDC1-83F18F17989F}" type="presParOf" srcId="{E89B092F-C5CF-CE41-96A7-CB5B38C9AED0}" destId="{E7F4415F-FACB-704D-94BA-066C903440C3}" srcOrd="5" destOrd="0" presId="urn:microsoft.com/office/officeart/2005/8/layout/pList1"/>
    <dgm:cxn modelId="{51418787-C5F8-A84B-883B-713228F59496}" type="presParOf" srcId="{E89B092F-C5CF-CE41-96A7-CB5B38C9AED0}" destId="{887FD1B6-E54D-CE49-A42F-53D4FC57C5B0}" srcOrd="6" destOrd="0" presId="urn:microsoft.com/office/officeart/2005/8/layout/pList1"/>
    <dgm:cxn modelId="{BC17E7FF-E7AC-AF48-951D-7D424073AAD2}" type="presParOf" srcId="{887FD1B6-E54D-CE49-A42F-53D4FC57C5B0}" destId="{9B408608-37A8-FA4F-A46B-1F10FCCB2C01}" srcOrd="0" destOrd="0" presId="urn:microsoft.com/office/officeart/2005/8/layout/pList1"/>
    <dgm:cxn modelId="{3AA0433D-D025-4544-8424-371E75872972}" type="presParOf" srcId="{887FD1B6-E54D-CE49-A42F-53D4FC57C5B0}" destId="{1F3D66AE-17D3-8746-8A9E-931E3A16E89F}" srcOrd="1" destOrd="0" presId="urn:microsoft.com/office/officeart/2005/8/layout/pList1"/>
    <dgm:cxn modelId="{17C3DD67-7940-954B-9CAE-3E2D336F561F}" type="presParOf" srcId="{E89B092F-C5CF-CE41-96A7-CB5B38C9AED0}" destId="{460516CB-950F-3B42-B3E1-AF6912BA93EC}" srcOrd="7" destOrd="0" presId="urn:microsoft.com/office/officeart/2005/8/layout/pList1"/>
    <dgm:cxn modelId="{9FA2B6E8-33F0-5B46-8035-AE307D3FF6E5}" type="presParOf" srcId="{E89B092F-C5CF-CE41-96A7-CB5B38C9AED0}" destId="{7E58F83E-89D1-C343-AD09-E91E7D851B6E}" srcOrd="8" destOrd="0" presId="urn:microsoft.com/office/officeart/2005/8/layout/pList1"/>
    <dgm:cxn modelId="{7E7F5FF5-51E2-A44F-ABEA-6411E82BF224}" type="presParOf" srcId="{7E58F83E-89D1-C343-AD09-E91E7D851B6E}" destId="{729DE5F0-1BBF-564D-ADA2-13EC361E279F}" srcOrd="0" destOrd="0" presId="urn:microsoft.com/office/officeart/2005/8/layout/pList1"/>
    <dgm:cxn modelId="{9E9834CC-FEE3-144E-9036-70C885466275}" type="presParOf" srcId="{7E58F83E-89D1-C343-AD09-E91E7D851B6E}" destId="{13578EDB-D374-AF4E-AA7E-5730107D85C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9E18A7-1ADD-B748-B9E6-B1766976FCEF}">
      <dsp:nvSpPr>
        <dsp:cNvPr id="0" name=""/>
        <dsp:cNvSpPr/>
      </dsp:nvSpPr>
      <dsp:spPr>
        <a:xfrm>
          <a:off x="6375" y="885977"/>
          <a:ext cx="2199870" cy="1515710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BC9503-6188-564B-8979-A3B8A2A9BBD6}">
      <dsp:nvSpPr>
        <dsp:cNvPr id="0" name=""/>
        <dsp:cNvSpPr/>
      </dsp:nvSpPr>
      <dsp:spPr>
        <a:xfrm>
          <a:off x="6375" y="2401687"/>
          <a:ext cx="2199870" cy="816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accent1">
                  <a:lumMod val="60000"/>
                  <a:lumOff val="40000"/>
                </a:schemeClr>
              </a:solidFill>
            </a:rPr>
            <a:t>TeleHealth</a:t>
          </a:r>
          <a:endParaRPr lang="en-US" sz="20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6375" y="2401687"/>
        <a:ext cx="2199870" cy="816152"/>
      </dsp:txXfrm>
    </dsp:sp>
    <dsp:sp modelId="{9348DAD3-FAAC-4847-87CE-7FF0FBE33E8D}">
      <dsp:nvSpPr>
        <dsp:cNvPr id="0" name=""/>
        <dsp:cNvSpPr/>
      </dsp:nvSpPr>
      <dsp:spPr>
        <a:xfrm>
          <a:off x="2426325" y="885977"/>
          <a:ext cx="2199870" cy="1515710"/>
        </a:xfrm>
        <a:prstGeom prst="round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4E8286-6346-414A-AD3E-0F2E01FE2946}">
      <dsp:nvSpPr>
        <dsp:cNvPr id="0" name=""/>
        <dsp:cNvSpPr/>
      </dsp:nvSpPr>
      <dsp:spPr>
        <a:xfrm>
          <a:off x="2426325" y="2401687"/>
          <a:ext cx="2199870" cy="816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EHR’s</a:t>
          </a:r>
        </a:p>
      </dsp:txBody>
      <dsp:txXfrm>
        <a:off x="2426325" y="2401687"/>
        <a:ext cx="2199870" cy="816152"/>
      </dsp:txXfrm>
    </dsp:sp>
    <dsp:sp modelId="{5A184678-42AC-F54A-B104-EE26CAFC0115}">
      <dsp:nvSpPr>
        <dsp:cNvPr id="0" name=""/>
        <dsp:cNvSpPr/>
      </dsp:nvSpPr>
      <dsp:spPr>
        <a:xfrm>
          <a:off x="4846276" y="885977"/>
          <a:ext cx="2199870" cy="1515710"/>
        </a:xfrm>
        <a:prstGeom prst="roundRect">
          <a:avLst/>
        </a:prstGeom>
        <a:blipFill rotWithShape="1">
          <a:blip xmlns:r="http://schemas.openxmlformats.org/officeDocument/2006/relationships" r:embed="rId3"/>
          <a:srcRect/>
          <a:stretch>
            <a:fillRect t="-8000" b="-8000"/>
          </a:stretch>
        </a:blip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CD69BC-05C1-2540-9A1E-26CBB86DDFCA}">
      <dsp:nvSpPr>
        <dsp:cNvPr id="0" name=""/>
        <dsp:cNvSpPr/>
      </dsp:nvSpPr>
      <dsp:spPr>
        <a:xfrm>
          <a:off x="4846276" y="2401687"/>
          <a:ext cx="2199870" cy="816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Mobile health</a:t>
          </a:r>
        </a:p>
      </dsp:txBody>
      <dsp:txXfrm>
        <a:off x="4846276" y="2401687"/>
        <a:ext cx="2199870" cy="816152"/>
      </dsp:txXfrm>
    </dsp:sp>
    <dsp:sp modelId="{9B408608-37A8-FA4F-A46B-1F10FCCB2C01}">
      <dsp:nvSpPr>
        <dsp:cNvPr id="0" name=""/>
        <dsp:cNvSpPr/>
      </dsp:nvSpPr>
      <dsp:spPr>
        <a:xfrm>
          <a:off x="7266226" y="885977"/>
          <a:ext cx="2199870" cy="1515710"/>
        </a:xfrm>
        <a:prstGeom prst="roundRect">
          <a:avLst/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3D66AE-17D3-8746-8A9E-931E3A16E89F}">
      <dsp:nvSpPr>
        <dsp:cNvPr id="0" name=""/>
        <dsp:cNvSpPr/>
      </dsp:nvSpPr>
      <dsp:spPr>
        <a:xfrm>
          <a:off x="7266226" y="2401687"/>
          <a:ext cx="2199870" cy="816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Point of Care and Diagnostics</a:t>
          </a:r>
          <a:endParaRPr lang="en-US" sz="20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7266226" y="2401687"/>
        <a:ext cx="2199870" cy="816152"/>
      </dsp:txXfrm>
    </dsp:sp>
    <dsp:sp modelId="{729DE5F0-1BBF-564D-ADA2-13EC361E279F}">
      <dsp:nvSpPr>
        <dsp:cNvPr id="0" name=""/>
        <dsp:cNvSpPr/>
      </dsp:nvSpPr>
      <dsp:spPr>
        <a:xfrm>
          <a:off x="9686176" y="885977"/>
          <a:ext cx="2199870" cy="1515710"/>
        </a:xfrm>
        <a:prstGeom prst="roundRect">
          <a:avLst/>
        </a:prstGeom>
        <a:blipFill rotWithShape="1">
          <a:blip xmlns:r="http://schemas.openxmlformats.org/officeDocument/2006/relationships" r:embed="rId5"/>
          <a:srcRect/>
          <a:stretch>
            <a:fillRect l="-66000" r="-66000"/>
          </a:stretch>
        </a:blipFill>
        <a:ln w="254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578EDB-D374-AF4E-AA7E-5730107D85CA}">
      <dsp:nvSpPr>
        <dsp:cNvPr id="0" name=""/>
        <dsp:cNvSpPr/>
      </dsp:nvSpPr>
      <dsp:spPr>
        <a:xfrm>
          <a:off x="9686176" y="2401687"/>
          <a:ext cx="2199870" cy="816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accent1">
                  <a:lumMod val="60000"/>
                  <a:lumOff val="40000"/>
                </a:schemeClr>
              </a:solidFill>
            </a:rPr>
            <a:t>Artificial Intelligence</a:t>
          </a:r>
          <a:endParaRPr lang="en-US" sz="2000" kern="1200" dirty="0">
            <a:solidFill>
              <a:schemeClr val="accent1">
                <a:lumMod val="60000"/>
                <a:lumOff val="40000"/>
              </a:schemeClr>
            </a:solidFill>
          </a:endParaRPr>
        </a:p>
      </dsp:txBody>
      <dsp:txXfrm>
        <a:off x="9686176" y="2401687"/>
        <a:ext cx="2199870" cy="8161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6E261FE-B5F2-366A-5791-2B16378C3D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ABECEB-0C5C-E17A-9A1A-A59640BA8A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2135F-955F-4CEE-9388-979BB443F4E2}" type="datetimeFigureOut">
              <a:rPr lang="en-ZA" smtClean="0"/>
              <a:t>2025/08/27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222355-C75B-F02F-7D21-EBCD2CB6D4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2A8B54-B667-505C-10E8-F1B622F56E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18202-1866-4DF4-A105-9C0D6929A0F9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4444426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9C5F8-FB12-4CDC-9316-390BA65E4AF5}" type="datetimeFigureOut">
              <a:rPr lang="en-ZA" smtClean="0"/>
              <a:t>2025/08/27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26607-6074-42C7-BF62-0B07057ABEF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8544809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My perspective is that of a practitioner: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26607-6074-42C7-BF62-0B07057ABEFF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47484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b="0" i="0" dirty="0">
                <a:solidFill>
                  <a:schemeClr val="accent1"/>
                </a:solidFill>
              </a:rPr>
              <a:t>We have </a:t>
            </a:r>
            <a:r>
              <a:rPr lang="en-ZA" b="1" i="0" dirty="0">
                <a:solidFill>
                  <a:schemeClr val="accent1"/>
                </a:solidFill>
              </a:rPr>
              <a:t>1.3%</a:t>
            </a:r>
            <a:r>
              <a:rPr lang="en-ZA" b="0" i="0" dirty="0">
                <a:solidFill>
                  <a:schemeClr val="accent1"/>
                </a:solidFill>
              </a:rPr>
              <a:t> of the world's health workers caring for </a:t>
            </a:r>
            <a:r>
              <a:rPr lang="en-ZA" b="1" i="0" dirty="0">
                <a:solidFill>
                  <a:schemeClr val="accent1"/>
                </a:solidFill>
              </a:rPr>
              <a:t>25%</a:t>
            </a:r>
            <a:r>
              <a:rPr lang="en-ZA" b="0" i="0" dirty="0">
                <a:solidFill>
                  <a:schemeClr val="accent1"/>
                </a:solidFill>
              </a:rPr>
              <a:t> of the global disease burden.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WHO estimates that by 2035 there will be a global deficit of about </a:t>
            </a:r>
            <a:r>
              <a:rPr lang="en-ZA" sz="1200" b="1" i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12.9 million skilled health professionals</a:t>
            </a:r>
            <a:endParaRPr lang="en-US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26607-6074-42C7-BF62-0B07057ABEFF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96303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Digital transformation in private practice is fundamentally about </a:t>
            </a:r>
            <a:r>
              <a:rPr lang="en-ZA" b="1" dirty="0"/>
              <a:t>empowering the clinician</a:t>
            </a:r>
            <a:r>
              <a:rPr lang="en-ZA" dirty="0"/>
              <a:t>. </a:t>
            </a:r>
          </a:p>
          <a:p>
            <a:endParaRPr lang="en-ZA" dirty="0"/>
          </a:p>
          <a:p>
            <a:r>
              <a:rPr lang="en-ZA" dirty="0"/>
              <a:t>It's about moving away from paper-based, fragmented systems to an integrated digital ecosystem.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26607-6074-42C7-BF62-0B07057ABEFF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175922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F5BE21-780A-9F4E-96BA-F142A3A407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80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can use telehealth to dramatically improve access to care, especially in remote areas where a physical clinic visit is difficult.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perfect for quick consultations, prescription renewals, and managing chronic conditions like hypertension or diabetes."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26607-6074-42C7-BF62-0B07057ABEFF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83096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Digital tools are also key to </a:t>
            </a:r>
            <a:r>
              <a:rPr lang="en-ZA" b="1" dirty="0"/>
              <a:t>patient data ownership and privacy</a:t>
            </a:r>
            <a:r>
              <a:rPr lang="en-ZA" dirty="0"/>
              <a:t>. </a:t>
            </a:r>
          </a:p>
          <a:p>
            <a:endParaRPr lang="en-ZA" dirty="0"/>
          </a:p>
          <a:p>
            <a:r>
              <a:rPr lang="en-ZA" dirty="0"/>
              <a:t>Patients must be at the </a:t>
            </a:r>
            <a:r>
              <a:rPr lang="en-ZA" dirty="0" err="1"/>
              <a:t>center</a:t>
            </a:r>
            <a:r>
              <a:rPr lang="en-ZA" dirty="0"/>
              <a:t> of this process.</a:t>
            </a:r>
          </a:p>
          <a:p>
            <a:endParaRPr lang="en-ZA" dirty="0"/>
          </a:p>
          <a:p>
            <a:r>
              <a:rPr lang="en-ZA" dirty="0"/>
              <a:t>We must ensure that their data is secure, that they have control over it, and that its use is transparent. This builds trust, which is the foundation of the doctor-patient relationship.</a:t>
            </a:r>
          </a:p>
          <a:p>
            <a:endParaRPr lang="en-Z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Whether a GEMS member is seeing their GP, a specialist for a chronic condition, or a physiotherapist, their health journey is visible to the entire care team, leading to better outcomes.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26607-6074-42C7-BF62-0B07057ABEFF}" type="slidenum">
              <a:rPr lang="en-ZA" smtClean="0"/>
              <a:t>8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59264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Funders are not just passive payers; you are the </a:t>
            </a:r>
            <a:r>
              <a:rPr lang="en-ZA" b="1" dirty="0"/>
              <a:t>catalysts for change</a:t>
            </a:r>
            <a:r>
              <a:rPr lang="en-ZA" dirty="0"/>
              <a:t>.</a:t>
            </a:r>
          </a:p>
          <a:p>
            <a:endParaRPr lang="en-ZA" dirty="0"/>
          </a:p>
          <a:p>
            <a:r>
              <a:rPr lang="en-ZA" dirty="0"/>
              <a:t>Your support is essential in driving the uptake of these technologies. </a:t>
            </a:r>
          </a:p>
          <a:p>
            <a:endParaRPr lang="en-Z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dirty="0"/>
              <a:t>Your investment in a digitally enabled network of practitioners will not only improve clinical quality but will also lead to more efficient claims processing, better health outcomes, and a more sustainable healthcare system for all GEMS members.</a:t>
            </a:r>
          </a:p>
          <a:p>
            <a:endParaRPr lang="en-ZA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26607-6074-42C7-BF62-0B07057ABEFF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35048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-up of a logo&#10;&#10;AI-generated content may be incorrect.">
            <a:extLst>
              <a:ext uri="{FF2B5EF4-FFF2-40B4-BE49-F238E27FC236}">
                <a16:creationId xmlns:a16="http://schemas.microsoft.com/office/drawing/2014/main" id="{22EBEAEC-6163-B207-E861-9C80ED03DD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312531-D6D0-9D28-CADD-5744884C4A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606168"/>
            <a:ext cx="12192001" cy="2608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60EB2BE-E2B0-8ADB-16CA-9C2F5BFA0212}"/>
              </a:ext>
            </a:extLst>
          </p:cNvPr>
          <p:cNvSpPr txBox="1"/>
          <p:nvPr userDrawn="1"/>
        </p:nvSpPr>
        <p:spPr>
          <a:xfrm>
            <a:off x="190124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GEMS is an </a:t>
            </a:r>
            <a:r>
              <a:rPr lang="en-US" sz="900" dirty="0" err="1">
                <a:solidFill>
                  <a:srgbClr val="FFFFFF"/>
                </a:solidFill>
              </a:rPr>
              <a:t>authorised</a:t>
            </a:r>
            <a:r>
              <a:rPr lang="en-US" sz="900" dirty="0">
                <a:solidFill>
                  <a:srgbClr val="FFFFFF"/>
                </a:solidFill>
              </a:rPr>
              <a:t> FSP (FSP No 52861)</a:t>
            </a:r>
            <a:endParaRPr lang="en-ZA" sz="900" dirty="0">
              <a:solidFill>
                <a:srgbClr val="FFFF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08426C-5603-8DB7-6AC4-4D730DF0B0F1}"/>
              </a:ext>
            </a:extLst>
          </p:cNvPr>
          <p:cNvSpPr txBox="1"/>
          <p:nvPr userDrawn="1"/>
        </p:nvSpPr>
        <p:spPr>
          <a:xfrm>
            <a:off x="9340157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FFFFFF"/>
                </a:solidFill>
              </a:rPr>
              <a:t>Working towards a healthier you</a:t>
            </a:r>
            <a:endParaRPr lang="en-ZA" sz="900" dirty="0">
              <a:solidFill>
                <a:srgbClr val="FFFFFF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AF3ABEE-7624-DF2E-D98C-4CCD23CC1D83}"/>
              </a:ext>
            </a:extLst>
          </p:cNvPr>
          <p:cNvSpPr/>
          <p:nvPr userDrawn="1"/>
        </p:nvSpPr>
        <p:spPr>
          <a:xfrm>
            <a:off x="3560618" y="3694395"/>
            <a:ext cx="5070764" cy="480291"/>
          </a:xfrm>
          <a:prstGeom prst="round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14F780-259D-4DC6-92A1-AD7BA0F892A6}"/>
              </a:ext>
            </a:extLst>
          </p:cNvPr>
          <p:cNvSpPr/>
          <p:nvPr userDrawn="1"/>
        </p:nvSpPr>
        <p:spPr>
          <a:xfrm>
            <a:off x="3135746" y="4124284"/>
            <a:ext cx="5920508" cy="628223"/>
          </a:xfrm>
          <a:prstGeom prst="round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399868-5DF2-C3E8-FAD4-E7820B93FF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035" y="3721922"/>
            <a:ext cx="4918364" cy="4252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953055C-123F-2605-A7BF-12E284058E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727" y="4189931"/>
            <a:ext cx="5745018" cy="51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630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F8AB4-6A64-EAA3-75E0-682468205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07FDEC-BB39-AA11-2D83-69E9473F8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FA04D6-49F1-7AAB-BDAF-3F83C9BBE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31755A-F218-60A8-6431-E807766B3E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A64767-0BF2-CCA7-2713-D23FC45BFA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D2E25E-DAD0-F53C-CF6B-857198FF4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FEE46-E72A-ED4A-B564-9D4B32DAF015}" type="datetimeFigureOut">
              <a:rPr lang="en-US" smtClean="0"/>
              <a:t>8/27/25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7F6344-E083-9DFC-DFD9-10758721B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A95D2D-3711-F80D-027D-0C91513E6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9B45A-4793-6246-ACB3-480E97E33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63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people in a hexagon shape&#10;&#10;AI-generated content may be incorrect.">
            <a:extLst>
              <a:ext uri="{FF2B5EF4-FFF2-40B4-BE49-F238E27FC236}">
                <a16:creationId xmlns:a16="http://schemas.microsoft.com/office/drawing/2014/main" id="{9EC59D03-CEB1-D6D2-57F7-E78EAB2E02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9039"/>
            <a:ext cx="12192002" cy="6867039"/>
          </a:xfrm>
          <a:prstGeom prst="rect">
            <a:avLst/>
          </a:prstGeom>
        </p:spPr>
      </p:pic>
      <p:pic>
        <p:nvPicPr>
          <p:cNvPr id="25" name="Picture 24" descr="A screenshot of a white background&#10;&#10;AI-generated content may be incorrect.">
            <a:extLst>
              <a:ext uri="{FF2B5EF4-FFF2-40B4-BE49-F238E27FC236}">
                <a16:creationId xmlns:a16="http://schemas.microsoft.com/office/drawing/2014/main" id="{BE645CE9-CF0D-E820-A6EB-F0FD0759F3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8" r="32580" b="29910"/>
          <a:stretch>
            <a:fillRect/>
          </a:stretch>
        </p:blipFill>
        <p:spPr>
          <a:xfrm>
            <a:off x="0" y="-9039"/>
            <a:ext cx="8219872" cy="357726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57DB2F9-9284-969D-2610-B4DBF6C016F4}"/>
              </a:ext>
            </a:extLst>
          </p:cNvPr>
          <p:cNvSpPr/>
          <p:nvPr userDrawn="1"/>
        </p:nvSpPr>
        <p:spPr>
          <a:xfrm>
            <a:off x="4834647" y="-9039"/>
            <a:ext cx="2976664" cy="5798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E633CE-6FD8-C3F4-915C-5A63A3DEFE6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606168"/>
            <a:ext cx="12192001" cy="2608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5DAEBC-8944-5091-DF00-265C52472CD2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764495" y="1355464"/>
            <a:ext cx="5331504" cy="2387600"/>
          </a:xfrm>
        </p:spPr>
        <p:txBody>
          <a:bodyPr anchor="ctr">
            <a:normAutofit/>
          </a:bodyPr>
          <a:lstStyle>
            <a:lvl1pPr algn="ctr">
              <a:defRPr sz="5400" cap="all" spc="300" baseline="0"/>
            </a:lvl1pPr>
          </a:lstStyle>
          <a:p>
            <a:r>
              <a:rPr lang="en-US" dirty="0"/>
              <a:t>ADD NAME HERE</a:t>
            </a:r>
            <a:endParaRPr lang="en-ZA" dirty="0"/>
          </a:p>
        </p:txBody>
      </p:sp>
      <p:pic>
        <p:nvPicPr>
          <p:cNvPr id="15" name="Picture 14" descr="A black rectangle with a white rectangle in the middle&#10;&#10;Description automatically generated">
            <a:extLst>
              <a:ext uri="{FF2B5EF4-FFF2-40B4-BE49-F238E27FC236}">
                <a16:creationId xmlns:a16="http://schemas.microsoft.com/office/drawing/2014/main" id="{8289D8D3-0EED-E6CC-7624-A3A0B19622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20"/>
          <a:stretch/>
        </p:blipFill>
        <p:spPr>
          <a:xfrm flipH="1">
            <a:off x="0" y="3216094"/>
            <a:ext cx="7603406" cy="247706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84A75A5-2C80-0FE9-7939-071CF0D421F2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764495" y="3932393"/>
            <a:ext cx="5331505" cy="10160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topic here</a:t>
            </a:r>
            <a:endParaRPr lang="en-ZA" dirty="0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72EB8418-0067-C461-ED3C-B4A6EF9ADC7A}"/>
              </a:ext>
            </a:extLst>
          </p:cNvPr>
          <p:cNvSpPr/>
          <p:nvPr userDrawn="1"/>
        </p:nvSpPr>
        <p:spPr>
          <a:xfrm>
            <a:off x="6956076" y="1262993"/>
            <a:ext cx="4202546" cy="3629891"/>
          </a:xfrm>
          <a:prstGeom prst="hex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29AC11C-6862-7993-37D4-0752A3ECFAA9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7042938" y="1355464"/>
            <a:ext cx="4014549" cy="3451302"/>
          </a:xfrm>
          <a:prstGeom prst="hexagon">
            <a:avLst/>
          </a:prstGeom>
        </p:spPr>
        <p:txBody>
          <a:bodyPr/>
          <a:lstStyle/>
          <a:p>
            <a:endParaRPr lang="en-ZA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82282C-6684-EA9D-E0C9-A4F75BD8F76A}"/>
              </a:ext>
            </a:extLst>
          </p:cNvPr>
          <p:cNvSpPr txBox="1"/>
          <p:nvPr userDrawn="1"/>
        </p:nvSpPr>
        <p:spPr>
          <a:xfrm>
            <a:off x="190124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GEMS is an </a:t>
            </a:r>
            <a:r>
              <a:rPr lang="en-US" sz="900" dirty="0" err="1">
                <a:solidFill>
                  <a:srgbClr val="FFFFFF"/>
                </a:solidFill>
              </a:rPr>
              <a:t>authorised</a:t>
            </a:r>
            <a:r>
              <a:rPr lang="en-US" sz="900" dirty="0">
                <a:solidFill>
                  <a:srgbClr val="FFFFFF"/>
                </a:solidFill>
              </a:rPr>
              <a:t> FSP (FSP No 52861)</a:t>
            </a:r>
            <a:endParaRPr lang="en-ZA" sz="900" dirty="0">
              <a:solidFill>
                <a:srgbClr val="FFFFFF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C17C78-E358-9443-ABF1-1B220EE746F1}"/>
              </a:ext>
            </a:extLst>
          </p:cNvPr>
          <p:cNvSpPr txBox="1"/>
          <p:nvPr userDrawn="1"/>
        </p:nvSpPr>
        <p:spPr>
          <a:xfrm>
            <a:off x="9340157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FFFFFF"/>
                </a:solidFill>
              </a:rPr>
              <a:t>Working towards a healthier you</a:t>
            </a:r>
            <a:endParaRPr lang="en-ZA" sz="9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283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in a hexagon shape&#10;&#10;AI-generated content may be incorrect.">
            <a:extLst>
              <a:ext uri="{FF2B5EF4-FFF2-40B4-BE49-F238E27FC236}">
                <a16:creationId xmlns:a16="http://schemas.microsoft.com/office/drawing/2014/main" id="{559540F4-AAC1-A1A5-7E57-390EA0F1AF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17DFAF-7CF3-E4D7-F70B-A70ED7E93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42" y="365125"/>
            <a:ext cx="9687128" cy="734101"/>
          </a:xfrm>
        </p:spPr>
        <p:txBody>
          <a:bodyPr>
            <a:normAutofit/>
          </a:bodyPr>
          <a:lstStyle>
            <a:lvl1pPr>
              <a:defRPr sz="3600" cap="all" spc="300" baseline="0"/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C7E30-99CB-1172-FA75-E1248378F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642" y="1371599"/>
            <a:ext cx="10515600" cy="428870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pic>
        <p:nvPicPr>
          <p:cNvPr id="8" name="Picture 7" descr="A black rectangle with a white rectangle in the middle&#10;&#10;Description automatically generated">
            <a:extLst>
              <a:ext uri="{FF2B5EF4-FFF2-40B4-BE49-F238E27FC236}">
                <a16:creationId xmlns:a16="http://schemas.microsoft.com/office/drawing/2014/main" id="{440BF2F9-6CFE-995A-5743-8E97D6EE7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99"/>
          <a:stretch/>
        </p:blipFill>
        <p:spPr>
          <a:xfrm flipH="1">
            <a:off x="-1" y="5870039"/>
            <a:ext cx="1780097" cy="6138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0C03B8-CC8C-11C8-A92E-F19CFECE0155}"/>
              </a:ext>
            </a:extLst>
          </p:cNvPr>
          <p:cNvSpPr txBox="1"/>
          <p:nvPr userDrawn="1"/>
        </p:nvSpPr>
        <p:spPr>
          <a:xfrm>
            <a:off x="396006" y="5983060"/>
            <a:ext cx="70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341DE-8B27-4472-BECC-55C285568EFA}" type="slidenum">
              <a:rPr lang="en-US" spc="300" smtClean="0"/>
              <a:t>‹#›</a:t>
            </a:fld>
            <a:endParaRPr lang="en-ZA" spc="3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2899F7-0135-08C7-9EB9-EF53A7C1FB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606168"/>
            <a:ext cx="12192001" cy="2608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1951D7-DE1D-130B-949D-DBD5A201FC1D}"/>
              </a:ext>
            </a:extLst>
          </p:cNvPr>
          <p:cNvSpPr txBox="1"/>
          <p:nvPr userDrawn="1"/>
        </p:nvSpPr>
        <p:spPr>
          <a:xfrm>
            <a:off x="190124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GEMS is an </a:t>
            </a:r>
            <a:r>
              <a:rPr lang="en-US" sz="900" dirty="0" err="1">
                <a:solidFill>
                  <a:srgbClr val="FFFFFF"/>
                </a:solidFill>
              </a:rPr>
              <a:t>authorised</a:t>
            </a:r>
            <a:r>
              <a:rPr lang="en-US" sz="900" dirty="0">
                <a:solidFill>
                  <a:srgbClr val="FFFFFF"/>
                </a:solidFill>
              </a:rPr>
              <a:t> FSP (FSP No 52861)</a:t>
            </a:r>
            <a:endParaRPr lang="en-ZA" sz="900" dirty="0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8B6EEC-4E14-FA78-B62D-8E117687FA52}"/>
              </a:ext>
            </a:extLst>
          </p:cNvPr>
          <p:cNvSpPr txBox="1"/>
          <p:nvPr userDrawn="1"/>
        </p:nvSpPr>
        <p:spPr>
          <a:xfrm>
            <a:off x="9340157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FFFFFF"/>
                </a:solidFill>
              </a:rPr>
              <a:t>Working towards a healthier you</a:t>
            </a:r>
            <a:endParaRPr lang="en-ZA" sz="9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1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people in a hexagon shape&#10;&#10;AI-generated content may be incorrect.">
            <a:extLst>
              <a:ext uri="{FF2B5EF4-FFF2-40B4-BE49-F238E27FC236}">
                <a16:creationId xmlns:a16="http://schemas.microsoft.com/office/drawing/2014/main" id="{0BA69D69-45FD-B0C2-CC52-4EFD954663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9039"/>
            <a:ext cx="12192002" cy="6867039"/>
          </a:xfrm>
          <a:prstGeom prst="rect">
            <a:avLst/>
          </a:prstGeom>
        </p:spPr>
      </p:pic>
      <p:pic>
        <p:nvPicPr>
          <p:cNvPr id="16" name="Picture 15" descr="A screenshot of a white background&#10;&#10;AI-generated content may be incorrect.">
            <a:extLst>
              <a:ext uri="{FF2B5EF4-FFF2-40B4-BE49-F238E27FC236}">
                <a16:creationId xmlns:a16="http://schemas.microsoft.com/office/drawing/2014/main" id="{B1748CEB-390D-80B8-2EE0-137E8A7802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8" r="32580" b="29910"/>
          <a:stretch>
            <a:fillRect/>
          </a:stretch>
        </p:blipFill>
        <p:spPr>
          <a:xfrm>
            <a:off x="0" y="-9039"/>
            <a:ext cx="8219872" cy="35772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AB707A4-1D8B-1D6E-0789-81C8E19450BD}"/>
              </a:ext>
            </a:extLst>
          </p:cNvPr>
          <p:cNvSpPr/>
          <p:nvPr userDrawn="1"/>
        </p:nvSpPr>
        <p:spPr>
          <a:xfrm>
            <a:off x="4834647" y="-9039"/>
            <a:ext cx="2976664" cy="57984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1768A3-D868-7DE0-F2AF-E9F4A6E648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363207"/>
          </a:xfrm>
        </p:spPr>
        <p:txBody>
          <a:bodyPr anchor="b">
            <a:normAutofit/>
          </a:bodyPr>
          <a:lstStyle>
            <a:lvl1pPr algn="ctr">
              <a:defRPr sz="5400" cap="all" spc="300" baseline="0"/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A7D14-390D-97CA-19A4-62A0F52A4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15973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AAFCA74-016B-119B-1296-1CC9EDABE9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606168"/>
            <a:ext cx="12192001" cy="2608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B9B8E8-0B4E-473D-619C-15DC0FEF7162}"/>
              </a:ext>
            </a:extLst>
          </p:cNvPr>
          <p:cNvSpPr txBox="1"/>
          <p:nvPr userDrawn="1"/>
        </p:nvSpPr>
        <p:spPr>
          <a:xfrm>
            <a:off x="190124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GEMS is an </a:t>
            </a:r>
            <a:r>
              <a:rPr lang="en-US" sz="900" dirty="0" err="1">
                <a:solidFill>
                  <a:srgbClr val="FFFFFF"/>
                </a:solidFill>
              </a:rPr>
              <a:t>authorised</a:t>
            </a:r>
            <a:r>
              <a:rPr lang="en-US" sz="900" dirty="0">
                <a:solidFill>
                  <a:srgbClr val="FFFFFF"/>
                </a:solidFill>
              </a:rPr>
              <a:t> FSP (FSP No 52861)</a:t>
            </a:r>
            <a:endParaRPr lang="en-ZA" sz="900" dirty="0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A77BC4-01BD-B75E-4095-30A9A7F59FF2}"/>
              </a:ext>
            </a:extLst>
          </p:cNvPr>
          <p:cNvSpPr txBox="1"/>
          <p:nvPr userDrawn="1"/>
        </p:nvSpPr>
        <p:spPr>
          <a:xfrm>
            <a:off x="9340157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FFFFFF"/>
                </a:solidFill>
              </a:rPr>
              <a:t>Working towards a healthier you</a:t>
            </a:r>
            <a:endParaRPr lang="en-ZA" sz="900" dirty="0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74444A-547F-8657-AE39-DF81BC665054}"/>
              </a:ext>
            </a:extLst>
          </p:cNvPr>
          <p:cNvSpPr/>
          <p:nvPr userDrawn="1"/>
        </p:nvSpPr>
        <p:spPr>
          <a:xfrm>
            <a:off x="9221821" y="-9039"/>
            <a:ext cx="2976664" cy="12022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9" name="Picture 18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4CA70982-3FC7-B4F7-E5F1-122E5A15D29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60" y="372800"/>
            <a:ext cx="2566480" cy="13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76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a hexagon shape&#10;&#10;AI-generated content may be incorrect.">
            <a:extLst>
              <a:ext uri="{FF2B5EF4-FFF2-40B4-BE49-F238E27FC236}">
                <a16:creationId xmlns:a16="http://schemas.microsoft.com/office/drawing/2014/main" id="{17D37C53-F0E3-BD1C-611C-E9408D9A22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B1565D-C5CE-66F7-D33B-80A2D8CB71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606168"/>
            <a:ext cx="12192001" cy="2608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C40435D-AB20-DD99-6174-A528DF173175}"/>
              </a:ext>
            </a:extLst>
          </p:cNvPr>
          <p:cNvSpPr txBox="1"/>
          <p:nvPr userDrawn="1"/>
        </p:nvSpPr>
        <p:spPr>
          <a:xfrm>
            <a:off x="190124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GEMS is an </a:t>
            </a:r>
            <a:r>
              <a:rPr lang="en-US" sz="900" dirty="0" err="1">
                <a:solidFill>
                  <a:srgbClr val="FFFFFF"/>
                </a:solidFill>
              </a:rPr>
              <a:t>authorised</a:t>
            </a:r>
            <a:r>
              <a:rPr lang="en-US" sz="900" dirty="0">
                <a:solidFill>
                  <a:srgbClr val="FFFFFF"/>
                </a:solidFill>
              </a:rPr>
              <a:t> FSP (FSP No 52861)</a:t>
            </a:r>
            <a:endParaRPr lang="en-ZA" sz="900" dirty="0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F67B5C-799E-1724-D578-4F138F76C9F7}"/>
              </a:ext>
            </a:extLst>
          </p:cNvPr>
          <p:cNvSpPr txBox="1"/>
          <p:nvPr userDrawn="1"/>
        </p:nvSpPr>
        <p:spPr>
          <a:xfrm>
            <a:off x="9340157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FFFFFF"/>
                </a:solidFill>
              </a:rPr>
              <a:t>Working towards a healthier you</a:t>
            </a:r>
            <a:endParaRPr lang="en-ZA" sz="9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95969-0C34-BCC8-682D-83B8C6CB1A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3672" y="1396419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78E873-3E97-B188-01B0-7790D97FF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7672" y="1396419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pic>
        <p:nvPicPr>
          <p:cNvPr id="10" name="Picture 9" descr="A black rectangle with a white rectangle in the middle&#10;&#10;Description automatically generated">
            <a:extLst>
              <a:ext uri="{FF2B5EF4-FFF2-40B4-BE49-F238E27FC236}">
                <a16:creationId xmlns:a16="http://schemas.microsoft.com/office/drawing/2014/main" id="{C9854BD8-35D2-16E1-04E7-BD0D912FC6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99"/>
          <a:stretch/>
        </p:blipFill>
        <p:spPr>
          <a:xfrm flipH="1">
            <a:off x="-1" y="5870039"/>
            <a:ext cx="1780097" cy="61384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841908-B8FE-F659-9A71-5DBCE04A3619}"/>
              </a:ext>
            </a:extLst>
          </p:cNvPr>
          <p:cNvSpPr txBox="1"/>
          <p:nvPr userDrawn="1"/>
        </p:nvSpPr>
        <p:spPr>
          <a:xfrm>
            <a:off x="396006" y="5983060"/>
            <a:ext cx="70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341DE-8B27-4472-BECC-55C285568EFA}" type="slidenum">
              <a:rPr lang="en-US" spc="300" smtClean="0"/>
              <a:t>‹#›</a:t>
            </a:fld>
            <a:endParaRPr lang="en-ZA" spc="30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705A26F-D0EA-5602-E08C-B6D518CA2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42" y="365125"/>
            <a:ext cx="9687128" cy="734101"/>
          </a:xfrm>
        </p:spPr>
        <p:txBody>
          <a:bodyPr>
            <a:normAutofit/>
          </a:bodyPr>
          <a:lstStyle>
            <a:lvl1pPr>
              <a:defRPr sz="3600" cap="all" spc="300" baseline="0"/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14190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in a hexagon shape&#10;&#10;AI-generated content may be incorrect.">
            <a:extLst>
              <a:ext uri="{FF2B5EF4-FFF2-40B4-BE49-F238E27FC236}">
                <a16:creationId xmlns:a16="http://schemas.microsoft.com/office/drawing/2014/main" id="{559540F4-AAC1-A1A5-7E57-390EA0F1AF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8" name="Picture 7" descr="A black rectangle with a white rectangle in the middle&#10;&#10;Description automatically generated">
            <a:extLst>
              <a:ext uri="{FF2B5EF4-FFF2-40B4-BE49-F238E27FC236}">
                <a16:creationId xmlns:a16="http://schemas.microsoft.com/office/drawing/2014/main" id="{440BF2F9-6CFE-995A-5743-8E97D6EE7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99"/>
          <a:stretch/>
        </p:blipFill>
        <p:spPr>
          <a:xfrm flipH="1">
            <a:off x="-1" y="5870039"/>
            <a:ext cx="1780097" cy="6138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0C03B8-CC8C-11C8-A92E-F19CFECE0155}"/>
              </a:ext>
            </a:extLst>
          </p:cNvPr>
          <p:cNvSpPr txBox="1"/>
          <p:nvPr userDrawn="1"/>
        </p:nvSpPr>
        <p:spPr>
          <a:xfrm>
            <a:off x="396006" y="5983060"/>
            <a:ext cx="70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341DE-8B27-4472-BECC-55C285568EFA}" type="slidenum">
              <a:rPr lang="en-US" spc="300" smtClean="0"/>
              <a:t>‹#›</a:t>
            </a:fld>
            <a:endParaRPr lang="en-ZA" spc="3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2899F7-0135-08C7-9EB9-EF53A7C1FB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606168"/>
            <a:ext cx="12192001" cy="2608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1951D7-DE1D-130B-949D-DBD5A201FC1D}"/>
              </a:ext>
            </a:extLst>
          </p:cNvPr>
          <p:cNvSpPr txBox="1"/>
          <p:nvPr userDrawn="1"/>
        </p:nvSpPr>
        <p:spPr>
          <a:xfrm>
            <a:off x="190124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GEMS is an </a:t>
            </a:r>
            <a:r>
              <a:rPr lang="en-US" sz="900" dirty="0" err="1">
                <a:solidFill>
                  <a:srgbClr val="FFFFFF"/>
                </a:solidFill>
              </a:rPr>
              <a:t>authorised</a:t>
            </a:r>
            <a:r>
              <a:rPr lang="en-US" sz="900" dirty="0">
                <a:solidFill>
                  <a:srgbClr val="FFFFFF"/>
                </a:solidFill>
              </a:rPr>
              <a:t> FSP (FSP No 52861)</a:t>
            </a:r>
            <a:endParaRPr lang="en-ZA" sz="900" dirty="0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8B6EEC-4E14-FA78-B62D-8E117687FA52}"/>
              </a:ext>
            </a:extLst>
          </p:cNvPr>
          <p:cNvSpPr txBox="1"/>
          <p:nvPr userDrawn="1"/>
        </p:nvSpPr>
        <p:spPr>
          <a:xfrm>
            <a:off x="9340157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FFFFFF"/>
                </a:solidFill>
              </a:rPr>
              <a:t>Working towards a healthier you</a:t>
            </a:r>
            <a:endParaRPr lang="en-ZA" sz="900" dirty="0">
              <a:solidFill>
                <a:srgbClr val="FFFFFF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6BA1561-9D5A-CBE6-2461-CE5A72555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42" y="365125"/>
            <a:ext cx="9687128" cy="734101"/>
          </a:xfrm>
        </p:spPr>
        <p:txBody>
          <a:bodyPr>
            <a:normAutofit/>
          </a:bodyPr>
          <a:lstStyle>
            <a:lvl1pPr>
              <a:defRPr sz="3600" cap="all" spc="300" baseline="0"/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64370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in a hexagon shape&#10;&#10;AI-generated content may be incorrect.">
            <a:extLst>
              <a:ext uri="{FF2B5EF4-FFF2-40B4-BE49-F238E27FC236}">
                <a16:creationId xmlns:a16="http://schemas.microsoft.com/office/drawing/2014/main" id="{559540F4-AAC1-A1A5-7E57-390EA0F1AF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pic>
        <p:nvPicPr>
          <p:cNvPr id="8" name="Picture 7" descr="A black rectangle with a white rectangle in the middle&#10;&#10;Description automatically generated">
            <a:extLst>
              <a:ext uri="{FF2B5EF4-FFF2-40B4-BE49-F238E27FC236}">
                <a16:creationId xmlns:a16="http://schemas.microsoft.com/office/drawing/2014/main" id="{440BF2F9-6CFE-995A-5743-8E97D6EE7B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99"/>
          <a:stretch/>
        </p:blipFill>
        <p:spPr>
          <a:xfrm flipH="1">
            <a:off x="-1" y="5870039"/>
            <a:ext cx="1780097" cy="6138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0C03B8-CC8C-11C8-A92E-F19CFECE0155}"/>
              </a:ext>
            </a:extLst>
          </p:cNvPr>
          <p:cNvSpPr txBox="1"/>
          <p:nvPr userDrawn="1"/>
        </p:nvSpPr>
        <p:spPr>
          <a:xfrm>
            <a:off x="396006" y="5983060"/>
            <a:ext cx="706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E9341DE-8B27-4472-BECC-55C285568EFA}" type="slidenum">
              <a:rPr lang="en-US" spc="300" smtClean="0"/>
              <a:t>‹#›</a:t>
            </a:fld>
            <a:endParaRPr lang="en-ZA" spc="3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2899F7-0135-08C7-9EB9-EF53A7C1FB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606168"/>
            <a:ext cx="12192001" cy="2608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1951D7-DE1D-130B-949D-DBD5A201FC1D}"/>
              </a:ext>
            </a:extLst>
          </p:cNvPr>
          <p:cNvSpPr txBox="1"/>
          <p:nvPr userDrawn="1"/>
        </p:nvSpPr>
        <p:spPr>
          <a:xfrm>
            <a:off x="190124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FFFF"/>
                </a:solidFill>
              </a:rPr>
              <a:t>GEMS is an </a:t>
            </a:r>
            <a:r>
              <a:rPr lang="en-US" sz="900" dirty="0" err="1">
                <a:solidFill>
                  <a:srgbClr val="FFFFFF"/>
                </a:solidFill>
              </a:rPr>
              <a:t>authorised</a:t>
            </a:r>
            <a:r>
              <a:rPr lang="en-US" sz="900" dirty="0">
                <a:solidFill>
                  <a:srgbClr val="FFFFFF"/>
                </a:solidFill>
              </a:rPr>
              <a:t> FSP (FSP No 52861)</a:t>
            </a:r>
            <a:endParaRPr lang="en-ZA" sz="900" dirty="0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8B6EEC-4E14-FA78-B62D-8E117687FA52}"/>
              </a:ext>
            </a:extLst>
          </p:cNvPr>
          <p:cNvSpPr txBox="1"/>
          <p:nvPr userDrawn="1"/>
        </p:nvSpPr>
        <p:spPr>
          <a:xfrm>
            <a:off x="9340157" y="6626771"/>
            <a:ext cx="266171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FFFFFF"/>
                </a:solidFill>
              </a:rPr>
              <a:t>Working towards a healthier you</a:t>
            </a:r>
            <a:endParaRPr lang="en-ZA" sz="9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548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D7FC9-1B2D-CB45-B6B8-38564F92E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3B25A6-11CE-4F03-9C08-C5D02753E0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629C6-6F11-B12D-BC93-16BB44F86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FEE46-E72A-ED4A-B564-9D4B32DAF015}" type="datetimeFigureOut">
              <a:rPr lang="en-US" smtClean="0"/>
              <a:t>8/27/25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EC358-F51D-CE3F-0857-80008D042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80C47-26BC-B73A-DD33-40E0339EE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9B45A-4793-6246-ACB3-480E97E33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01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08AB3-1248-C5B8-52C6-145D75D63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39C58-8422-DFD5-5C87-9B58A77CE0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F163E-C630-48F0-2EA9-461FB8E9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FEE46-E72A-ED4A-B564-9D4B32DAF015}" type="datetimeFigureOut">
              <a:rPr lang="en-US" smtClean="0"/>
              <a:t>8/27/25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7F11-EE57-C4E1-A7F5-F9CE844E1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30666-82D0-377C-7ED1-2D3729AA7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9B45A-4793-6246-ACB3-480E97E33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59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38D230-558E-D9E3-D315-E76782C77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2AC3BE-D3C9-A1E7-0328-0A60FBEB3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335038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2" r:id="rId3"/>
    <p:sldLayoutId id="2147483663" r:id="rId4"/>
    <p:sldLayoutId id="2147483664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png"/><Relationship Id="rId7" Type="http://schemas.openxmlformats.org/officeDocument/2006/relationships/image" Target="../media/image12.jpeg"/><Relationship Id="rId12" Type="http://schemas.openxmlformats.org/officeDocument/2006/relationships/image" Target="../media/image2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jpeg"/><Relationship Id="rId11" Type="http://schemas.openxmlformats.org/officeDocument/2006/relationships/image" Target="../media/image26.jpeg"/><Relationship Id="rId5" Type="http://schemas.openxmlformats.org/officeDocument/2006/relationships/image" Target="../media/image21.jpeg"/><Relationship Id="rId10" Type="http://schemas.openxmlformats.org/officeDocument/2006/relationships/image" Target="../media/image25.png"/><Relationship Id="rId4" Type="http://schemas.openxmlformats.org/officeDocument/2006/relationships/image" Target="../media/image20.jpe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jpeg"/><Relationship Id="rId5" Type="http://schemas.openxmlformats.org/officeDocument/2006/relationships/image" Target="../media/image16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D9A1A-F66C-22DC-9E40-88CB35114C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3740" y="1134714"/>
            <a:ext cx="5913014" cy="1790893"/>
          </a:xfrm>
        </p:spPr>
        <p:txBody>
          <a:bodyPr anchor="ctr">
            <a:noAutofit/>
          </a:bodyPr>
          <a:lstStyle/>
          <a:p>
            <a:r>
              <a:rPr lang="en-ZA" sz="4000" b="1" dirty="0">
                <a:solidFill>
                  <a:schemeClr val="accent1"/>
                </a:solidFill>
                <a:latin typeface="Avenir Heavy" panose="02000503020000020003" pitchFamily="2" charset="0"/>
              </a:rPr>
              <a:t>Digital transformation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C4BD3E-F2FB-A049-A38C-3C1B7B886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4495" y="3932393"/>
            <a:ext cx="5331505" cy="1016000"/>
          </a:xfrm>
        </p:spPr>
        <p:txBody>
          <a:bodyPr anchor="ctr">
            <a:normAutofit/>
          </a:bodyPr>
          <a:lstStyle/>
          <a:p>
            <a:r>
              <a:rPr lang="en-ZA" sz="2000" dirty="0"/>
              <a:t>Dr Unben Pillay</a:t>
            </a:r>
          </a:p>
          <a:p>
            <a:r>
              <a:rPr lang="en-ZA" sz="2000" dirty="0"/>
              <a:t>ASAIPA | IPAF | Smart Health Africa | ATC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DF50665-F592-F90B-22A6-D4CABCF50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0" b="16090"/>
          <a:stretch/>
        </p:blipFill>
        <p:spPr bwMode="auto">
          <a:xfrm>
            <a:off x="7082126" y="1355464"/>
            <a:ext cx="4014549" cy="3451302"/>
          </a:xfrm>
          <a:prstGeom prst="hexagon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41302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C9104-4953-CEB7-E66E-432F755AA0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808" y="-301408"/>
            <a:ext cx="10609933" cy="1500164"/>
          </a:xfrm>
        </p:spPr>
        <p:txBody>
          <a:bodyPr>
            <a:normAutofit/>
          </a:bodyPr>
          <a:lstStyle/>
          <a:p>
            <a:pPr algn="l"/>
            <a:r>
              <a:rPr lang="en-ZA" sz="4000" b="1" dirty="0">
                <a:solidFill>
                  <a:schemeClr val="accent1"/>
                </a:solidFill>
                <a:latin typeface="Avenir Heavy" panose="02000503020000020003" pitchFamily="2" charset="0"/>
              </a:rPr>
              <a:t>Funders:  </a:t>
            </a:r>
            <a:r>
              <a:rPr lang="en-ZA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venir Heavy" panose="02000503020000020003" pitchFamily="2" charset="0"/>
              </a:rPr>
              <a:t>Partnership for Progress</a:t>
            </a:r>
            <a:endParaRPr lang="en-US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B9146-49F0-7D68-2EBD-31EB200BF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9B45A-4793-6246-ACB3-480E97E33EB0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58B30F4-85BB-5B9B-0BDC-BA8D671DC8F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810" y="1511904"/>
            <a:ext cx="4232988" cy="4232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93949AF-588F-410D-7A51-654FC8F640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984" y="2158314"/>
            <a:ext cx="6038335" cy="3099486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venir Medium" panose="02000503020000020003" pitchFamily="2" charset="0"/>
              </a:rPr>
              <a:t>INCENTIVIZE</a:t>
            </a:r>
            <a:r>
              <a:rPr lang="en-ZA" sz="2000" dirty="0">
                <a:solidFill>
                  <a:schemeClr val="accent1"/>
                </a:solidFill>
                <a:latin typeface="Avenir Medium" panose="02000503020000020003" pitchFamily="2" charset="0"/>
              </a:rPr>
              <a:t> adoption of digital tool in practices, create tariff codes, reimbursement models</a:t>
            </a:r>
          </a:p>
          <a:p>
            <a:endParaRPr lang="en-ZA" sz="2000" dirty="0">
              <a:solidFill>
                <a:schemeClr val="accent1"/>
              </a:solidFill>
              <a:latin typeface="Avenir Medium" panose="02000503020000020003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venir Medium" panose="02000503020000020003" pitchFamily="2" charset="0"/>
              </a:rPr>
              <a:t>PROMOTE</a:t>
            </a:r>
            <a:r>
              <a:rPr lang="en-ZA" sz="2000" dirty="0">
                <a:solidFill>
                  <a:schemeClr val="accent1"/>
                </a:solidFill>
                <a:latin typeface="Avenir Medium" panose="02000503020000020003" pitchFamily="2" charset="0"/>
              </a:rPr>
              <a:t> interoperability from vendors for a connected ecosystem</a:t>
            </a:r>
          </a:p>
          <a:p>
            <a:endParaRPr lang="en-ZA" sz="2000" dirty="0">
              <a:solidFill>
                <a:schemeClr val="accent1"/>
              </a:solidFill>
              <a:latin typeface="Avenir Medium" panose="02000503020000020003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venir Medium" panose="02000503020000020003" pitchFamily="2" charset="0"/>
              </a:rPr>
              <a:t>PROVIDE</a:t>
            </a:r>
            <a:r>
              <a:rPr lang="en-ZA" sz="2000" dirty="0">
                <a:solidFill>
                  <a:schemeClr val="accent1"/>
                </a:solidFill>
                <a:latin typeface="Avenir Medium" panose="02000503020000020003" pitchFamily="2" charset="0"/>
              </a:rPr>
              <a:t> education, resources and training for practitioners</a:t>
            </a:r>
          </a:p>
          <a:p>
            <a:pPr marL="0" indent="0">
              <a:buNone/>
            </a:pPr>
            <a:endParaRPr lang="en-US" sz="2000" dirty="0">
              <a:solidFill>
                <a:schemeClr val="accent1"/>
              </a:solidFill>
              <a:latin typeface="Avenir Medium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728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Robot operating a machine">
            <a:extLst>
              <a:ext uri="{FF2B5EF4-FFF2-40B4-BE49-F238E27FC236}">
                <a16:creationId xmlns:a16="http://schemas.microsoft.com/office/drawing/2014/main" id="{1236502A-ADF0-3152-9D1B-0C25BF4492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92"/>
          <a:stretch>
            <a:fillRect/>
          </a:stretch>
        </p:blipFill>
        <p:spPr>
          <a:xfrm>
            <a:off x="49619" y="10"/>
            <a:ext cx="8747051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9272840-C144-878A-9F72-1747E913E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7672" y="885213"/>
            <a:ext cx="3625733" cy="3750581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i="1" dirty="0"/>
              <a:t>   </a:t>
            </a:r>
            <a:r>
              <a:rPr lang="en-US" sz="4000" b="1" i="1" dirty="0">
                <a:solidFill>
                  <a:schemeClr val="accent1">
                    <a:lumMod val="75000"/>
                  </a:schemeClr>
                </a:solidFill>
              </a:rPr>
              <a:t>‘The Future of Healthcare is Digital.’</a:t>
            </a:r>
            <a:br>
              <a:rPr lang="en-US" sz="4000" b="1" i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b="1" i="1" dirty="0"/>
              <a:t> </a:t>
            </a:r>
            <a:br>
              <a:rPr lang="en-US" sz="4000" b="1" i="1" dirty="0"/>
            </a:br>
            <a:r>
              <a:rPr lang="en-US" sz="4000" i="1" dirty="0"/>
              <a:t>         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6239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82EA6-EF88-B271-4F61-3B6CD7D112EB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1"/>
                </a:solidFill>
                <a:latin typeface="Avenir Heavy" panose="02000503020000020003" pitchFamily="2" charset="0"/>
              </a:rPr>
              <a:t>Thank You</a:t>
            </a:r>
            <a:endParaRPr lang="en-ZA" sz="4000" b="1" dirty="0">
              <a:solidFill>
                <a:schemeClr val="accent1"/>
              </a:solidFill>
              <a:latin typeface="Avenir Heavy" panose="02000503020000020003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AF373C-8001-D93D-3148-76724E6A07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ZA" sz="2000" dirty="0">
                <a:solidFill>
                  <a:schemeClr val="accent1"/>
                </a:solidFill>
                <a:latin typeface="Avenir Medium" panose="02000503020000020003" pitchFamily="2" charset="0"/>
              </a:rPr>
              <a:t>Dr Unben Pillay</a:t>
            </a:r>
          </a:p>
        </p:txBody>
      </p:sp>
    </p:spTree>
    <p:extLst>
      <p:ext uri="{BB962C8B-B14F-4D97-AF65-F5344CB8AC3E}">
        <p14:creationId xmlns:p14="http://schemas.microsoft.com/office/powerpoint/2010/main" val="3037966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B2509-BB61-1086-9686-DCC6EE041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A6D73-F120-99E3-FDA2-8E6534E19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066" y="1874739"/>
            <a:ext cx="2880828" cy="758292"/>
          </a:xfrm>
        </p:spPr>
        <p:txBody>
          <a:bodyPr anchor="t">
            <a:normAutofit/>
          </a:bodyPr>
          <a:lstStyle/>
          <a:p>
            <a:pPr algn="l"/>
            <a:r>
              <a:rPr lang="en-US" sz="4000" dirty="0">
                <a:solidFill>
                  <a:srgbClr val="FFFFFF"/>
                </a:solidFill>
              </a:rPr>
              <a:t>Innovations</a:t>
            </a:r>
          </a:p>
        </p:txBody>
      </p:sp>
      <p:pic>
        <p:nvPicPr>
          <p:cNvPr id="3" name="Picture 2" descr="Abstract picture of the brain made up of patterns">
            <a:extLst>
              <a:ext uri="{FF2B5EF4-FFF2-40B4-BE49-F238E27FC236}">
                <a16:creationId xmlns:a16="http://schemas.microsoft.com/office/drawing/2014/main" id="{4350048D-FD79-7E35-0D88-2D876104A6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9" r="3417" b="-2"/>
          <a:stretch/>
        </p:blipFill>
        <p:spPr>
          <a:xfrm>
            <a:off x="4600308" y="467208"/>
            <a:ext cx="7029987" cy="59235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FC4C55-C9EF-86F1-B408-EFB2B9348905}"/>
              </a:ext>
            </a:extLst>
          </p:cNvPr>
          <p:cNvSpPr txBox="1"/>
          <p:nvPr/>
        </p:nvSpPr>
        <p:spPr>
          <a:xfrm>
            <a:off x="658266" y="1233941"/>
            <a:ext cx="354592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ZA" sz="3200" i="1" u="none" strike="noStrike" dirty="0">
                <a:solidFill>
                  <a:schemeClr val="accent1"/>
                </a:solidFill>
                <a:effectLst/>
                <a:latin typeface="Avenir Medium Oblique" panose="02000503020000020003" pitchFamily="2" charset="0"/>
              </a:rPr>
              <a:t>In a world grappling with complex health challenges, </a:t>
            </a:r>
          </a:p>
          <a:p>
            <a:r>
              <a:rPr lang="en-ZA" sz="3200" b="1" i="1" u="none" strike="noStrike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venir Medium Oblique" panose="02000503020000020003" pitchFamily="2" charset="0"/>
              </a:rPr>
              <a:t>innovation</a:t>
            </a:r>
            <a:r>
              <a:rPr lang="en-ZA" sz="3200" i="1" u="none" strike="noStrike" dirty="0">
                <a:solidFill>
                  <a:schemeClr val="accent1"/>
                </a:solidFill>
                <a:effectLst/>
                <a:latin typeface="Avenir Medium Oblique" panose="02000503020000020003" pitchFamily="2" charset="0"/>
              </a:rPr>
              <a:t> is not a luxury but a </a:t>
            </a:r>
            <a:r>
              <a:rPr lang="en-ZA" sz="3200" b="1" i="1" u="none" strike="noStrike" dirty="0">
                <a:solidFill>
                  <a:schemeClr val="accent1"/>
                </a:solidFill>
                <a:effectLst/>
                <a:latin typeface="AVENIR MEDIUM OBLIQUE" panose="02000503020000020003" pitchFamily="2" charset="0"/>
              </a:rPr>
              <a:t>necessity!</a:t>
            </a:r>
            <a:endParaRPr lang="en-US" sz="3200" b="1" i="1" dirty="0">
              <a:solidFill>
                <a:schemeClr val="accent1"/>
              </a:solidFill>
              <a:latin typeface="AVENIR MEDIUM OBLIQUE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2445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978F2-86BB-CAC3-1635-860EF7273E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199" y="181927"/>
            <a:ext cx="7121352" cy="1102360"/>
          </a:xfrm>
        </p:spPr>
        <p:txBody>
          <a:bodyPr>
            <a:noAutofit/>
          </a:bodyPr>
          <a:lstStyle/>
          <a:p>
            <a:r>
              <a:rPr lang="en-ZA" sz="4000" b="1" dirty="0">
                <a:solidFill>
                  <a:schemeClr val="accent1"/>
                </a:solidFill>
                <a:latin typeface="Avenir Heavy" panose="02000503020000020003" pitchFamily="2" charset="0"/>
              </a:rPr>
              <a:t>“Empowering” Practitioners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95F95E-951C-30EE-BC72-95D07D962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9B45A-4793-6246-ACB3-480E97E33EB0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965850D-6424-DF86-1571-A24ED8CA3E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376" y="1284287"/>
            <a:ext cx="4289425" cy="4289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9F7FC161-5EC2-44D7-9464-13E90CC69EC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22275" y="1679575"/>
            <a:ext cx="6477000" cy="528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000" b="1" u="none" strike="noStrike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venir Medium" panose="02000503020000020003" pitchFamily="2" charset="0"/>
              </a:rPr>
              <a:t>Embrace</a:t>
            </a:r>
            <a:r>
              <a:rPr lang="en-ZA" sz="2000" u="none" strike="noStrike" dirty="0">
                <a:solidFill>
                  <a:schemeClr val="accent1"/>
                </a:solidFill>
                <a:effectLst/>
                <a:latin typeface="Avenir Medium" panose="02000503020000020003" pitchFamily="2" charset="0"/>
              </a:rPr>
              <a:t> digital tools for improved efficiency.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ZA" sz="2000" dirty="0">
              <a:solidFill>
                <a:schemeClr val="accent1"/>
              </a:solidFill>
              <a:latin typeface="Avenir Medium" panose="02000503020000020003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venir Medium" panose="02000503020000020003" pitchFamily="2" charset="0"/>
              </a:rPr>
              <a:t>Empowe</a:t>
            </a:r>
            <a:r>
              <a:rPr lang="en-ZA" sz="2000" dirty="0">
                <a:solidFill>
                  <a:schemeClr val="accent1"/>
                </a:solidFill>
                <a:latin typeface="Avenir Medium" panose="02000503020000020003" pitchFamily="2" charset="0"/>
              </a:rPr>
              <a:t>r practitioners with modern technology.</a:t>
            </a:r>
            <a:endParaRPr lang="en-ZA" sz="2000" u="none" strike="noStrike" dirty="0">
              <a:solidFill>
                <a:schemeClr val="accent1"/>
              </a:solidFill>
              <a:effectLst/>
              <a:latin typeface="Avenir Medium" panose="02000503020000020003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ZA" sz="2000" dirty="0">
              <a:solidFill>
                <a:schemeClr val="accent1"/>
              </a:solidFill>
              <a:latin typeface="Avenir Medium" panose="02000503020000020003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venir Medium" panose="02000503020000020003" pitchFamily="2" charset="0"/>
              </a:rPr>
              <a:t>Ensure</a:t>
            </a:r>
            <a:r>
              <a:rPr lang="en-ZA" sz="2000" dirty="0">
                <a:solidFill>
                  <a:schemeClr val="accent1"/>
                </a:solidFill>
                <a:latin typeface="Avenir Medium" panose="02000503020000020003" pitchFamily="2" charset="0"/>
              </a:rPr>
              <a:t> continuity of care with integrated systems.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ZA" sz="2000" dirty="0">
              <a:solidFill>
                <a:schemeClr val="accent1"/>
              </a:solidFill>
              <a:latin typeface="Avenir Medium" panose="02000503020000020003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venir Medium" panose="02000503020000020003" pitchFamily="2" charset="0"/>
              </a:rPr>
              <a:t>Enhance</a:t>
            </a:r>
            <a:r>
              <a:rPr lang="en-ZA" sz="2000" dirty="0">
                <a:solidFill>
                  <a:schemeClr val="accent1"/>
                </a:solidFill>
                <a:latin typeface="Avenir Medium" panose="02000503020000020003" pitchFamily="2" charset="0"/>
              </a:rPr>
              <a:t> efficiency through innovation.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ZA" sz="2000" dirty="0">
              <a:solidFill>
                <a:schemeClr val="accent1"/>
              </a:solidFill>
              <a:latin typeface="Avenir Medium" panose="02000503020000020003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ZA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venir Medium" panose="02000503020000020003" pitchFamily="2" charset="0"/>
              </a:rPr>
              <a:t>Enhance</a:t>
            </a:r>
            <a:r>
              <a:rPr lang="en-ZA" sz="2000" dirty="0">
                <a:solidFill>
                  <a:schemeClr val="accent1"/>
                </a:solidFill>
                <a:latin typeface="Avenir Medium" panose="02000503020000020003" pitchFamily="2" charset="0"/>
              </a:rPr>
              <a:t> practice sustainability with digital tools</a:t>
            </a:r>
          </a:p>
          <a:p>
            <a:pPr fontAlgn="base"/>
            <a:endParaRPr lang="en-ZA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000" dirty="0">
              <a:solidFill>
                <a:schemeClr val="accent1"/>
              </a:solidFill>
              <a:latin typeface="Avenir Medium" panose="02000503020000020003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ZA" sz="2000" dirty="0">
              <a:solidFill>
                <a:srgbClr val="131313"/>
              </a:solidFill>
              <a:latin typeface="Avenir Medium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12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C491B-39C8-C34D-309A-5035394B26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9816" y="90616"/>
            <a:ext cx="9144000" cy="23876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chemeClr val="accent1"/>
                </a:solidFill>
              </a:rPr>
              <a:t>Leveraging i</a:t>
            </a:r>
            <a:r>
              <a:rPr lang="en-US" sz="40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nnovations to improve scope and quality of Primary Healthcare.</a:t>
            </a:r>
            <a:endParaRPr lang="en-US" sz="40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TextBox 2">
            <a:extLst>
              <a:ext uri="{FF2B5EF4-FFF2-40B4-BE49-F238E27FC236}">
                <a16:creationId xmlns:a16="http://schemas.microsoft.com/office/drawing/2014/main" id="{12B773D0-8589-7538-1229-1576176665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5492615"/>
              </p:ext>
            </p:extLst>
          </p:nvPr>
        </p:nvGraphicFramePr>
        <p:xfrm>
          <a:off x="149788" y="2188965"/>
          <a:ext cx="11892423" cy="4103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07227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Graphical user interface">
            <a:extLst>
              <a:ext uri="{FF2B5EF4-FFF2-40B4-BE49-F238E27FC236}">
                <a16:creationId xmlns:a16="http://schemas.microsoft.com/office/drawing/2014/main" id="{B37E18B3-BB44-E2B9-F461-B033A4764C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18814" y="1629103"/>
            <a:ext cx="4999735" cy="5097518"/>
          </a:xfrm>
          <a:prstGeom prst="rect">
            <a:avLst/>
          </a:prstGeom>
        </p:spPr>
      </p:pic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E0889875-EC05-CC80-96E9-111189B674FB}"/>
              </a:ext>
            </a:extLst>
          </p:cNvPr>
          <p:cNvGraphicFramePr/>
          <p:nvPr/>
        </p:nvGraphicFramePr>
        <p:xfrm>
          <a:off x="6273453" y="1629103"/>
          <a:ext cx="5512596" cy="4389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A537641C-5508-4BA2-6798-352EFE3395BF}"/>
              </a:ext>
            </a:extLst>
          </p:cNvPr>
          <p:cNvSpPr txBox="1"/>
          <p:nvPr/>
        </p:nvSpPr>
        <p:spPr>
          <a:xfrm>
            <a:off x="1534509" y="459091"/>
            <a:ext cx="101529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Telehealth usage peaked during June 2020 and December 2020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but declined from February 2021, 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telehealth utilization remains higher than pre-covid… 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266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94D27-103E-7ABC-AA25-DF18F4E30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F6C21-783D-8154-36C9-488373DAC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081" y="251642"/>
            <a:ext cx="2869675" cy="1159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Avenir Heavy" panose="02000503020000020003" pitchFamily="2" charset="0"/>
              </a:rPr>
              <a:t>Telehealth:</a:t>
            </a:r>
            <a:endParaRPr lang="en-US" sz="4000" b="1" kern="1200" dirty="0">
              <a:solidFill>
                <a:schemeClr val="accent1">
                  <a:lumMod val="75000"/>
                </a:schemeClr>
              </a:solidFill>
              <a:latin typeface="Avenir Heavy" panose="02000503020000020003" pitchFamily="2" charset="0"/>
            </a:endParaRPr>
          </a:p>
        </p:txBody>
      </p:sp>
      <p:pic>
        <p:nvPicPr>
          <p:cNvPr id="5" name="Picture 4" descr="A hand holding a cell phone">
            <a:extLst>
              <a:ext uri="{FF2B5EF4-FFF2-40B4-BE49-F238E27FC236}">
                <a16:creationId xmlns:a16="http://schemas.microsoft.com/office/drawing/2014/main" id="{8399EDB6-3428-6743-2285-4CC80FDCB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0167" y="1392903"/>
            <a:ext cx="1793570" cy="2028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A logo for a health care company">
            <a:extLst>
              <a:ext uri="{FF2B5EF4-FFF2-40B4-BE49-F238E27FC236}">
                <a16:creationId xmlns:a16="http://schemas.microsoft.com/office/drawing/2014/main" id="{6059614F-84EC-D488-BE79-65F689B16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1237" y="580979"/>
            <a:ext cx="1905000" cy="1371204"/>
          </a:xfrm>
          <a:prstGeom prst="rect">
            <a:avLst/>
          </a:prstGeom>
        </p:spPr>
      </p:pic>
      <p:pic>
        <p:nvPicPr>
          <p:cNvPr id="10" name="Picture 9" descr="A blue background with white text and yellow cross">
            <a:extLst>
              <a:ext uri="{FF2B5EF4-FFF2-40B4-BE49-F238E27FC236}">
                <a16:creationId xmlns:a16="http://schemas.microsoft.com/office/drawing/2014/main" id="{7EAB2AA6-B481-ACD5-764A-14F21D4AF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911" y="5476528"/>
            <a:ext cx="2959845" cy="58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A cell phone with a screen on it">
            <a:extLst>
              <a:ext uri="{FF2B5EF4-FFF2-40B4-BE49-F238E27FC236}">
                <a16:creationId xmlns:a16="http://schemas.microsoft.com/office/drawing/2014/main" id="{69F6170E-ACBE-4C92-A76D-CDF2444DC8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65" y="1507025"/>
            <a:ext cx="3151491" cy="2102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 descr="A cell phone with a screen">
            <a:extLst>
              <a:ext uri="{FF2B5EF4-FFF2-40B4-BE49-F238E27FC236}">
                <a16:creationId xmlns:a16="http://schemas.microsoft.com/office/drawing/2014/main" id="{EF838F41-618D-2A8D-C2C5-07F5204CE4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3722" y="1721739"/>
            <a:ext cx="3467099" cy="13712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 descr="A poster of a patient portal">
            <a:extLst>
              <a:ext uri="{FF2B5EF4-FFF2-40B4-BE49-F238E27FC236}">
                <a16:creationId xmlns:a16="http://schemas.microsoft.com/office/drawing/2014/main" id="{B44AA910-F1D3-4663-C9B4-E105EDB3CD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7118" y="1381139"/>
            <a:ext cx="1422400" cy="2028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22" descr="A hand holding a cell phone">
            <a:extLst>
              <a:ext uri="{FF2B5EF4-FFF2-40B4-BE49-F238E27FC236}">
                <a16:creationId xmlns:a16="http://schemas.microsoft.com/office/drawing/2014/main" id="{D789DFDA-5E51-773C-5EB5-A540BD0246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265" y="3995682"/>
            <a:ext cx="3151491" cy="99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51D39A1-F51A-D553-310F-BB80F1E691CD}"/>
              </a:ext>
            </a:extLst>
          </p:cNvPr>
          <p:cNvSpPr txBox="1"/>
          <p:nvPr/>
        </p:nvSpPr>
        <p:spPr>
          <a:xfrm>
            <a:off x="4190366" y="63546"/>
            <a:ext cx="26723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Funders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Corporates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Pharmacies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Banks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Retail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Practitioners</a:t>
            </a:r>
          </a:p>
        </p:txBody>
      </p:sp>
      <p:pic>
        <p:nvPicPr>
          <p:cNvPr id="28" name="Picture 27" descr="A blue and green check marks and white text">
            <a:extLst>
              <a:ext uri="{FF2B5EF4-FFF2-40B4-BE49-F238E27FC236}">
                <a16:creationId xmlns:a16="http://schemas.microsoft.com/office/drawing/2014/main" id="{2B811949-6DDD-9904-EAEE-99DA8CE6DF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6340" y="4290975"/>
            <a:ext cx="2927928" cy="1730683"/>
          </a:xfrm>
          <a:prstGeom prst="rect">
            <a:avLst/>
          </a:prstGeom>
          <a:scene3d>
            <a:camera prst="orthographicFront"/>
            <a:lightRig rig="threePt" dir="t"/>
          </a:scene3d>
        </p:spPr>
      </p:pic>
      <p:pic>
        <p:nvPicPr>
          <p:cNvPr id="30" name="Picture 29" descr="A blue background with white text and red and white symbols">
            <a:extLst>
              <a:ext uri="{FF2B5EF4-FFF2-40B4-BE49-F238E27FC236}">
                <a16:creationId xmlns:a16="http://schemas.microsoft.com/office/drawing/2014/main" id="{195D8CE1-0131-9573-E392-1FE68A32E3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4820" y="4287043"/>
            <a:ext cx="1735348" cy="1782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Picture 31" descr="A person talking to a doctor">
            <a:extLst>
              <a:ext uri="{FF2B5EF4-FFF2-40B4-BE49-F238E27FC236}">
                <a16:creationId xmlns:a16="http://schemas.microsoft.com/office/drawing/2014/main" id="{13B95243-B408-5037-C80A-147EFB247B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81044" y="4031275"/>
            <a:ext cx="1868407" cy="2564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Picture 33" descr="A person sitting in a chair">
            <a:extLst>
              <a:ext uri="{FF2B5EF4-FFF2-40B4-BE49-F238E27FC236}">
                <a16:creationId xmlns:a16="http://schemas.microsoft.com/office/drawing/2014/main" id="{F9B508B0-568E-BA02-4C5D-AF4ECD32B1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23470" y="3818098"/>
            <a:ext cx="1603842" cy="267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77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67146-955E-F973-8ED8-FA4031AD0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Mobile </a:t>
            </a:r>
            <a:r>
              <a:rPr lang="en-US" sz="4000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health</a:t>
            </a:r>
          </a:p>
        </p:txBody>
      </p:sp>
      <p:pic>
        <p:nvPicPr>
          <p:cNvPr id="5" name="Picture 4" descr="Chart, bar chart">
            <a:extLst>
              <a:ext uri="{FF2B5EF4-FFF2-40B4-BE49-F238E27FC236}">
                <a16:creationId xmlns:a16="http://schemas.microsoft.com/office/drawing/2014/main" id="{31334707-1F3A-C423-E43D-4265DA230D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959" y="1903411"/>
            <a:ext cx="4853397" cy="4954589"/>
          </a:xfrm>
          <a:prstGeom prst="rect">
            <a:avLst/>
          </a:prstGeom>
        </p:spPr>
      </p:pic>
      <p:pic>
        <p:nvPicPr>
          <p:cNvPr id="15" name="Picture 14" descr="A map of africa with different colored states">
            <a:extLst>
              <a:ext uri="{FF2B5EF4-FFF2-40B4-BE49-F238E27FC236}">
                <a16:creationId xmlns:a16="http://schemas.microsoft.com/office/drawing/2014/main" id="{CD978511-2546-205B-CB6B-A8B3DE92B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759" y="1382233"/>
            <a:ext cx="5410200" cy="50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85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FA184-5DB0-C9C2-B1BC-FF0ADAF7B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262255"/>
            <a:ext cx="5955030" cy="1325563"/>
          </a:xfrm>
        </p:spPr>
        <p:txBody>
          <a:bodyPr>
            <a:normAutofit/>
          </a:bodyPr>
          <a:lstStyle/>
          <a:p>
            <a:r>
              <a:rPr lang="en-ZA" sz="4000" b="1" dirty="0">
                <a:solidFill>
                  <a:schemeClr val="accent1"/>
                </a:solidFill>
                <a:latin typeface="Avenir Heavy" panose="02000503020000020003" pitchFamily="2" charset="0"/>
              </a:rPr>
              <a:t>Empowering Patients: </a:t>
            </a:r>
            <a:br>
              <a:rPr lang="en-ZA" sz="4000" b="1" dirty="0">
                <a:solidFill>
                  <a:schemeClr val="accent1"/>
                </a:solidFill>
                <a:latin typeface="Avenir Heavy" panose="02000503020000020003" pitchFamily="2" charset="0"/>
              </a:rPr>
            </a:br>
            <a:r>
              <a:rPr lang="en-ZA" sz="4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venir Heavy" panose="02000503020000020003" pitchFamily="2" charset="0"/>
              </a:rPr>
              <a:t>Safe</a:t>
            </a:r>
            <a:r>
              <a:rPr lang="en-ZA" sz="4000" b="1" dirty="0">
                <a:solidFill>
                  <a:schemeClr val="accent1"/>
                </a:solidFill>
                <a:latin typeface="Avenir Heavy" panose="02000503020000020003" pitchFamily="2" charset="0"/>
              </a:rPr>
              <a:t> </a:t>
            </a:r>
            <a:r>
              <a:rPr lang="en-ZA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venir Heavy" panose="02000503020000020003" pitchFamily="2" charset="0"/>
              </a:rPr>
              <a:t>Quality Care</a:t>
            </a:r>
            <a:endParaRPr lang="en-US" sz="4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026D49-A4E6-82FE-32C9-D1B92B2BC1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 rot="16200000">
            <a:off x="1948337" y="1049336"/>
            <a:ext cx="3155635" cy="5955030"/>
          </a:xfrm>
        </p:spPr>
        <p:txBody>
          <a:bodyPr>
            <a:normAutofit/>
          </a:bodyPr>
          <a:lstStyle/>
          <a:p>
            <a:pPr fontAlgn="base"/>
            <a:r>
              <a:rPr lang="en-ZA" sz="2000" dirty="0">
                <a:solidFill>
                  <a:schemeClr val="accent1"/>
                </a:solidFill>
                <a:latin typeface="Avenir Medium" panose="02000503020000020003" pitchFamily="2" charset="0"/>
              </a:rPr>
              <a:t>Ensure patient data continuity across providers</a:t>
            </a:r>
          </a:p>
          <a:p>
            <a:pPr fontAlgn="base"/>
            <a:endParaRPr lang="en-ZA" sz="2000" dirty="0">
              <a:solidFill>
                <a:schemeClr val="accent1"/>
              </a:solidFill>
              <a:latin typeface="Avenir Medium" panose="02000503020000020003" pitchFamily="2" charset="0"/>
            </a:endParaRPr>
          </a:p>
          <a:p>
            <a:pPr fontAlgn="base"/>
            <a:r>
              <a:rPr lang="en-ZA" sz="2000" dirty="0">
                <a:solidFill>
                  <a:schemeClr val="accent1"/>
                </a:solidFill>
                <a:latin typeface="Avenir Medium" panose="02000503020000020003" pitchFamily="2" charset="0"/>
              </a:rPr>
              <a:t>Patients securely access their health information</a:t>
            </a:r>
          </a:p>
          <a:p>
            <a:pPr fontAlgn="base"/>
            <a:endParaRPr lang="en-ZA" sz="2000" dirty="0">
              <a:solidFill>
                <a:schemeClr val="accent1"/>
              </a:solidFill>
              <a:latin typeface="Avenir Medium" panose="02000503020000020003" pitchFamily="2" charset="0"/>
            </a:endParaRPr>
          </a:p>
          <a:p>
            <a:pPr fontAlgn="base"/>
            <a:r>
              <a:rPr lang="en-ZA" sz="2000" dirty="0">
                <a:solidFill>
                  <a:schemeClr val="accent1"/>
                </a:solidFill>
                <a:latin typeface="Avenir Medium" panose="02000503020000020003" pitchFamily="2" charset="0"/>
              </a:rPr>
              <a:t>Adhere to strict POPIA compliance regulations</a:t>
            </a:r>
          </a:p>
          <a:p>
            <a:pPr fontAlgn="base"/>
            <a:endParaRPr lang="en-ZA" sz="2000" dirty="0">
              <a:solidFill>
                <a:schemeClr val="accent1"/>
              </a:solidFill>
              <a:latin typeface="Avenir Medium" panose="02000503020000020003" pitchFamily="2" charset="0"/>
            </a:endParaRPr>
          </a:p>
          <a:p>
            <a:pPr fontAlgn="base"/>
            <a:r>
              <a:rPr lang="en-ZA" sz="2000" dirty="0">
                <a:solidFill>
                  <a:schemeClr val="accent1"/>
                </a:solidFill>
                <a:latin typeface="Avenir Medium" panose="02000503020000020003" pitchFamily="2" charset="0"/>
              </a:rPr>
              <a:t>Build patient trust through data ownership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30C21F-7018-0B6C-79EF-B8A498042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9B45A-4793-6246-ACB3-480E97E33EB0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F43C576-8CDB-F200-9F0B-0B1E1B47E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113" y="1253331"/>
            <a:ext cx="4789248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72185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693B5-700F-0E16-AEC7-46FFBB1E5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6F6F9-91E4-7E5F-C92C-E386B06ED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713" y="279876"/>
            <a:ext cx="6423770" cy="8372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Ai : Artificial Intelligence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D4DC77-4EC8-3392-69DE-2DA2E47806CB}"/>
              </a:ext>
            </a:extLst>
          </p:cNvPr>
          <p:cNvSpPr txBox="1"/>
          <p:nvPr/>
        </p:nvSpPr>
        <p:spPr>
          <a:xfrm>
            <a:off x="571949" y="5758971"/>
            <a:ext cx="16956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Sonography</a:t>
            </a:r>
            <a:endParaRPr lang="en-US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5" descr="A cell phone with a ultrasound image">
            <a:extLst>
              <a:ext uri="{FF2B5EF4-FFF2-40B4-BE49-F238E27FC236}">
                <a16:creationId xmlns:a16="http://schemas.microsoft.com/office/drawing/2014/main" id="{64FCF32F-C71E-6C17-8582-9CCA9E83D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29" y="3026192"/>
            <a:ext cx="2217745" cy="2732779"/>
          </a:xfrm>
          <a:prstGeom prst="rect">
            <a:avLst/>
          </a:prstGeom>
        </p:spPr>
      </p:pic>
      <p:pic>
        <p:nvPicPr>
          <p:cNvPr id="9" name="Picture 8" descr="A white text on a black background">
            <a:extLst>
              <a:ext uri="{FF2B5EF4-FFF2-40B4-BE49-F238E27FC236}">
                <a16:creationId xmlns:a16="http://schemas.microsoft.com/office/drawing/2014/main" id="{9A8C7734-1008-F412-82C9-2F5C3735C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19" y="1827233"/>
            <a:ext cx="1895922" cy="6487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10" descr="A close-up of a mammogram">
            <a:extLst>
              <a:ext uri="{FF2B5EF4-FFF2-40B4-BE49-F238E27FC236}">
                <a16:creationId xmlns:a16="http://schemas.microsoft.com/office/drawing/2014/main" id="{717B9BB2-7B4A-8BEC-52C0-14F8D293E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879" y="1427402"/>
            <a:ext cx="2918117" cy="19293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FFD451-E50D-49F9-5E1F-A7BBEC5B1A43}"/>
              </a:ext>
            </a:extLst>
          </p:cNvPr>
          <p:cNvSpPr txBox="1"/>
          <p:nvPr/>
        </p:nvSpPr>
        <p:spPr>
          <a:xfrm>
            <a:off x="2642617" y="4004645"/>
            <a:ext cx="30289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chemeClr val="accent2">
                    <a:lumMod val="75000"/>
                  </a:schemeClr>
                </a:solidFill>
              </a:rPr>
              <a:t>Medsol</a:t>
            </a:r>
            <a:r>
              <a:rPr lang="en-US" sz="1800" dirty="0"/>
              <a:t> : </a:t>
            </a:r>
            <a:r>
              <a:rPr lang="en-ZA" b="0" i="0" dirty="0">
                <a:effectLst/>
                <a:latin typeface="Wix Madefor Text"/>
              </a:rPr>
              <a:t>Breast AI offers real-time breast ultrasound scanning with predictive analysis of possible malignancy, at an accuracy rate of </a:t>
            </a:r>
            <a:r>
              <a:rPr lang="en-ZA" b="1" i="0" u="sng" dirty="0">
                <a:solidFill>
                  <a:srgbClr val="FF0000"/>
                </a:solidFill>
                <a:effectLst/>
                <a:latin typeface="Wix Madefor Text"/>
              </a:rPr>
              <a:t>97,6 %</a:t>
            </a:r>
            <a:endParaRPr lang="en-US" sz="1800" b="1" u="sng" dirty="0">
              <a:solidFill>
                <a:srgbClr val="FF0000"/>
              </a:solidFill>
            </a:endParaRPr>
          </a:p>
        </p:txBody>
      </p:sp>
      <p:pic>
        <p:nvPicPr>
          <p:cNvPr id="15" name="Picture 14" descr="Several devices with screens on each side">
            <a:extLst>
              <a:ext uri="{FF2B5EF4-FFF2-40B4-BE49-F238E27FC236}">
                <a16:creationId xmlns:a16="http://schemas.microsoft.com/office/drawing/2014/main" id="{F43A23A6-8977-245B-E45E-95195945DB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2721" y="153570"/>
            <a:ext cx="3939988" cy="286892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9" name="Picture 18" descr="A person standing in front of a computer">
            <a:extLst>
              <a:ext uri="{FF2B5EF4-FFF2-40B4-BE49-F238E27FC236}">
                <a16:creationId xmlns:a16="http://schemas.microsoft.com/office/drawing/2014/main" id="{E3AD1EA7-1466-6580-E225-23AD24A1EE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5539" y="3420849"/>
            <a:ext cx="3028979" cy="2974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 descr="A device next to a device">
            <a:extLst>
              <a:ext uri="{FF2B5EF4-FFF2-40B4-BE49-F238E27FC236}">
                <a16:creationId xmlns:a16="http://schemas.microsoft.com/office/drawing/2014/main" id="{F5AE0755-E29F-B710-8911-9AC16D3A44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1063" y="3835506"/>
            <a:ext cx="2353036" cy="2559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94CC0CE-4ACE-D339-F8B5-F11814A73020}"/>
              </a:ext>
            </a:extLst>
          </p:cNvPr>
          <p:cNvSpPr txBox="1"/>
          <p:nvPr/>
        </p:nvSpPr>
        <p:spPr>
          <a:xfrm>
            <a:off x="9536354" y="3514702"/>
            <a:ext cx="221774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Eko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Core 500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US" sz="1800" b="0" dirty="0">
                <a:solidFill>
                  <a:schemeClr val="tx1"/>
                </a:solidFill>
              </a:rPr>
              <a:t>Digital Stethoscope </a:t>
            </a:r>
            <a:r>
              <a:rPr lang="en-US" sz="1800" dirty="0"/>
              <a:t>and Ai platform to detect Heart murmurs and AFib</a:t>
            </a:r>
          </a:p>
        </p:txBody>
      </p:sp>
    </p:spTree>
    <p:extLst>
      <p:ext uri="{BB962C8B-B14F-4D97-AF65-F5344CB8AC3E}">
        <p14:creationId xmlns:p14="http://schemas.microsoft.com/office/powerpoint/2010/main" val="20735625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EMS">
      <a:dk1>
        <a:srgbClr val="000000"/>
      </a:dk1>
      <a:lt1>
        <a:srgbClr val="E5E5E5"/>
      </a:lt1>
      <a:dk2>
        <a:srgbClr val="D8D8D8"/>
      </a:dk2>
      <a:lt2>
        <a:srgbClr val="E5E5E5"/>
      </a:lt2>
      <a:accent1>
        <a:srgbClr val="0E4D83"/>
      </a:accent1>
      <a:accent2>
        <a:srgbClr val="006E44"/>
      </a:accent2>
      <a:accent3>
        <a:srgbClr val="2BB35B"/>
      </a:accent3>
      <a:accent4>
        <a:srgbClr val="FAAE1A"/>
      </a:accent4>
      <a:accent5>
        <a:srgbClr val="D17C2A"/>
      </a:accent5>
      <a:accent6>
        <a:srgbClr val="F3F0ED"/>
      </a:accent6>
      <a:hlink>
        <a:srgbClr val="D71F29"/>
      </a:hlink>
      <a:folHlink>
        <a:srgbClr val="800020"/>
      </a:folHlink>
    </a:clrScheme>
    <a:fontScheme name="GEMS1">
      <a:majorFont>
        <a:latin typeface="Helvetica"/>
        <a:ea typeface=""/>
        <a:cs typeface=""/>
      </a:majorFont>
      <a:minorFont>
        <a:latin typeface="HelveticaNeueLT Std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912F3C72E5FE4EBEFD3CB2F1CF621E" ma:contentTypeVersion="16" ma:contentTypeDescription="Create a new document." ma:contentTypeScope="" ma:versionID="af8db10d4ba507da7f01b69e7fff3f6c">
  <xsd:schema xmlns:xsd="http://www.w3.org/2001/XMLSchema" xmlns:xs="http://www.w3.org/2001/XMLSchema" xmlns:p="http://schemas.microsoft.com/office/2006/metadata/properties" xmlns:ns2="eab5a9bd-9d1c-4411-8025-7564f01e9790" xmlns:ns3="4a1851d2-3db3-4e1c-a39d-395e2e2b63ea" targetNamespace="http://schemas.microsoft.com/office/2006/metadata/properties" ma:root="true" ma:fieldsID="933731be86ab540900b4c10729e6208f" ns2:_="" ns3:_="">
    <xsd:import namespace="eab5a9bd-9d1c-4411-8025-7564f01e9790"/>
    <xsd:import namespace="4a1851d2-3db3-4e1c-a39d-395e2e2b63e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LengthInSeconds" minOccurs="0"/>
                <xsd:element ref="ns3:MediaServiceLocation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b5a9bd-9d1c-4411-8025-7564f01e979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16730490-6aa1-4f4e-896f-5b8b5e2e6a59}" ma:internalName="TaxCatchAll" ma:showField="CatchAllData" ma:web="eab5a9bd-9d1c-4411-8025-7564f01e97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1851d2-3db3-4e1c-a39d-395e2e2b63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7c7a9000-7185-4542-83d4-313d2e63781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ab5a9bd-9d1c-4411-8025-7564f01e9790" xsi:nil="true"/>
    <lcf76f155ced4ddcb4097134ff3c332f xmlns="4a1851d2-3db3-4e1c-a39d-395e2e2b63e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8A87503-ACB6-4505-9E2C-30E27BED8751}"/>
</file>

<file path=customXml/itemProps2.xml><?xml version="1.0" encoding="utf-8"?>
<ds:datastoreItem xmlns:ds="http://schemas.openxmlformats.org/officeDocument/2006/customXml" ds:itemID="{C6FB3E91-2238-4B9D-A7C3-2EF233107F57}"/>
</file>

<file path=customXml/itemProps3.xml><?xml version="1.0" encoding="utf-8"?>
<ds:datastoreItem xmlns:ds="http://schemas.openxmlformats.org/officeDocument/2006/customXml" ds:itemID="{803EE87D-F46E-4034-85B1-BC4F5341399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1896</TotalTime>
  <Words>535</Words>
  <Application>Microsoft Macintosh PowerPoint</Application>
  <PresentationFormat>Widescreen</PresentationFormat>
  <Paragraphs>85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HelveticaNeueLT Std</vt:lpstr>
      <vt:lpstr>Wix Madefor Text</vt:lpstr>
      <vt:lpstr>Aptos</vt:lpstr>
      <vt:lpstr>Arial</vt:lpstr>
      <vt:lpstr>Avenir Heavy</vt:lpstr>
      <vt:lpstr>Avenir Medium</vt:lpstr>
      <vt:lpstr>Avenir Medium Oblique</vt:lpstr>
      <vt:lpstr>Avenir Medium Oblique</vt:lpstr>
      <vt:lpstr>Calibri</vt:lpstr>
      <vt:lpstr>Helvetica</vt:lpstr>
      <vt:lpstr>Office Theme</vt:lpstr>
      <vt:lpstr>Digital transformation</vt:lpstr>
      <vt:lpstr>Innovations</vt:lpstr>
      <vt:lpstr>“Empowering” Practitioners</vt:lpstr>
      <vt:lpstr>Leveraging innovations to improve scope and quality of Primary Healthcare.</vt:lpstr>
      <vt:lpstr>PowerPoint Presentation</vt:lpstr>
      <vt:lpstr>Telehealth:</vt:lpstr>
      <vt:lpstr>Mobile health</vt:lpstr>
      <vt:lpstr>Empowering Patients:  Safe Quality Care</vt:lpstr>
      <vt:lpstr>Ai : Artificial Intelligence</vt:lpstr>
      <vt:lpstr>Funders:  Partnership for Progress</vt:lpstr>
      <vt:lpstr>   ‘The Future of Healthcare is Digital.’            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NEB-U Creative Studio</dc:creator>
  <cp:lastModifiedBy>Unben Pillay</cp:lastModifiedBy>
  <cp:revision>17</cp:revision>
  <dcterms:created xsi:type="dcterms:W3CDTF">2024-08-06T12:49:17Z</dcterms:created>
  <dcterms:modified xsi:type="dcterms:W3CDTF">2025-08-27T21:11:05Z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0x0101008C912F3C72E5FE4EBEFD3CB2F1CF621E</vt:lpwstr>
  </property>
</Properties>
</file>