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71" r:id="rId7"/>
    <p:sldId id="274" r:id="rId8"/>
    <p:sldId id="260" r:id="rId9"/>
    <p:sldId id="265" r:id="rId10"/>
    <p:sldId id="266" r:id="rId11"/>
    <p:sldId id="272" r:id="rId12"/>
    <p:sldId id="280" r:id="rId13"/>
    <p:sldId id="281" r:id="rId14"/>
    <p:sldId id="275" r:id="rId15"/>
    <p:sldId id="282" r:id="rId16"/>
    <p:sldId id="283" r:id="rId17"/>
    <p:sldId id="26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12BE5-5A3A-43BF-9CB0-0F54AA30CFB9}" v="9" dt="2025-08-27T08:48:15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9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4A20C-363F-4B32-A657-83C33EDC5E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2A568E1-360F-4615-A44D-29F4B5010AB2}">
      <dgm:prSet phldrT="[Text]"/>
      <dgm:spPr/>
      <dgm:t>
        <a:bodyPr/>
        <a:lstStyle/>
        <a:p>
          <a:r>
            <a:rPr lang="en-ZA" dirty="0"/>
            <a:t>Climate Change</a:t>
          </a:r>
        </a:p>
      </dgm:t>
    </dgm:pt>
    <dgm:pt modelId="{C8963CE7-8C20-4BB8-B3C7-D4B38FE63EFD}" type="parTrans" cxnId="{A652DFD7-EF31-4A00-9E12-FE51992BF128}">
      <dgm:prSet/>
      <dgm:spPr/>
      <dgm:t>
        <a:bodyPr/>
        <a:lstStyle/>
        <a:p>
          <a:endParaRPr lang="en-ZA"/>
        </a:p>
      </dgm:t>
    </dgm:pt>
    <dgm:pt modelId="{DE02B81F-A693-40F1-8EDF-ED45CA8919CE}" type="sibTrans" cxnId="{A652DFD7-EF31-4A00-9E12-FE51992BF128}">
      <dgm:prSet/>
      <dgm:spPr/>
      <dgm:t>
        <a:bodyPr/>
        <a:lstStyle/>
        <a:p>
          <a:endParaRPr lang="en-ZA"/>
        </a:p>
      </dgm:t>
    </dgm:pt>
    <dgm:pt modelId="{70629047-2187-4113-8FD2-115399946912}">
      <dgm:prSet phldrT="[Text]" custT="1"/>
      <dgm:spPr/>
      <dgm:t>
        <a:bodyPr/>
        <a:lstStyle/>
        <a:p>
          <a:r>
            <a:rPr lang="en-US" sz="1600" dirty="0"/>
            <a:t>Health systems under-invest in resilience and adaptation, focusing on cost over long‑term value.</a:t>
          </a:r>
          <a:endParaRPr lang="en-ZA" sz="1600" dirty="0"/>
        </a:p>
      </dgm:t>
    </dgm:pt>
    <dgm:pt modelId="{F6725EF2-5577-4396-A0FB-00B4B3E24B14}" type="parTrans" cxnId="{83277B66-B8E5-46A1-9A8F-DF554D7773A2}">
      <dgm:prSet/>
      <dgm:spPr/>
      <dgm:t>
        <a:bodyPr/>
        <a:lstStyle/>
        <a:p>
          <a:endParaRPr lang="en-ZA"/>
        </a:p>
      </dgm:t>
    </dgm:pt>
    <dgm:pt modelId="{6121CCEC-FF3A-4A2F-817A-2BE72AEE25E6}" type="sibTrans" cxnId="{83277B66-B8E5-46A1-9A8F-DF554D7773A2}">
      <dgm:prSet/>
      <dgm:spPr/>
      <dgm:t>
        <a:bodyPr/>
        <a:lstStyle/>
        <a:p>
          <a:endParaRPr lang="en-ZA"/>
        </a:p>
      </dgm:t>
    </dgm:pt>
    <dgm:pt modelId="{83AE4744-5E9E-49B5-A8E7-F1A6F5CC2E06}">
      <dgm:prSet phldrT="[Text]" custT="1"/>
      <dgm:spPr/>
      <dgm:t>
        <a:bodyPr/>
        <a:lstStyle/>
        <a:p>
          <a:r>
            <a:rPr lang="en-US" sz="1600" dirty="0"/>
            <a:t>Disadvantaged communities face disrupted care due to extreme weather, with limited access.</a:t>
          </a:r>
          <a:endParaRPr lang="en-ZA" sz="1600" dirty="0"/>
        </a:p>
      </dgm:t>
    </dgm:pt>
    <dgm:pt modelId="{951AAE8D-7AA2-402D-8F15-6A099CB144D6}" type="parTrans" cxnId="{1B477E12-4922-4CA5-AD2E-9AF70AF616F2}">
      <dgm:prSet/>
      <dgm:spPr/>
      <dgm:t>
        <a:bodyPr/>
        <a:lstStyle/>
        <a:p>
          <a:endParaRPr lang="en-ZA"/>
        </a:p>
      </dgm:t>
    </dgm:pt>
    <dgm:pt modelId="{92DCC71B-2613-460D-860E-E123FD710F68}" type="sibTrans" cxnId="{1B477E12-4922-4CA5-AD2E-9AF70AF616F2}">
      <dgm:prSet/>
      <dgm:spPr/>
      <dgm:t>
        <a:bodyPr/>
        <a:lstStyle/>
        <a:p>
          <a:endParaRPr lang="en-ZA"/>
        </a:p>
      </dgm:t>
    </dgm:pt>
    <dgm:pt modelId="{05141183-88A6-4228-A6B8-37AF66A9303A}">
      <dgm:prSet phldrT="[Text]"/>
      <dgm:spPr/>
      <dgm:t>
        <a:bodyPr/>
        <a:lstStyle/>
        <a:p>
          <a:r>
            <a:rPr lang="en-ZA" dirty="0"/>
            <a:t>AMR</a:t>
          </a:r>
        </a:p>
      </dgm:t>
    </dgm:pt>
    <dgm:pt modelId="{C6671E72-6D51-4D89-84F4-7998E78AD19A}" type="parTrans" cxnId="{A4DC7431-F09E-4492-AADA-9E603C9B7342}">
      <dgm:prSet/>
      <dgm:spPr/>
      <dgm:t>
        <a:bodyPr/>
        <a:lstStyle/>
        <a:p>
          <a:endParaRPr lang="en-ZA"/>
        </a:p>
      </dgm:t>
    </dgm:pt>
    <dgm:pt modelId="{8F3A3342-F060-48B9-A325-BC8F6A30674C}" type="sibTrans" cxnId="{A4DC7431-F09E-4492-AADA-9E603C9B7342}">
      <dgm:prSet/>
      <dgm:spPr/>
      <dgm:t>
        <a:bodyPr/>
        <a:lstStyle/>
        <a:p>
          <a:endParaRPr lang="en-ZA"/>
        </a:p>
      </dgm:t>
    </dgm:pt>
    <dgm:pt modelId="{EE57D81E-29F4-4CEF-90F0-C658267285BA}">
      <dgm:prSet phldrT="[Text]" custT="1"/>
      <dgm:spPr/>
      <dgm:t>
        <a:bodyPr/>
        <a:lstStyle/>
        <a:p>
          <a:r>
            <a:rPr lang="en-US" sz="1600" dirty="0"/>
            <a:t>Short-term cost behavior overrides investing in durable stewardship - undermining sustained value.</a:t>
          </a:r>
          <a:endParaRPr lang="en-ZA" sz="1600" dirty="0"/>
        </a:p>
      </dgm:t>
    </dgm:pt>
    <dgm:pt modelId="{58C80317-9166-4A1B-996F-F15BA791985D}" type="parTrans" cxnId="{3096097C-28A3-4184-8577-97164BFE99D4}">
      <dgm:prSet/>
      <dgm:spPr/>
      <dgm:t>
        <a:bodyPr/>
        <a:lstStyle/>
        <a:p>
          <a:endParaRPr lang="en-ZA"/>
        </a:p>
      </dgm:t>
    </dgm:pt>
    <dgm:pt modelId="{D6A6254D-02D6-4AEA-8E67-05709C37C2B1}" type="sibTrans" cxnId="{3096097C-28A3-4184-8577-97164BFE99D4}">
      <dgm:prSet/>
      <dgm:spPr/>
      <dgm:t>
        <a:bodyPr/>
        <a:lstStyle/>
        <a:p>
          <a:endParaRPr lang="en-ZA"/>
        </a:p>
      </dgm:t>
    </dgm:pt>
    <dgm:pt modelId="{BCA290BC-FA77-4C59-8061-EFA01CC05D1B}">
      <dgm:prSet phldrT="[Text]" custT="1"/>
      <dgm:spPr/>
      <dgm:t>
        <a:bodyPr/>
        <a:lstStyle/>
        <a:p>
          <a:r>
            <a:rPr lang="en-US" sz="1600" dirty="0"/>
            <a:t>Critical diagnostics and stewardship services are often unavailable in low-resource areas.</a:t>
          </a:r>
          <a:endParaRPr lang="en-ZA" sz="1600" dirty="0"/>
        </a:p>
      </dgm:t>
    </dgm:pt>
    <dgm:pt modelId="{52ACFB2C-1528-4200-84AD-908812C6BD26}" type="parTrans" cxnId="{104EE9C0-4A1E-43FE-9E42-9454DCBC0E6A}">
      <dgm:prSet/>
      <dgm:spPr/>
      <dgm:t>
        <a:bodyPr/>
        <a:lstStyle/>
        <a:p>
          <a:endParaRPr lang="en-ZA"/>
        </a:p>
      </dgm:t>
    </dgm:pt>
    <dgm:pt modelId="{BC58916C-686F-4F76-92CA-C917111C96DC}" type="sibTrans" cxnId="{104EE9C0-4A1E-43FE-9E42-9454DCBC0E6A}">
      <dgm:prSet/>
      <dgm:spPr/>
      <dgm:t>
        <a:bodyPr/>
        <a:lstStyle/>
        <a:p>
          <a:endParaRPr lang="en-ZA"/>
        </a:p>
      </dgm:t>
    </dgm:pt>
    <dgm:pt modelId="{63B3B059-52CD-4BC4-89E6-92EF333EF8A9}">
      <dgm:prSet/>
      <dgm:spPr/>
      <dgm:t>
        <a:bodyPr/>
        <a:lstStyle/>
        <a:p>
          <a:r>
            <a:rPr lang="en-ZA" dirty="0"/>
            <a:t>DAH</a:t>
          </a:r>
        </a:p>
      </dgm:t>
    </dgm:pt>
    <dgm:pt modelId="{97F000F0-1A64-4D7F-951C-AC9D27D50814}" type="parTrans" cxnId="{1D85C019-6F74-4E01-BB49-BD94C40DE168}">
      <dgm:prSet/>
      <dgm:spPr/>
      <dgm:t>
        <a:bodyPr/>
        <a:lstStyle/>
        <a:p>
          <a:endParaRPr lang="en-ZA"/>
        </a:p>
      </dgm:t>
    </dgm:pt>
    <dgm:pt modelId="{CB4F6B3E-E62C-472F-91D4-C45A7B9E1CAD}" type="sibTrans" cxnId="{1D85C019-6F74-4E01-BB49-BD94C40DE168}">
      <dgm:prSet/>
      <dgm:spPr/>
      <dgm:t>
        <a:bodyPr/>
        <a:lstStyle/>
        <a:p>
          <a:endParaRPr lang="en-ZA"/>
        </a:p>
      </dgm:t>
    </dgm:pt>
    <dgm:pt modelId="{4A176719-5B5E-4655-A578-C0E52E18D743}">
      <dgm:prSet/>
      <dgm:spPr/>
      <dgm:t>
        <a:bodyPr/>
        <a:lstStyle/>
        <a:p>
          <a:r>
            <a:rPr lang="en-ZA" dirty="0"/>
            <a:t>Covid </a:t>
          </a:r>
        </a:p>
      </dgm:t>
    </dgm:pt>
    <dgm:pt modelId="{0288DD46-690A-4A8B-B8BF-B3932EE763E9}" type="parTrans" cxnId="{067464FD-2C1C-43FB-A711-955956099A67}">
      <dgm:prSet/>
      <dgm:spPr/>
      <dgm:t>
        <a:bodyPr/>
        <a:lstStyle/>
        <a:p>
          <a:endParaRPr lang="en-ZA"/>
        </a:p>
      </dgm:t>
    </dgm:pt>
    <dgm:pt modelId="{9964A63C-862B-4E41-9DA0-A87DEADB96B5}" type="sibTrans" cxnId="{067464FD-2C1C-43FB-A711-955956099A67}">
      <dgm:prSet/>
      <dgm:spPr/>
      <dgm:t>
        <a:bodyPr/>
        <a:lstStyle/>
        <a:p>
          <a:endParaRPr lang="en-ZA"/>
        </a:p>
      </dgm:t>
    </dgm:pt>
    <dgm:pt modelId="{C5353536-2025-4AAC-92E9-9A7FF5D04262}">
      <dgm:prSet/>
      <dgm:spPr/>
      <dgm:t>
        <a:bodyPr/>
        <a:lstStyle/>
        <a:p>
          <a:r>
            <a:rPr lang="en-ZA" dirty="0"/>
            <a:t>NCDs</a:t>
          </a:r>
        </a:p>
      </dgm:t>
    </dgm:pt>
    <dgm:pt modelId="{3D77BA95-19F1-4839-9E66-9900C64F541F}" type="parTrans" cxnId="{2B865960-610B-4D0E-9CFF-2FFFC52E226A}">
      <dgm:prSet/>
      <dgm:spPr/>
      <dgm:t>
        <a:bodyPr/>
        <a:lstStyle/>
        <a:p>
          <a:endParaRPr lang="en-ZA"/>
        </a:p>
      </dgm:t>
    </dgm:pt>
    <dgm:pt modelId="{2D1583B6-B3AC-495A-9EA3-61555312D85B}" type="sibTrans" cxnId="{2B865960-610B-4D0E-9CFF-2FFFC52E226A}">
      <dgm:prSet/>
      <dgm:spPr/>
      <dgm:t>
        <a:bodyPr/>
        <a:lstStyle/>
        <a:p>
          <a:endParaRPr lang="en-ZA"/>
        </a:p>
      </dgm:t>
    </dgm:pt>
    <dgm:pt modelId="{5A8315B2-56D3-4D0D-9C10-AD5C98F8403E}">
      <dgm:prSet phldrT="[Text]" custT="1"/>
      <dgm:spPr/>
      <dgm:t>
        <a:bodyPr/>
        <a:lstStyle/>
        <a:p>
          <a:r>
            <a:rPr lang="en-US" sz="1600" dirty="0"/>
            <a:t>Erosion of trust in institutions perceived as slow to respond to climate-linked health threats.</a:t>
          </a:r>
          <a:endParaRPr lang="en-ZA" sz="1600" dirty="0"/>
        </a:p>
      </dgm:t>
    </dgm:pt>
    <dgm:pt modelId="{5DB817CE-3D6B-49E6-859E-BF030F12BF95}" type="parTrans" cxnId="{A62DDD3E-B98D-44B7-BF61-267A9480D57D}">
      <dgm:prSet/>
      <dgm:spPr/>
      <dgm:t>
        <a:bodyPr/>
        <a:lstStyle/>
        <a:p>
          <a:endParaRPr lang="en-ZA"/>
        </a:p>
      </dgm:t>
    </dgm:pt>
    <dgm:pt modelId="{25C133B0-F830-4311-8BEA-308B65D6D554}" type="sibTrans" cxnId="{A62DDD3E-B98D-44B7-BF61-267A9480D57D}">
      <dgm:prSet/>
      <dgm:spPr/>
      <dgm:t>
        <a:bodyPr/>
        <a:lstStyle/>
        <a:p>
          <a:endParaRPr lang="en-ZA"/>
        </a:p>
      </dgm:t>
    </dgm:pt>
    <dgm:pt modelId="{398F9AC1-108D-4204-8AE3-1B60D0E537F2}">
      <dgm:prSet phldrT="[Text]" custT="1"/>
      <dgm:spPr/>
      <dgm:t>
        <a:bodyPr/>
        <a:lstStyle/>
        <a:p>
          <a:r>
            <a:rPr lang="en-US" sz="1600" dirty="0"/>
            <a:t>Trust is degraded when antibiotics fail or are improperly used, damaging confidence in care.</a:t>
          </a:r>
          <a:endParaRPr lang="en-ZA" sz="1600" dirty="0"/>
        </a:p>
      </dgm:t>
    </dgm:pt>
    <dgm:pt modelId="{3CEB62C8-E969-4A5E-89EC-C6CE1E2D9A91}" type="parTrans" cxnId="{0D25BE7E-3803-47F4-B05D-A54038A99EFC}">
      <dgm:prSet/>
      <dgm:spPr/>
      <dgm:t>
        <a:bodyPr/>
        <a:lstStyle/>
        <a:p>
          <a:endParaRPr lang="en-ZA"/>
        </a:p>
      </dgm:t>
    </dgm:pt>
    <dgm:pt modelId="{2FA67884-97B8-475E-9ED6-D55AD443735E}" type="sibTrans" cxnId="{0D25BE7E-3803-47F4-B05D-A54038A99EFC}">
      <dgm:prSet/>
      <dgm:spPr/>
      <dgm:t>
        <a:bodyPr/>
        <a:lstStyle/>
        <a:p>
          <a:endParaRPr lang="en-ZA"/>
        </a:p>
      </dgm:t>
    </dgm:pt>
    <dgm:pt modelId="{876D4587-837B-44EB-86CD-D3D49A0776E3}">
      <dgm:prSet custT="1"/>
      <dgm:spPr/>
      <dgm:t>
        <a:bodyPr anchor="t" anchorCtr="0"/>
        <a:lstStyle/>
        <a:p>
          <a:r>
            <a:rPr lang="en-US" sz="1600" dirty="0"/>
            <a:t>Aid misaligns with outcomes, skewed toward donor-driven priorities rather than effective, lasting value.</a:t>
          </a:r>
          <a:endParaRPr lang="en-ZA" sz="1600" dirty="0"/>
        </a:p>
      </dgm:t>
    </dgm:pt>
    <dgm:pt modelId="{4025C781-6D0D-4571-8B2C-1F5202802001}" type="parTrans" cxnId="{3DA1D4C1-8208-4322-80B3-0BEBB5EAA097}">
      <dgm:prSet/>
      <dgm:spPr/>
      <dgm:t>
        <a:bodyPr/>
        <a:lstStyle/>
        <a:p>
          <a:endParaRPr lang="en-ZA"/>
        </a:p>
      </dgm:t>
    </dgm:pt>
    <dgm:pt modelId="{D515F282-DEE1-4B0F-A8C4-4BBFB676D4BB}" type="sibTrans" cxnId="{3DA1D4C1-8208-4322-80B3-0BEBB5EAA097}">
      <dgm:prSet/>
      <dgm:spPr/>
      <dgm:t>
        <a:bodyPr/>
        <a:lstStyle/>
        <a:p>
          <a:endParaRPr lang="en-ZA"/>
        </a:p>
      </dgm:t>
    </dgm:pt>
    <dgm:pt modelId="{A970F8DD-9204-4095-A7F8-75419E4627F4}">
      <dgm:prSet custT="1"/>
      <dgm:spPr/>
      <dgm:t>
        <a:bodyPr anchor="t" anchorCtr="0"/>
        <a:lstStyle/>
        <a:p>
          <a:r>
            <a:rPr lang="en-US" sz="1600" dirty="0"/>
            <a:t>When aid is withdrawn abruptly, essential services become inaccessible.</a:t>
          </a:r>
          <a:endParaRPr lang="en-ZA" sz="1600" dirty="0"/>
        </a:p>
      </dgm:t>
    </dgm:pt>
    <dgm:pt modelId="{FD1F10F5-7AA1-405A-B16A-A197CCC208E7}" type="parTrans" cxnId="{5FF44E34-4313-4AFF-8B5D-B32D0950F93E}">
      <dgm:prSet/>
      <dgm:spPr/>
      <dgm:t>
        <a:bodyPr/>
        <a:lstStyle/>
        <a:p>
          <a:endParaRPr lang="en-ZA"/>
        </a:p>
      </dgm:t>
    </dgm:pt>
    <dgm:pt modelId="{4AEE8C86-B48C-4786-BF8D-4B9D2FD193C3}" type="sibTrans" cxnId="{5FF44E34-4313-4AFF-8B5D-B32D0950F93E}">
      <dgm:prSet/>
      <dgm:spPr/>
      <dgm:t>
        <a:bodyPr/>
        <a:lstStyle/>
        <a:p>
          <a:endParaRPr lang="en-ZA"/>
        </a:p>
      </dgm:t>
    </dgm:pt>
    <dgm:pt modelId="{0416CFE1-538A-4BF3-9039-C030D74C6358}">
      <dgm:prSet/>
      <dgm:spPr/>
      <dgm:t>
        <a:bodyPr anchor="t" anchorCtr="0"/>
        <a:lstStyle/>
        <a:p>
          <a:endParaRPr lang="en-ZA" sz="1100" dirty="0"/>
        </a:p>
      </dgm:t>
    </dgm:pt>
    <dgm:pt modelId="{72C93FA8-9CF1-420D-BBF8-D9F73F1E2E1C}" type="parTrans" cxnId="{7B4C4DB9-1E64-427B-86CE-0469629D7151}">
      <dgm:prSet/>
      <dgm:spPr/>
      <dgm:t>
        <a:bodyPr/>
        <a:lstStyle/>
        <a:p>
          <a:endParaRPr lang="en-ZA"/>
        </a:p>
      </dgm:t>
    </dgm:pt>
    <dgm:pt modelId="{005D1E70-F94B-4A7E-82E6-43A9AF1A3D35}" type="sibTrans" cxnId="{7B4C4DB9-1E64-427B-86CE-0469629D7151}">
      <dgm:prSet/>
      <dgm:spPr/>
      <dgm:t>
        <a:bodyPr/>
        <a:lstStyle/>
        <a:p>
          <a:endParaRPr lang="en-ZA"/>
        </a:p>
      </dgm:t>
    </dgm:pt>
    <dgm:pt modelId="{2235558D-47CC-4C4D-B091-923F2E7EEE9F}">
      <dgm:prSet custT="1"/>
      <dgm:spPr/>
      <dgm:t>
        <a:bodyPr anchor="t" anchorCtr="0"/>
        <a:lstStyle/>
        <a:p>
          <a:r>
            <a:rPr lang="en-US" sz="1600" dirty="0"/>
            <a:t>Communities lose faith in aid systems when support is inconsistent or disappears.</a:t>
          </a:r>
          <a:endParaRPr lang="en-ZA" sz="1600" dirty="0"/>
        </a:p>
      </dgm:t>
    </dgm:pt>
    <dgm:pt modelId="{7C345F5B-5FBB-41C7-9AFA-52A21B232465}" type="parTrans" cxnId="{914BEF90-AEF4-40F2-9551-208C0503AA43}">
      <dgm:prSet/>
      <dgm:spPr/>
      <dgm:t>
        <a:bodyPr/>
        <a:lstStyle/>
        <a:p>
          <a:endParaRPr lang="en-ZA"/>
        </a:p>
      </dgm:t>
    </dgm:pt>
    <dgm:pt modelId="{08414CFD-B0D7-4EAE-855E-B7E9DD24AE4D}" type="sibTrans" cxnId="{914BEF90-AEF4-40F2-9551-208C0503AA43}">
      <dgm:prSet/>
      <dgm:spPr/>
      <dgm:t>
        <a:bodyPr/>
        <a:lstStyle/>
        <a:p>
          <a:endParaRPr lang="en-ZA"/>
        </a:p>
      </dgm:t>
    </dgm:pt>
    <dgm:pt modelId="{D4DD54A9-0304-4E93-9BDB-DC27E765B820}">
      <dgm:prSet/>
      <dgm:spPr/>
      <dgm:t>
        <a:bodyPr/>
        <a:lstStyle/>
        <a:p>
          <a:r>
            <a:rPr lang="en-US" dirty="0"/>
            <a:t>Value models haven’t fully adapted to chronic, post-viral conditions - leaving gaps in long-term care value.</a:t>
          </a:r>
          <a:endParaRPr lang="en-ZA" dirty="0"/>
        </a:p>
      </dgm:t>
    </dgm:pt>
    <dgm:pt modelId="{06D90A1D-7B71-4B17-B60E-EB4D03AB6D81}" type="parTrans" cxnId="{7FFF416D-C95F-4463-BA4A-EFB7CE704899}">
      <dgm:prSet/>
      <dgm:spPr/>
      <dgm:t>
        <a:bodyPr/>
        <a:lstStyle/>
        <a:p>
          <a:endParaRPr lang="en-ZA"/>
        </a:p>
      </dgm:t>
    </dgm:pt>
    <dgm:pt modelId="{731A1845-FF07-44CF-8300-C3E7BA3F9887}" type="sibTrans" cxnId="{7FFF416D-C95F-4463-BA4A-EFB7CE704899}">
      <dgm:prSet/>
      <dgm:spPr/>
      <dgm:t>
        <a:bodyPr/>
        <a:lstStyle/>
        <a:p>
          <a:endParaRPr lang="en-ZA"/>
        </a:p>
      </dgm:t>
    </dgm:pt>
    <dgm:pt modelId="{22D601E1-A426-4603-914F-2B9FE5B15A2C}">
      <dgm:prSet/>
      <dgm:spPr/>
      <dgm:t>
        <a:bodyPr/>
        <a:lstStyle/>
        <a:p>
          <a:r>
            <a:rPr lang="en-US" dirty="0"/>
            <a:t>Long COVID care is unevenly available, with marginalized groups facing the worst access.</a:t>
          </a:r>
          <a:endParaRPr lang="en-ZA" dirty="0"/>
        </a:p>
      </dgm:t>
    </dgm:pt>
    <dgm:pt modelId="{86471922-41C3-4CB9-8D57-F0020DA7CC4D}" type="parTrans" cxnId="{4D9802F9-BC75-4CCA-A8C7-74AC2519FC71}">
      <dgm:prSet/>
      <dgm:spPr/>
      <dgm:t>
        <a:bodyPr/>
        <a:lstStyle/>
        <a:p>
          <a:endParaRPr lang="en-ZA"/>
        </a:p>
      </dgm:t>
    </dgm:pt>
    <dgm:pt modelId="{C67458A3-AE6C-4662-B3BE-AB471588A403}" type="sibTrans" cxnId="{4D9802F9-BC75-4CCA-A8C7-74AC2519FC71}">
      <dgm:prSet/>
      <dgm:spPr/>
      <dgm:t>
        <a:bodyPr/>
        <a:lstStyle/>
        <a:p>
          <a:endParaRPr lang="en-ZA"/>
        </a:p>
      </dgm:t>
    </dgm:pt>
    <dgm:pt modelId="{BEDE20C6-7C06-4DF4-8F40-28450B6DEFF2}">
      <dgm:prSet/>
      <dgm:spPr/>
      <dgm:t>
        <a:bodyPr/>
        <a:lstStyle/>
        <a:p>
          <a:r>
            <a:rPr lang="en-US" dirty="0"/>
            <a:t>Trust was eroded by mixed messaging and institutional inconsistency during the pandemic response.</a:t>
          </a:r>
          <a:endParaRPr lang="en-ZA" dirty="0"/>
        </a:p>
      </dgm:t>
    </dgm:pt>
    <dgm:pt modelId="{B8006518-8B18-4E41-BD23-50E711E936A7}" type="parTrans" cxnId="{D2AFE434-6AA1-4BC9-A42E-D62A37CDE266}">
      <dgm:prSet/>
      <dgm:spPr/>
      <dgm:t>
        <a:bodyPr/>
        <a:lstStyle/>
        <a:p>
          <a:endParaRPr lang="en-ZA"/>
        </a:p>
      </dgm:t>
    </dgm:pt>
    <dgm:pt modelId="{439E15C8-8C57-4450-9416-0968A646BD74}" type="sibTrans" cxnId="{D2AFE434-6AA1-4BC9-A42E-D62A37CDE266}">
      <dgm:prSet/>
      <dgm:spPr/>
      <dgm:t>
        <a:bodyPr/>
        <a:lstStyle/>
        <a:p>
          <a:endParaRPr lang="en-ZA"/>
        </a:p>
      </dgm:t>
    </dgm:pt>
    <dgm:pt modelId="{74894A6B-D660-4F3F-8FBF-72FC04E0673C}">
      <dgm:prSet/>
      <dgm:spPr/>
      <dgm:t>
        <a:bodyPr/>
        <a:lstStyle/>
        <a:p>
          <a:r>
            <a:rPr lang="en-US" dirty="0"/>
            <a:t>Episodic, not preventative payment models undermine value in managing long-term conditions.</a:t>
          </a:r>
          <a:endParaRPr lang="en-ZA" dirty="0"/>
        </a:p>
      </dgm:t>
    </dgm:pt>
    <dgm:pt modelId="{D32BD78E-6803-420A-BB39-30B7BC549964}" type="parTrans" cxnId="{1FF4F5E0-4C80-42DA-9DF5-96D99ECD5C68}">
      <dgm:prSet/>
      <dgm:spPr/>
      <dgm:t>
        <a:bodyPr/>
        <a:lstStyle/>
        <a:p>
          <a:endParaRPr lang="en-ZA"/>
        </a:p>
      </dgm:t>
    </dgm:pt>
    <dgm:pt modelId="{56DE6B7D-1074-46ED-8658-B3EEFFC1493A}" type="sibTrans" cxnId="{1FF4F5E0-4C80-42DA-9DF5-96D99ECD5C68}">
      <dgm:prSet/>
      <dgm:spPr/>
      <dgm:t>
        <a:bodyPr/>
        <a:lstStyle/>
        <a:p>
          <a:endParaRPr lang="en-ZA"/>
        </a:p>
      </dgm:t>
    </dgm:pt>
    <dgm:pt modelId="{DB4884A8-7D1A-4D88-AB61-F3ADA3037A11}">
      <dgm:prSet/>
      <dgm:spPr/>
      <dgm:t>
        <a:bodyPr/>
        <a:lstStyle/>
        <a:p>
          <a:r>
            <a:rPr lang="en-US" dirty="0"/>
            <a:t>Chronic care infrastructure is lacking, especially in rural and low-income settings.</a:t>
          </a:r>
          <a:endParaRPr lang="en-ZA" dirty="0"/>
        </a:p>
      </dgm:t>
    </dgm:pt>
    <dgm:pt modelId="{13841AEA-FC3C-4DD6-B3A3-72C5F5ADC978}" type="parTrans" cxnId="{0BECE45A-E49D-4A5E-93ED-746CCE440CE8}">
      <dgm:prSet/>
      <dgm:spPr/>
      <dgm:t>
        <a:bodyPr/>
        <a:lstStyle/>
        <a:p>
          <a:endParaRPr lang="en-ZA"/>
        </a:p>
      </dgm:t>
    </dgm:pt>
    <dgm:pt modelId="{67DC009F-5FCC-40E1-AF57-4EE21CA4BB0A}" type="sibTrans" cxnId="{0BECE45A-E49D-4A5E-93ED-746CCE440CE8}">
      <dgm:prSet/>
      <dgm:spPr/>
      <dgm:t>
        <a:bodyPr/>
        <a:lstStyle/>
        <a:p>
          <a:endParaRPr lang="en-ZA"/>
        </a:p>
      </dgm:t>
    </dgm:pt>
    <dgm:pt modelId="{4F828C90-679C-49C5-8BE6-6C4B335181D1}">
      <dgm:prSet/>
      <dgm:spPr/>
      <dgm:t>
        <a:bodyPr/>
        <a:lstStyle/>
        <a:p>
          <a:r>
            <a:rPr lang="en-US" dirty="0"/>
            <a:t>Patients distrust systems unable to manage long-term illnesses effectively</a:t>
          </a:r>
          <a:endParaRPr lang="en-ZA" dirty="0"/>
        </a:p>
      </dgm:t>
    </dgm:pt>
    <dgm:pt modelId="{918DA63F-B5B6-401D-9437-9D7429E85020}" type="parTrans" cxnId="{024FB5A5-587F-44B1-B0C8-773D4D728F6B}">
      <dgm:prSet/>
      <dgm:spPr/>
      <dgm:t>
        <a:bodyPr/>
        <a:lstStyle/>
        <a:p>
          <a:endParaRPr lang="en-ZA"/>
        </a:p>
      </dgm:t>
    </dgm:pt>
    <dgm:pt modelId="{DFCD29DF-2386-4795-9EC2-2745136332B3}" type="sibTrans" cxnId="{024FB5A5-587F-44B1-B0C8-773D4D728F6B}">
      <dgm:prSet/>
      <dgm:spPr/>
      <dgm:t>
        <a:bodyPr/>
        <a:lstStyle/>
        <a:p>
          <a:endParaRPr lang="en-ZA"/>
        </a:p>
      </dgm:t>
    </dgm:pt>
    <dgm:pt modelId="{E81206B4-C4F1-4909-95A2-2CAFEABE2099}" type="pres">
      <dgm:prSet presAssocID="{B584A20C-363F-4B32-A657-83C33EDC5E6F}" presName="linearFlow" presStyleCnt="0">
        <dgm:presLayoutVars>
          <dgm:dir/>
          <dgm:animLvl val="lvl"/>
          <dgm:resizeHandles val="exact"/>
        </dgm:presLayoutVars>
      </dgm:prSet>
      <dgm:spPr/>
    </dgm:pt>
    <dgm:pt modelId="{5D78FEC8-9141-455E-A46F-06A6298D4D21}" type="pres">
      <dgm:prSet presAssocID="{32A568E1-360F-4615-A44D-29F4B5010AB2}" presName="composite" presStyleCnt="0"/>
      <dgm:spPr/>
    </dgm:pt>
    <dgm:pt modelId="{EBAEB4E3-DDEB-468D-8FBB-ECD0AAD033F3}" type="pres">
      <dgm:prSet presAssocID="{32A568E1-360F-4615-A44D-29F4B5010AB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4F9148F-827E-4B9B-8159-A823C81E2FF8}" type="pres">
      <dgm:prSet presAssocID="{32A568E1-360F-4615-A44D-29F4B5010AB2}" presName="descendantText" presStyleLbl="alignAcc1" presStyleIdx="0" presStyleCnt="5">
        <dgm:presLayoutVars>
          <dgm:bulletEnabled val="1"/>
        </dgm:presLayoutVars>
      </dgm:prSet>
      <dgm:spPr/>
    </dgm:pt>
    <dgm:pt modelId="{1F96482A-887D-42AF-B966-4E9321E55F70}" type="pres">
      <dgm:prSet presAssocID="{DE02B81F-A693-40F1-8EDF-ED45CA8919CE}" presName="sp" presStyleCnt="0"/>
      <dgm:spPr/>
    </dgm:pt>
    <dgm:pt modelId="{18CB7E10-556F-4A2D-A144-C7FA0B76B61F}" type="pres">
      <dgm:prSet presAssocID="{05141183-88A6-4228-A6B8-37AF66A9303A}" presName="composite" presStyleCnt="0"/>
      <dgm:spPr/>
    </dgm:pt>
    <dgm:pt modelId="{7D603053-D93C-456E-A667-04900C637038}" type="pres">
      <dgm:prSet presAssocID="{05141183-88A6-4228-A6B8-37AF66A9303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05F8223-3376-4097-98E7-4FC5F77D4B61}" type="pres">
      <dgm:prSet presAssocID="{05141183-88A6-4228-A6B8-37AF66A9303A}" presName="descendantText" presStyleLbl="alignAcc1" presStyleIdx="1" presStyleCnt="5">
        <dgm:presLayoutVars>
          <dgm:bulletEnabled val="1"/>
        </dgm:presLayoutVars>
      </dgm:prSet>
      <dgm:spPr/>
    </dgm:pt>
    <dgm:pt modelId="{22EC440B-EEC1-4C84-A7F8-80EDA7BF47BF}" type="pres">
      <dgm:prSet presAssocID="{8F3A3342-F060-48B9-A325-BC8F6A30674C}" presName="sp" presStyleCnt="0"/>
      <dgm:spPr/>
    </dgm:pt>
    <dgm:pt modelId="{5F44C5A8-390F-473A-9C59-779CC4917E0C}" type="pres">
      <dgm:prSet presAssocID="{63B3B059-52CD-4BC4-89E6-92EF333EF8A9}" presName="composite" presStyleCnt="0"/>
      <dgm:spPr/>
    </dgm:pt>
    <dgm:pt modelId="{883E7FEC-3A35-420B-A97A-E299E85BF8C1}" type="pres">
      <dgm:prSet presAssocID="{63B3B059-52CD-4BC4-89E6-92EF333EF8A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C62CC2F-DEC6-41D1-B876-A5A50EADE9BC}" type="pres">
      <dgm:prSet presAssocID="{63B3B059-52CD-4BC4-89E6-92EF333EF8A9}" presName="descendantText" presStyleLbl="alignAcc1" presStyleIdx="2" presStyleCnt="5">
        <dgm:presLayoutVars>
          <dgm:bulletEnabled val="1"/>
        </dgm:presLayoutVars>
      </dgm:prSet>
      <dgm:spPr/>
    </dgm:pt>
    <dgm:pt modelId="{A7E719BE-34A0-449F-A8FA-80827B0CAEA0}" type="pres">
      <dgm:prSet presAssocID="{CB4F6B3E-E62C-472F-91D4-C45A7B9E1CAD}" presName="sp" presStyleCnt="0"/>
      <dgm:spPr/>
    </dgm:pt>
    <dgm:pt modelId="{A7AC31CC-AE37-4022-BA43-C24AAC684939}" type="pres">
      <dgm:prSet presAssocID="{4A176719-5B5E-4655-A578-C0E52E18D743}" presName="composite" presStyleCnt="0"/>
      <dgm:spPr/>
    </dgm:pt>
    <dgm:pt modelId="{D4E49AD4-4C32-4059-B3DB-9CDBEE494A35}" type="pres">
      <dgm:prSet presAssocID="{4A176719-5B5E-4655-A578-C0E52E18D743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2C583C2-689B-4270-A2A1-217501BADD0F}" type="pres">
      <dgm:prSet presAssocID="{4A176719-5B5E-4655-A578-C0E52E18D743}" presName="descendantText" presStyleLbl="alignAcc1" presStyleIdx="3" presStyleCnt="5">
        <dgm:presLayoutVars>
          <dgm:bulletEnabled val="1"/>
        </dgm:presLayoutVars>
      </dgm:prSet>
      <dgm:spPr/>
    </dgm:pt>
    <dgm:pt modelId="{CD396CD3-BE4E-43F9-A9F6-C00FA49B4FC5}" type="pres">
      <dgm:prSet presAssocID="{9964A63C-862B-4E41-9DA0-A87DEADB96B5}" presName="sp" presStyleCnt="0"/>
      <dgm:spPr/>
    </dgm:pt>
    <dgm:pt modelId="{66815BFF-C61B-4030-A886-2AD5A0B720E7}" type="pres">
      <dgm:prSet presAssocID="{C5353536-2025-4AAC-92E9-9A7FF5D04262}" presName="composite" presStyleCnt="0"/>
      <dgm:spPr/>
    </dgm:pt>
    <dgm:pt modelId="{A07FB295-1B17-4EBE-AA3D-DF8906FE1362}" type="pres">
      <dgm:prSet presAssocID="{C5353536-2025-4AAC-92E9-9A7FF5D0426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9D4C94E-4A22-49C7-AE3F-C1594701184C}" type="pres">
      <dgm:prSet presAssocID="{C5353536-2025-4AAC-92E9-9A7FF5D0426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A353C04-5295-48D2-81BF-8394C7155CB9}" type="presOf" srcId="{70629047-2187-4113-8FD2-115399946912}" destId="{B4F9148F-827E-4B9B-8159-A823C81E2FF8}" srcOrd="0" destOrd="0" presId="urn:microsoft.com/office/officeart/2005/8/layout/chevron2"/>
    <dgm:cxn modelId="{8467940D-F68D-4832-99FE-5A291EDC5114}" type="presOf" srcId="{D4DD54A9-0304-4E93-9BDB-DC27E765B820}" destId="{A2C583C2-689B-4270-A2A1-217501BADD0F}" srcOrd="0" destOrd="0" presId="urn:microsoft.com/office/officeart/2005/8/layout/chevron2"/>
    <dgm:cxn modelId="{1B477E12-4922-4CA5-AD2E-9AF70AF616F2}" srcId="{32A568E1-360F-4615-A44D-29F4B5010AB2}" destId="{83AE4744-5E9E-49B5-A8E7-F1A6F5CC2E06}" srcOrd="1" destOrd="0" parTransId="{951AAE8D-7AA2-402D-8F15-6A099CB144D6}" sibTransId="{92DCC71B-2613-460D-860E-E123FD710F68}"/>
    <dgm:cxn modelId="{1D85C019-6F74-4E01-BB49-BD94C40DE168}" srcId="{B584A20C-363F-4B32-A657-83C33EDC5E6F}" destId="{63B3B059-52CD-4BC4-89E6-92EF333EF8A9}" srcOrd="2" destOrd="0" parTransId="{97F000F0-1A64-4D7F-951C-AC9D27D50814}" sibTransId="{CB4F6B3E-E62C-472F-91D4-C45A7B9E1CAD}"/>
    <dgm:cxn modelId="{DD87F21E-F3C8-4BCE-92ED-B423C7C2BBED}" type="presOf" srcId="{4F828C90-679C-49C5-8BE6-6C4B335181D1}" destId="{D9D4C94E-4A22-49C7-AE3F-C1594701184C}" srcOrd="0" destOrd="2" presId="urn:microsoft.com/office/officeart/2005/8/layout/chevron2"/>
    <dgm:cxn modelId="{E6FAD82B-D42C-4A86-9713-1A4FDC194334}" type="presOf" srcId="{BCA290BC-FA77-4C59-8061-EFA01CC05D1B}" destId="{605F8223-3376-4097-98E7-4FC5F77D4B61}" srcOrd="0" destOrd="1" presId="urn:microsoft.com/office/officeart/2005/8/layout/chevron2"/>
    <dgm:cxn modelId="{4AA96330-A594-4ACA-B44C-DF53D5702DDD}" type="presOf" srcId="{0416CFE1-538A-4BF3-9039-C030D74C6358}" destId="{1C62CC2F-DEC6-41D1-B876-A5A50EADE9BC}" srcOrd="0" destOrd="3" presId="urn:microsoft.com/office/officeart/2005/8/layout/chevron2"/>
    <dgm:cxn modelId="{A4DC7431-F09E-4492-AADA-9E603C9B7342}" srcId="{B584A20C-363F-4B32-A657-83C33EDC5E6F}" destId="{05141183-88A6-4228-A6B8-37AF66A9303A}" srcOrd="1" destOrd="0" parTransId="{C6671E72-6D51-4D89-84F4-7998E78AD19A}" sibTransId="{8F3A3342-F060-48B9-A325-BC8F6A30674C}"/>
    <dgm:cxn modelId="{5FF44E34-4313-4AFF-8B5D-B32D0950F93E}" srcId="{63B3B059-52CD-4BC4-89E6-92EF333EF8A9}" destId="{A970F8DD-9204-4095-A7F8-75419E4627F4}" srcOrd="1" destOrd="0" parTransId="{FD1F10F5-7AA1-405A-B16A-A197CCC208E7}" sibTransId="{4AEE8C86-B48C-4786-BF8D-4B9D2FD193C3}"/>
    <dgm:cxn modelId="{D2AFE434-6AA1-4BC9-A42E-D62A37CDE266}" srcId="{4A176719-5B5E-4655-A578-C0E52E18D743}" destId="{BEDE20C6-7C06-4DF4-8F40-28450B6DEFF2}" srcOrd="2" destOrd="0" parTransId="{B8006518-8B18-4E41-BD23-50E711E936A7}" sibTransId="{439E15C8-8C57-4450-9416-0968A646BD74}"/>
    <dgm:cxn modelId="{91EDF634-2C1F-496A-BDAF-33B934E83694}" type="presOf" srcId="{A970F8DD-9204-4095-A7F8-75419E4627F4}" destId="{1C62CC2F-DEC6-41D1-B876-A5A50EADE9BC}" srcOrd="0" destOrd="1" presId="urn:microsoft.com/office/officeart/2005/8/layout/chevron2"/>
    <dgm:cxn modelId="{A62DDD3E-B98D-44B7-BF61-267A9480D57D}" srcId="{32A568E1-360F-4615-A44D-29F4B5010AB2}" destId="{5A8315B2-56D3-4D0D-9C10-AD5C98F8403E}" srcOrd="2" destOrd="0" parTransId="{5DB817CE-3D6B-49E6-859E-BF030F12BF95}" sibTransId="{25C133B0-F830-4311-8BEA-308B65D6D554}"/>
    <dgm:cxn modelId="{6ADC415F-9C14-4F80-8C85-8893E95A4DF0}" type="presOf" srcId="{DB4884A8-7D1A-4D88-AB61-F3ADA3037A11}" destId="{D9D4C94E-4A22-49C7-AE3F-C1594701184C}" srcOrd="0" destOrd="1" presId="urn:microsoft.com/office/officeart/2005/8/layout/chevron2"/>
    <dgm:cxn modelId="{2B865960-610B-4D0E-9CFF-2FFFC52E226A}" srcId="{B584A20C-363F-4B32-A657-83C33EDC5E6F}" destId="{C5353536-2025-4AAC-92E9-9A7FF5D04262}" srcOrd="4" destOrd="0" parTransId="{3D77BA95-19F1-4839-9E66-9900C64F541F}" sibTransId="{2D1583B6-B3AC-495A-9EA3-61555312D85B}"/>
    <dgm:cxn modelId="{A41C9345-149B-4DC9-9836-CB52C5EF99F4}" type="presOf" srcId="{05141183-88A6-4228-A6B8-37AF66A9303A}" destId="{7D603053-D93C-456E-A667-04900C637038}" srcOrd="0" destOrd="0" presId="urn:microsoft.com/office/officeart/2005/8/layout/chevron2"/>
    <dgm:cxn modelId="{83277B66-B8E5-46A1-9A8F-DF554D7773A2}" srcId="{32A568E1-360F-4615-A44D-29F4B5010AB2}" destId="{70629047-2187-4113-8FD2-115399946912}" srcOrd="0" destOrd="0" parTransId="{F6725EF2-5577-4396-A0FB-00B4B3E24B14}" sibTransId="{6121CCEC-FF3A-4A2F-817A-2BE72AEE25E6}"/>
    <dgm:cxn modelId="{69633147-8FE3-4A4A-8C85-9B2CB28E731B}" type="presOf" srcId="{EE57D81E-29F4-4CEF-90F0-C658267285BA}" destId="{605F8223-3376-4097-98E7-4FC5F77D4B61}" srcOrd="0" destOrd="0" presId="urn:microsoft.com/office/officeart/2005/8/layout/chevron2"/>
    <dgm:cxn modelId="{7FFF416D-C95F-4463-BA4A-EFB7CE704899}" srcId="{4A176719-5B5E-4655-A578-C0E52E18D743}" destId="{D4DD54A9-0304-4E93-9BDB-DC27E765B820}" srcOrd="0" destOrd="0" parTransId="{06D90A1D-7B71-4B17-B60E-EB4D03AB6D81}" sibTransId="{731A1845-FF07-44CF-8300-C3E7BA3F9887}"/>
    <dgm:cxn modelId="{8464E855-80F6-4C5E-9A08-047925D41A47}" type="presOf" srcId="{22D601E1-A426-4603-914F-2B9FE5B15A2C}" destId="{A2C583C2-689B-4270-A2A1-217501BADD0F}" srcOrd="0" destOrd="1" presId="urn:microsoft.com/office/officeart/2005/8/layout/chevron2"/>
    <dgm:cxn modelId="{7C161058-C69B-4238-899D-324C3467CF3B}" type="presOf" srcId="{398F9AC1-108D-4204-8AE3-1B60D0E537F2}" destId="{605F8223-3376-4097-98E7-4FC5F77D4B61}" srcOrd="0" destOrd="2" presId="urn:microsoft.com/office/officeart/2005/8/layout/chevron2"/>
    <dgm:cxn modelId="{0BECE45A-E49D-4A5E-93ED-746CCE440CE8}" srcId="{C5353536-2025-4AAC-92E9-9A7FF5D04262}" destId="{DB4884A8-7D1A-4D88-AB61-F3ADA3037A11}" srcOrd="1" destOrd="0" parTransId="{13841AEA-FC3C-4DD6-B3A3-72C5F5ADC978}" sibTransId="{67DC009F-5FCC-40E1-AF57-4EE21CA4BB0A}"/>
    <dgm:cxn modelId="{3096097C-28A3-4184-8577-97164BFE99D4}" srcId="{05141183-88A6-4228-A6B8-37AF66A9303A}" destId="{EE57D81E-29F4-4CEF-90F0-C658267285BA}" srcOrd="0" destOrd="0" parTransId="{58C80317-9166-4A1B-996F-F15BA791985D}" sibTransId="{D6A6254D-02D6-4AEA-8E67-05709C37C2B1}"/>
    <dgm:cxn modelId="{0D25BE7E-3803-47F4-B05D-A54038A99EFC}" srcId="{05141183-88A6-4228-A6B8-37AF66A9303A}" destId="{398F9AC1-108D-4204-8AE3-1B60D0E537F2}" srcOrd="2" destOrd="0" parTransId="{3CEB62C8-E969-4A5E-89EC-C6CE1E2D9A91}" sibTransId="{2FA67884-97B8-475E-9ED6-D55AD443735E}"/>
    <dgm:cxn modelId="{914BEF90-AEF4-40F2-9551-208C0503AA43}" srcId="{63B3B059-52CD-4BC4-89E6-92EF333EF8A9}" destId="{2235558D-47CC-4C4D-B091-923F2E7EEE9F}" srcOrd="2" destOrd="0" parTransId="{7C345F5B-5FBB-41C7-9AFA-52A21B232465}" sibTransId="{08414CFD-B0D7-4EAE-855E-B7E9DD24AE4D}"/>
    <dgm:cxn modelId="{19F6CE92-45C9-46CA-A2C3-03DE8A6AAECA}" type="presOf" srcId="{B584A20C-363F-4B32-A657-83C33EDC5E6F}" destId="{E81206B4-C4F1-4909-95A2-2CAFEABE2099}" srcOrd="0" destOrd="0" presId="urn:microsoft.com/office/officeart/2005/8/layout/chevron2"/>
    <dgm:cxn modelId="{024FB5A5-587F-44B1-B0C8-773D4D728F6B}" srcId="{C5353536-2025-4AAC-92E9-9A7FF5D04262}" destId="{4F828C90-679C-49C5-8BE6-6C4B335181D1}" srcOrd="2" destOrd="0" parTransId="{918DA63F-B5B6-401D-9437-9D7429E85020}" sibTransId="{DFCD29DF-2386-4795-9EC2-2745136332B3}"/>
    <dgm:cxn modelId="{A0A597A7-1E18-490C-A55C-FFB4DB684DC5}" type="presOf" srcId="{63B3B059-52CD-4BC4-89E6-92EF333EF8A9}" destId="{883E7FEC-3A35-420B-A97A-E299E85BF8C1}" srcOrd="0" destOrd="0" presId="urn:microsoft.com/office/officeart/2005/8/layout/chevron2"/>
    <dgm:cxn modelId="{E9DF9FB7-4F27-4341-8332-59D72F6FD377}" type="presOf" srcId="{C5353536-2025-4AAC-92E9-9A7FF5D04262}" destId="{A07FB295-1B17-4EBE-AA3D-DF8906FE1362}" srcOrd="0" destOrd="0" presId="urn:microsoft.com/office/officeart/2005/8/layout/chevron2"/>
    <dgm:cxn modelId="{7B4C4DB9-1E64-427B-86CE-0469629D7151}" srcId="{63B3B059-52CD-4BC4-89E6-92EF333EF8A9}" destId="{0416CFE1-538A-4BF3-9039-C030D74C6358}" srcOrd="3" destOrd="0" parTransId="{72C93FA8-9CF1-420D-BBF8-D9F73F1E2E1C}" sibTransId="{005D1E70-F94B-4A7E-82E6-43A9AF1A3D35}"/>
    <dgm:cxn modelId="{C15709BB-6344-4135-B6D3-8EDA2D233244}" type="presOf" srcId="{74894A6B-D660-4F3F-8FBF-72FC04E0673C}" destId="{D9D4C94E-4A22-49C7-AE3F-C1594701184C}" srcOrd="0" destOrd="0" presId="urn:microsoft.com/office/officeart/2005/8/layout/chevron2"/>
    <dgm:cxn modelId="{D1EE8FBC-7E14-4194-8D07-C9B3F8852D26}" type="presOf" srcId="{83AE4744-5E9E-49B5-A8E7-F1A6F5CC2E06}" destId="{B4F9148F-827E-4B9B-8159-A823C81E2FF8}" srcOrd="0" destOrd="1" presId="urn:microsoft.com/office/officeart/2005/8/layout/chevron2"/>
    <dgm:cxn modelId="{104EE9C0-4A1E-43FE-9E42-9454DCBC0E6A}" srcId="{05141183-88A6-4228-A6B8-37AF66A9303A}" destId="{BCA290BC-FA77-4C59-8061-EFA01CC05D1B}" srcOrd="1" destOrd="0" parTransId="{52ACFB2C-1528-4200-84AD-908812C6BD26}" sibTransId="{BC58916C-686F-4F76-92CA-C917111C96DC}"/>
    <dgm:cxn modelId="{3DA1D4C1-8208-4322-80B3-0BEBB5EAA097}" srcId="{63B3B059-52CD-4BC4-89E6-92EF333EF8A9}" destId="{876D4587-837B-44EB-86CD-D3D49A0776E3}" srcOrd="0" destOrd="0" parTransId="{4025C781-6D0D-4571-8B2C-1F5202802001}" sibTransId="{D515F282-DEE1-4B0F-A8C4-4BBFB676D4BB}"/>
    <dgm:cxn modelId="{2FE332C7-F3FA-4373-8EE6-E22FAB4B391A}" type="presOf" srcId="{5A8315B2-56D3-4D0D-9C10-AD5C98F8403E}" destId="{B4F9148F-827E-4B9B-8159-A823C81E2FF8}" srcOrd="0" destOrd="2" presId="urn:microsoft.com/office/officeart/2005/8/layout/chevron2"/>
    <dgm:cxn modelId="{2A3759CC-E34E-4939-AFC4-7D4647666D62}" type="presOf" srcId="{876D4587-837B-44EB-86CD-D3D49A0776E3}" destId="{1C62CC2F-DEC6-41D1-B876-A5A50EADE9BC}" srcOrd="0" destOrd="0" presId="urn:microsoft.com/office/officeart/2005/8/layout/chevron2"/>
    <dgm:cxn modelId="{A652DFD7-EF31-4A00-9E12-FE51992BF128}" srcId="{B584A20C-363F-4B32-A657-83C33EDC5E6F}" destId="{32A568E1-360F-4615-A44D-29F4B5010AB2}" srcOrd="0" destOrd="0" parTransId="{C8963CE7-8C20-4BB8-B3C7-D4B38FE63EFD}" sibTransId="{DE02B81F-A693-40F1-8EDF-ED45CA8919CE}"/>
    <dgm:cxn modelId="{1FF4F5E0-4C80-42DA-9DF5-96D99ECD5C68}" srcId="{C5353536-2025-4AAC-92E9-9A7FF5D04262}" destId="{74894A6B-D660-4F3F-8FBF-72FC04E0673C}" srcOrd="0" destOrd="0" parTransId="{D32BD78E-6803-420A-BB39-30B7BC549964}" sibTransId="{56DE6B7D-1074-46ED-8658-B3EEFFC1493A}"/>
    <dgm:cxn modelId="{96340EE2-ACDA-4B98-A53E-4EB96874CCA8}" type="presOf" srcId="{4A176719-5B5E-4655-A578-C0E52E18D743}" destId="{D4E49AD4-4C32-4059-B3DB-9CDBEE494A35}" srcOrd="0" destOrd="0" presId="urn:microsoft.com/office/officeart/2005/8/layout/chevron2"/>
    <dgm:cxn modelId="{A4F406EE-2F88-44F6-81A3-E973C0FF44D1}" type="presOf" srcId="{2235558D-47CC-4C4D-B091-923F2E7EEE9F}" destId="{1C62CC2F-DEC6-41D1-B876-A5A50EADE9BC}" srcOrd="0" destOrd="2" presId="urn:microsoft.com/office/officeart/2005/8/layout/chevron2"/>
    <dgm:cxn modelId="{24E929F4-DEFB-4ECD-915D-042B8E9864E7}" type="presOf" srcId="{32A568E1-360F-4615-A44D-29F4B5010AB2}" destId="{EBAEB4E3-DDEB-468D-8FBB-ECD0AAD033F3}" srcOrd="0" destOrd="0" presId="urn:microsoft.com/office/officeart/2005/8/layout/chevron2"/>
    <dgm:cxn modelId="{0A50B7F8-239D-4BCB-A8C3-A43A74227AC7}" type="presOf" srcId="{BEDE20C6-7C06-4DF4-8F40-28450B6DEFF2}" destId="{A2C583C2-689B-4270-A2A1-217501BADD0F}" srcOrd="0" destOrd="2" presId="urn:microsoft.com/office/officeart/2005/8/layout/chevron2"/>
    <dgm:cxn modelId="{4D9802F9-BC75-4CCA-A8C7-74AC2519FC71}" srcId="{4A176719-5B5E-4655-A578-C0E52E18D743}" destId="{22D601E1-A426-4603-914F-2B9FE5B15A2C}" srcOrd="1" destOrd="0" parTransId="{86471922-41C3-4CB9-8D57-F0020DA7CC4D}" sibTransId="{C67458A3-AE6C-4662-B3BE-AB471588A403}"/>
    <dgm:cxn modelId="{067464FD-2C1C-43FB-A711-955956099A67}" srcId="{B584A20C-363F-4B32-A657-83C33EDC5E6F}" destId="{4A176719-5B5E-4655-A578-C0E52E18D743}" srcOrd="3" destOrd="0" parTransId="{0288DD46-690A-4A8B-B8BF-B3932EE763E9}" sibTransId="{9964A63C-862B-4E41-9DA0-A87DEADB96B5}"/>
    <dgm:cxn modelId="{CDFFE71C-5F9F-4B6A-B69B-497CAE8614AA}" type="presParOf" srcId="{E81206B4-C4F1-4909-95A2-2CAFEABE2099}" destId="{5D78FEC8-9141-455E-A46F-06A6298D4D21}" srcOrd="0" destOrd="0" presId="urn:microsoft.com/office/officeart/2005/8/layout/chevron2"/>
    <dgm:cxn modelId="{BB819400-945D-4234-A698-C1060490EBEB}" type="presParOf" srcId="{5D78FEC8-9141-455E-A46F-06A6298D4D21}" destId="{EBAEB4E3-DDEB-468D-8FBB-ECD0AAD033F3}" srcOrd="0" destOrd="0" presId="urn:microsoft.com/office/officeart/2005/8/layout/chevron2"/>
    <dgm:cxn modelId="{DBA8BD93-7154-4A12-9D18-715592F4DA57}" type="presParOf" srcId="{5D78FEC8-9141-455E-A46F-06A6298D4D21}" destId="{B4F9148F-827E-4B9B-8159-A823C81E2FF8}" srcOrd="1" destOrd="0" presId="urn:microsoft.com/office/officeart/2005/8/layout/chevron2"/>
    <dgm:cxn modelId="{D11C7659-1A23-4C27-B33D-4A9BF2FCA7F3}" type="presParOf" srcId="{E81206B4-C4F1-4909-95A2-2CAFEABE2099}" destId="{1F96482A-887D-42AF-B966-4E9321E55F70}" srcOrd="1" destOrd="0" presId="urn:microsoft.com/office/officeart/2005/8/layout/chevron2"/>
    <dgm:cxn modelId="{C7EE4974-0C0C-4AB6-A2B8-BA1179883950}" type="presParOf" srcId="{E81206B4-C4F1-4909-95A2-2CAFEABE2099}" destId="{18CB7E10-556F-4A2D-A144-C7FA0B76B61F}" srcOrd="2" destOrd="0" presId="urn:microsoft.com/office/officeart/2005/8/layout/chevron2"/>
    <dgm:cxn modelId="{0DCC41A6-C056-4D30-BD05-A9A34704040C}" type="presParOf" srcId="{18CB7E10-556F-4A2D-A144-C7FA0B76B61F}" destId="{7D603053-D93C-456E-A667-04900C637038}" srcOrd="0" destOrd="0" presId="urn:microsoft.com/office/officeart/2005/8/layout/chevron2"/>
    <dgm:cxn modelId="{491AA651-38F6-4BEC-9CEC-4105E12F44EF}" type="presParOf" srcId="{18CB7E10-556F-4A2D-A144-C7FA0B76B61F}" destId="{605F8223-3376-4097-98E7-4FC5F77D4B61}" srcOrd="1" destOrd="0" presId="urn:microsoft.com/office/officeart/2005/8/layout/chevron2"/>
    <dgm:cxn modelId="{8E7B9FE3-C28F-4CF0-8A8B-3875C2BB1DC6}" type="presParOf" srcId="{E81206B4-C4F1-4909-95A2-2CAFEABE2099}" destId="{22EC440B-EEC1-4C84-A7F8-80EDA7BF47BF}" srcOrd="3" destOrd="0" presId="urn:microsoft.com/office/officeart/2005/8/layout/chevron2"/>
    <dgm:cxn modelId="{40CD3988-D5FE-4240-9336-0AE3ADA95ABA}" type="presParOf" srcId="{E81206B4-C4F1-4909-95A2-2CAFEABE2099}" destId="{5F44C5A8-390F-473A-9C59-779CC4917E0C}" srcOrd="4" destOrd="0" presId="urn:microsoft.com/office/officeart/2005/8/layout/chevron2"/>
    <dgm:cxn modelId="{189F0272-390D-4A92-855B-70002E5254BC}" type="presParOf" srcId="{5F44C5A8-390F-473A-9C59-779CC4917E0C}" destId="{883E7FEC-3A35-420B-A97A-E299E85BF8C1}" srcOrd="0" destOrd="0" presId="urn:microsoft.com/office/officeart/2005/8/layout/chevron2"/>
    <dgm:cxn modelId="{BA9204E5-87E5-4D77-B446-66675CE7771F}" type="presParOf" srcId="{5F44C5A8-390F-473A-9C59-779CC4917E0C}" destId="{1C62CC2F-DEC6-41D1-B876-A5A50EADE9BC}" srcOrd="1" destOrd="0" presId="urn:microsoft.com/office/officeart/2005/8/layout/chevron2"/>
    <dgm:cxn modelId="{035BCD9D-C7A6-4A6C-9616-91B09EDE6FE5}" type="presParOf" srcId="{E81206B4-C4F1-4909-95A2-2CAFEABE2099}" destId="{A7E719BE-34A0-449F-A8FA-80827B0CAEA0}" srcOrd="5" destOrd="0" presId="urn:microsoft.com/office/officeart/2005/8/layout/chevron2"/>
    <dgm:cxn modelId="{29F9C1E4-1A64-4B07-B1E7-72D1E166D595}" type="presParOf" srcId="{E81206B4-C4F1-4909-95A2-2CAFEABE2099}" destId="{A7AC31CC-AE37-4022-BA43-C24AAC684939}" srcOrd="6" destOrd="0" presId="urn:microsoft.com/office/officeart/2005/8/layout/chevron2"/>
    <dgm:cxn modelId="{7F494756-35C3-46EF-8EAF-CA343A04377A}" type="presParOf" srcId="{A7AC31CC-AE37-4022-BA43-C24AAC684939}" destId="{D4E49AD4-4C32-4059-B3DB-9CDBEE494A35}" srcOrd="0" destOrd="0" presId="urn:microsoft.com/office/officeart/2005/8/layout/chevron2"/>
    <dgm:cxn modelId="{97D97BC7-F63B-4D8E-BA9C-171CA6F1FC2B}" type="presParOf" srcId="{A7AC31CC-AE37-4022-BA43-C24AAC684939}" destId="{A2C583C2-689B-4270-A2A1-217501BADD0F}" srcOrd="1" destOrd="0" presId="urn:microsoft.com/office/officeart/2005/8/layout/chevron2"/>
    <dgm:cxn modelId="{496802EC-5005-4E45-AAA9-364AFB3D35E6}" type="presParOf" srcId="{E81206B4-C4F1-4909-95A2-2CAFEABE2099}" destId="{CD396CD3-BE4E-43F9-A9F6-C00FA49B4FC5}" srcOrd="7" destOrd="0" presId="urn:microsoft.com/office/officeart/2005/8/layout/chevron2"/>
    <dgm:cxn modelId="{72DB9039-2D4F-45A9-8812-C7D503A156E2}" type="presParOf" srcId="{E81206B4-C4F1-4909-95A2-2CAFEABE2099}" destId="{66815BFF-C61B-4030-A886-2AD5A0B720E7}" srcOrd="8" destOrd="0" presId="urn:microsoft.com/office/officeart/2005/8/layout/chevron2"/>
    <dgm:cxn modelId="{7F7EFFAC-5CBF-4D59-B9E4-CE16CAEC1CA3}" type="presParOf" srcId="{66815BFF-C61B-4030-A886-2AD5A0B720E7}" destId="{A07FB295-1B17-4EBE-AA3D-DF8906FE1362}" srcOrd="0" destOrd="0" presId="urn:microsoft.com/office/officeart/2005/8/layout/chevron2"/>
    <dgm:cxn modelId="{F7C663DA-9391-46CD-B3A1-C4A4195E8639}" type="presParOf" srcId="{66815BFF-C61B-4030-A886-2AD5A0B720E7}" destId="{D9D4C94E-4A22-49C7-AE3F-C159470118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4A20C-363F-4B32-A657-83C33EDC5E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2A568E1-360F-4615-A44D-29F4B5010AB2}">
      <dgm:prSet phldrT="[Text]"/>
      <dgm:spPr/>
      <dgm:t>
        <a:bodyPr/>
        <a:lstStyle/>
        <a:p>
          <a:r>
            <a:rPr lang="en-ZA" dirty="0"/>
            <a:t>UHC</a:t>
          </a:r>
        </a:p>
      </dgm:t>
    </dgm:pt>
    <dgm:pt modelId="{C8963CE7-8C20-4BB8-B3C7-D4B38FE63EFD}" type="parTrans" cxnId="{A652DFD7-EF31-4A00-9E12-FE51992BF128}">
      <dgm:prSet/>
      <dgm:spPr/>
      <dgm:t>
        <a:bodyPr/>
        <a:lstStyle/>
        <a:p>
          <a:endParaRPr lang="en-ZA"/>
        </a:p>
      </dgm:t>
    </dgm:pt>
    <dgm:pt modelId="{DE02B81F-A693-40F1-8EDF-ED45CA8919CE}" type="sibTrans" cxnId="{A652DFD7-EF31-4A00-9E12-FE51992BF128}">
      <dgm:prSet/>
      <dgm:spPr/>
      <dgm:t>
        <a:bodyPr/>
        <a:lstStyle/>
        <a:p>
          <a:endParaRPr lang="en-ZA"/>
        </a:p>
      </dgm:t>
    </dgm:pt>
    <dgm:pt modelId="{70629047-2187-4113-8FD2-115399946912}">
      <dgm:prSet phldrT="[Text]"/>
      <dgm:spPr/>
      <dgm:t>
        <a:bodyPr/>
        <a:lstStyle/>
        <a:p>
          <a:r>
            <a:rPr lang="en-US" dirty="0"/>
            <a:t>Misaligned incentives within UHC systems often lead to inefficient care delivery that falls short of value.</a:t>
          </a:r>
          <a:endParaRPr lang="en-ZA" dirty="0"/>
        </a:p>
      </dgm:t>
    </dgm:pt>
    <dgm:pt modelId="{F6725EF2-5577-4396-A0FB-00B4B3E24B14}" type="parTrans" cxnId="{83277B66-B8E5-46A1-9A8F-DF554D7773A2}">
      <dgm:prSet/>
      <dgm:spPr/>
      <dgm:t>
        <a:bodyPr/>
        <a:lstStyle/>
        <a:p>
          <a:endParaRPr lang="en-ZA"/>
        </a:p>
      </dgm:t>
    </dgm:pt>
    <dgm:pt modelId="{6121CCEC-FF3A-4A2F-817A-2BE72AEE25E6}" type="sibTrans" cxnId="{83277B66-B8E5-46A1-9A8F-DF554D7773A2}">
      <dgm:prSet/>
      <dgm:spPr/>
      <dgm:t>
        <a:bodyPr/>
        <a:lstStyle/>
        <a:p>
          <a:endParaRPr lang="en-ZA"/>
        </a:p>
      </dgm:t>
    </dgm:pt>
    <dgm:pt modelId="{83AE4744-5E9E-49B5-A8E7-F1A6F5CC2E06}">
      <dgm:prSet phldrT="[Text]"/>
      <dgm:spPr/>
      <dgm:t>
        <a:bodyPr/>
        <a:lstStyle/>
        <a:p>
          <a:r>
            <a:rPr lang="en-US" dirty="0"/>
            <a:t>Workforce shortages and unequal distribution limit actual access despite universal coverage goals.</a:t>
          </a:r>
          <a:endParaRPr lang="en-ZA" dirty="0"/>
        </a:p>
      </dgm:t>
    </dgm:pt>
    <dgm:pt modelId="{951AAE8D-7AA2-402D-8F15-6A099CB144D6}" type="parTrans" cxnId="{1B477E12-4922-4CA5-AD2E-9AF70AF616F2}">
      <dgm:prSet/>
      <dgm:spPr/>
      <dgm:t>
        <a:bodyPr/>
        <a:lstStyle/>
        <a:p>
          <a:endParaRPr lang="en-ZA"/>
        </a:p>
      </dgm:t>
    </dgm:pt>
    <dgm:pt modelId="{92DCC71B-2613-460D-860E-E123FD710F68}" type="sibTrans" cxnId="{1B477E12-4922-4CA5-AD2E-9AF70AF616F2}">
      <dgm:prSet/>
      <dgm:spPr/>
      <dgm:t>
        <a:bodyPr/>
        <a:lstStyle/>
        <a:p>
          <a:endParaRPr lang="en-ZA"/>
        </a:p>
      </dgm:t>
    </dgm:pt>
    <dgm:pt modelId="{05141183-88A6-4228-A6B8-37AF66A9303A}">
      <dgm:prSet phldrT="[Text]"/>
      <dgm:spPr/>
      <dgm:t>
        <a:bodyPr/>
        <a:lstStyle/>
        <a:p>
          <a:r>
            <a:rPr lang="en-ZA" dirty="0"/>
            <a:t>Women &amp; Children</a:t>
          </a:r>
        </a:p>
      </dgm:t>
    </dgm:pt>
    <dgm:pt modelId="{C6671E72-6D51-4D89-84F4-7998E78AD19A}" type="parTrans" cxnId="{A4DC7431-F09E-4492-AADA-9E603C9B7342}">
      <dgm:prSet/>
      <dgm:spPr/>
      <dgm:t>
        <a:bodyPr/>
        <a:lstStyle/>
        <a:p>
          <a:endParaRPr lang="en-ZA"/>
        </a:p>
      </dgm:t>
    </dgm:pt>
    <dgm:pt modelId="{8F3A3342-F060-48B9-A325-BC8F6A30674C}" type="sibTrans" cxnId="{A4DC7431-F09E-4492-AADA-9E603C9B7342}">
      <dgm:prSet/>
      <dgm:spPr/>
      <dgm:t>
        <a:bodyPr/>
        <a:lstStyle/>
        <a:p>
          <a:endParaRPr lang="en-ZA"/>
        </a:p>
      </dgm:t>
    </dgm:pt>
    <dgm:pt modelId="{EE57D81E-29F4-4CEF-90F0-C658267285BA}">
      <dgm:prSet phldrT="[Text]"/>
      <dgm:spPr/>
      <dgm:t>
        <a:bodyPr/>
        <a:lstStyle/>
        <a:p>
          <a:r>
            <a:rPr lang="en-US" dirty="0"/>
            <a:t>Generic interventions miss tailored, high-impact needs, reducing value of investments.</a:t>
          </a:r>
          <a:endParaRPr lang="en-ZA" dirty="0"/>
        </a:p>
      </dgm:t>
    </dgm:pt>
    <dgm:pt modelId="{58C80317-9166-4A1B-996F-F15BA791985D}" type="parTrans" cxnId="{3096097C-28A3-4184-8577-97164BFE99D4}">
      <dgm:prSet/>
      <dgm:spPr/>
      <dgm:t>
        <a:bodyPr/>
        <a:lstStyle/>
        <a:p>
          <a:endParaRPr lang="en-ZA"/>
        </a:p>
      </dgm:t>
    </dgm:pt>
    <dgm:pt modelId="{D6A6254D-02D6-4AEA-8E67-05709C37C2B1}" type="sibTrans" cxnId="{3096097C-28A3-4184-8577-97164BFE99D4}">
      <dgm:prSet/>
      <dgm:spPr/>
      <dgm:t>
        <a:bodyPr/>
        <a:lstStyle/>
        <a:p>
          <a:endParaRPr lang="en-ZA"/>
        </a:p>
      </dgm:t>
    </dgm:pt>
    <dgm:pt modelId="{BCA290BC-FA77-4C59-8061-EFA01CC05D1B}">
      <dgm:prSet phldrT="[Text]"/>
      <dgm:spPr/>
      <dgm:t>
        <a:bodyPr/>
        <a:lstStyle/>
        <a:p>
          <a:r>
            <a:rPr lang="en-US" dirty="0"/>
            <a:t>Cultural and structural barriers restrict access for marginalized women and children.</a:t>
          </a:r>
          <a:endParaRPr lang="en-ZA" dirty="0"/>
        </a:p>
      </dgm:t>
    </dgm:pt>
    <dgm:pt modelId="{52ACFB2C-1528-4200-84AD-908812C6BD26}" type="parTrans" cxnId="{104EE9C0-4A1E-43FE-9E42-9454DCBC0E6A}">
      <dgm:prSet/>
      <dgm:spPr/>
      <dgm:t>
        <a:bodyPr/>
        <a:lstStyle/>
        <a:p>
          <a:endParaRPr lang="en-ZA"/>
        </a:p>
      </dgm:t>
    </dgm:pt>
    <dgm:pt modelId="{BC58916C-686F-4F76-92CA-C917111C96DC}" type="sibTrans" cxnId="{104EE9C0-4A1E-43FE-9E42-9454DCBC0E6A}">
      <dgm:prSet/>
      <dgm:spPr/>
      <dgm:t>
        <a:bodyPr/>
        <a:lstStyle/>
        <a:p>
          <a:endParaRPr lang="en-ZA"/>
        </a:p>
      </dgm:t>
    </dgm:pt>
    <dgm:pt modelId="{63B3B059-52CD-4BC4-89E6-92EF333EF8A9}">
      <dgm:prSet/>
      <dgm:spPr/>
      <dgm:t>
        <a:bodyPr/>
        <a:lstStyle/>
        <a:p>
          <a:r>
            <a:rPr lang="en-ZA" dirty="0"/>
            <a:t>Emerging Infections</a:t>
          </a:r>
        </a:p>
      </dgm:t>
    </dgm:pt>
    <dgm:pt modelId="{97F000F0-1A64-4D7F-951C-AC9D27D50814}" type="parTrans" cxnId="{1D85C019-6F74-4E01-BB49-BD94C40DE168}">
      <dgm:prSet/>
      <dgm:spPr/>
      <dgm:t>
        <a:bodyPr/>
        <a:lstStyle/>
        <a:p>
          <a:endParaRPr lang="en-ZA"/>
        </a:p>
      </dgm:t>
    </dgm:pt>
    <dgm:pt modelId="{CB4F6B3E-E62C-472F-91D4-C45A7B9E1CAD}" type="sibTrans" cxnId="{1D85C019-6F74-4E01-BB49-BD94C40DE168}">
      <dgm:prSet/>
      <dgm:spPr/>
      <dgm:t>
        <a:bodyPr/>
        <a:lstStyle/>
        <a:p>
          <a:endParaRPr lang="en-ZA"/>
        </a:p>
      </dgm:t>
    </dgm:pt>
    <dgm:pt modelId="{4A176719-5B5E-4655-A578-C0E52E18D743}">
      <dgm:prSet/>
      <dgm:spPr/>
      <dgm:t>
        <a:bodyPr/>
        <a:lstStyle/>
        <a:p>
          <a:r>
            <a:rPr lang="en-ZA" dirty="0"/>
            <a:t>AI &amp; Data </a:t>
          </a:r>
        </a:p>
      </dgm:t>
    </dgm:pt>
    <dgm:pt modelId="{0288DD46-690A-4A8B-B8BF-B3932EE763E9}" type="parTrans" cxnId="{067464FD-2C1C-43FB-A711-955956099A67}">
      <dgm:prSet/>
      <dgm:spPr/>
      <dgm:t>
        <a:bodyPr/>
        <a:lstStyle/>
        <a:p>
          <a:endParaRPr lang="en-ZA"/>
        </a:p>
      </dgm:t>
    </dgm:pt>
    <dgm:pt modelId="{9964A63C-862B-4E41-9DA0-A87DEADB96B5}" type="sibTrans" cxnId="{067464FD-2C1C-43FB-A711-955956099A67}">
      <dgm:prSet/>
      <dgm:spPr/>
      <dgm:t>
        <a:bodyPr/>
        <a:lstStyle/>
        <a:p>
          <a:endParaRPr lang="en-ZA"/>
        </a:p>
      </dgm:t>
    </dgm:pt>
    <dgm:pt modelId="{BF19E2F0-C040-4EB5-9998-AB773EA42DD0}">
      <dgm:prSet phldrT="[Text]"/>
      <dgm:spPr/>
      <dgm:t>
        <a:bodyPr/>
        <a:lstStyle/>
        <a:p>
          <a:r>
            <a:rPr lang="en-US" dirty="0"/>
            <a:t>When UHC fails to deliver equitable, quality care, public trust erodes.</a:t>
          </a:r>
          <a:endParaRPr lang="en-ZA" dirty="0"/>
        </a:p>
      </dgm:t>
    </dgm:pt>
    <dgm:pt modelId="{9FDFC998-FA21-4CA8-80D6-46DDE60F55D0}" type="parTrans" cxnId="{7C7BB0BD-5C65-4D75-B11A-0CA3AC582C91}">
      <dgm:prSet/>
      <dgm:spPr/>
      <dgm:t>
        <a:bodyPr/>
        <a:lstStyle/>
        <a:p>
          <a:endParaRPr lang="en-ZA"/>
        </a:p>
      </dgm:t>
    </dgm:pt>
    <dgm:pt modelId="{8B0465EC-774B-4A5D-9248-679B2F83FC81}" type="sibTrans" cxnId="{7C7BB0BD-5C65-4D75-B11A-0CA3AC582C91}">
      <dgm:prSet/>
      <dgm:spPr/>
      <dgm:t>
        <a:bodyPr/>
        <a:lstStyle/>
        <a:p>
          <a:endParaRPr lang="en-ZA"/>
        </a:p>
      </dgm:t>
    </dgm:pt>
    <dgm:pt modelId="{A708F434-A493-43D9-B100-23C7FBBFDC14}">
      <dgm:prSet phldrT="[Text]"/>
      <dgm:spPr/>
      <dgm:t>
        <a:bodyPr/>
        <a:lstStyle/>
        <a:p>
          <a:r>
            <a:rPr lang="en-US" dirty="0"/>
            <a:t>Historical neglect and gender bias undermine trust in maternal and child health services.</a:t>
          </a:r>
          <a:endParaRPr lang="en-ZA" dirty="0"/>
        </a:p>
      </dgm:t>
    </dgm:pt>
    <dgm:pt modelId="{3024F215-18E9-49F0-AAA9-652306D1D3FB}" type="parTrans" cxnId="{36DEEDCE-C7F4-45EC-9CD0-ED07EC450DB1}">
      <dgm:prSet/>
      <dgm:spPr/>
      <dgm:t>
        <a:bodyPr/>
        <a:lstStyle/>
        <a:p>
          <a:endParaRPr lang="en-ZA"/>
        </a:p>
      </dgm:t>
    </dgm:pt>
    <dgm:pt modelId="{61833DA8-74F0-4003-A0FD-CB78D50AB4AD}" type="sibTrans" cxnId="{36DEEDCE-C7F4-45EC-9CD0-ED07EC450DB1}">
      <dgm:prSet/>
      <dgm:spPr/>
      <dgm:t>
        <a:bodyPr/>
        <a:lstStyle/>
        <a:p>
          <a:endParaRPr lang="en-ZA"/>
        </a:p>
      </dgm:t>
    </dgm:pt>
    <dgm:pt modelId="{B5E08A45-164B-4C52-B7B2-ADE81463BB1D}">
      <dgm:prSet/>
      <dgm:spPr/>
      <dgm:t>
        <a:bodyPr/>
        <a:lstStyle/>
        <a:p>
          <a:r>
            <a:rPr lang="en-US" dirty="0"/>
            <a:t>Overemphasis on containment neglects building resilient, value-adding systems.</a:t>
          </a:r>
          <a:endParaRPr lang="en-ZA" dirty="0"/>
        </a:p>
      </dgm:t>
    </dgm:pt>
    <dgm:pt modelId="{2B774F56-01F5-4F16-99C9-B04D04AF3E47}" type="parTrans" cxnId="{03EFC824-939F-467C-88FF-0D8BAC3DB630}">
      <dgm:prSet/>
      <dgm:spPr/>
      <dgm:t>
        <a:bodyPr/>
        <a:lstStyle/>
        <a:p>
          <a:endParaRPr lang="en-ZA"/>
        </a:p>
      </dgm:t>
    </dgm:pt>
    <dgm:pt modelId="{C607D070-0883-4375-8FAB-2896A2FC0F37}" type="sibTrans" cxnId="{03EFC824-939F-467C-88FF-0D8BAC3DB630}">
      <dgm:prSet/>
      <dgm:spPr/>
      <dgm:t>
        <a:bodyPr/>
        <a:lstStyle/>
        <a:p>
          <a:endParaRPr lang="en-ZA"/>
        </a:p>
      </dgm:t>
    </dgm:pt>
    <dgm:pt modelId="{1A367296-7FDF-4350-8D7C-FD011BBE0D09}">
      <dgm:prSet/>
      <dgm:spPr/>
      <dgm:t>
        <a:bodyPr/>
        <a:lstStyle/>
        <a:p>
          <a:r>
            <a:rPr lang="en-US" dirty="0"/>
            <a:t>Diagnostics and vaccines remain out of reach for many in LMICs during outbreaks.</a:t>
          </a:r>
          <a:endParaRPr lang="en-ZA" dirty="0"/>
        </a:p>
      </dgm:t>
    </dgm:pt>
    <dgm:pt modelId="{3B2447A9-6146-4CE5-8F25-F632A0B39308}" type="parTrans" cxnId="{8D857954-92AA-4B1C-8880-32F6674C0B88}">
      <dgm:prSet/>
      <dgm:spPr/>
      <dgm:t>
        <a:bodyPr/>
        <a:lstStyle/>
        <a:p>
          <a:endParaRPr lang="en-ZA"/>
        </a:p>
      </dgm:t>
    </dgm:pt>
    <dgm:pt modelId="{5E20ACEE-0F27-440B-8BFA-6D42D15C6D0A}" type="sibTrans" cxnId="{8D857954-92AA-4B1C-8880-32F6674C0B88}">
      <dgm:prSet/>
      <dgm:spPr/>
      <dgm:t>
        <a:bodyPr/>
        <a:lstStyle/>
        <a:p>
          <a:endParaRPr lang="en-ZA"/>
        </a:p>
      </dgm:t>
    </dgm:pt>
    <dgm:pt modelId="{62152DBE-5D00-4CA6-B017-E7E5F3E2FB64}">
      <dgm:prSet/>
      <dgm:spPr/>
      <dgm:t>
        <a:bodyPr/>
        <a:lstStyle/>
        <a:p>
          <a:r>
            <a:rPr lang="en-US" dirty="0"/>
            <a:t>Poor communication and inequitable responses fuel mistrust during outbreaks.</a:t>
          </a:r>
          <a:endParaRPr lang="en-ZA" dirty="0"/>
        </a:p>
      </dgm:t>
    </dgm:pt>
    <dgm:pt modelId="{682C1D34-7D47-4019-BF00-719360256687}" type="parTrans" cxnId="{909F0935-619F-4C63-AC48-A1DD9777B88C}">
      <dgm:prSet/>
      <dgm:spPr/>
      <dgm:t>
        <a:bodyPr/>
        <a:lstStyle/>
        <a:p>
          <a:endParaRPr lang="en-ZA"/>
        </a:p>
      </dgm:t>
    </dgm:pt>
    <dgm:pt modelId="{017535C8-A4CE-4A79-8C69-5BF563D4C051}" type="sibTrans" cxnId="{909F0935-619F-4C63-AC48-A1DD9777B88C}">
      <dgm:prSet/>
      <dgm:spPr/>
      <dgm:t>
        <a:bodyPr/>
        <a:lstStyle/>
        <a:p>
          <a:endParaRPr lang="en-ZA"/>
        </a:p>
      </dgm:t>
    </dgm:pt>
    <dgm:pt modelId="{B8654310-5AEC-4ECC-9265-8374EB701070}">
      <dgm:prSet/>
      <dgm:spPr/>
      <dgm:t>
        <a:bodyPr/>
        <a:lstStyle/>
        <a:p>
          <a:r>
            <a:rPr lang="en-US" dirty="0"/>
            <a:t>Emphasis on efficiency overshadows patient-centered value and outcomes.</a:t>
          </a:r>
          <a:endParaRPr lang="en-ZA" dirty="0"/>
        </a:p>
      </dgm:t>
    </dgm:pt>
    <dgm:pt modelId="{1543B7A1-1A10-4A24-95B9-05D3D5682263}" type="parTrans" cxnId="{1A1C3BB0-FB9C-4780-85F9-232A791CD304}">
      <dgm:prSet/>
      <dgm:spPr/>
      <dgm:t>
        <a:bodyPr/>
        <a:lstStyle/>
        <a:p>
          <a:endParaRPr lang="en-ZA"/>
        </a:p>
      </dgm:t>
    </dgm:pt>
    <dgm:pt modelId="{60F5AC5D-3B82-41D9-83F8-B028A77E53D8}" type="sibTrans" cxnId="{1A1C3BB0-FB9C-4780-85F9-232A791CD304}">
      <dgm:prSet/>
      <dgm:spPr/>
      <dgm:t>
        <a:bodyPr/>
        <a:lstStyle/>
        <a:p>
          <a:endParaRPr lang="en-ZA"/>
        </a:p>
      </dgm:t>
    </dgm:pt>
    <dgm:pt modelId="{6ADCD182-6EC9-491C-B398-9FC1FF0ADC77}">
      <dgm:prSet/>
      <dgm:spPr/>
      <dgm:t>
        <a:bodyPr/>
        <a:lstStyle/>
        <a:p>
          <a:r>
            <a:rPr lang="en-US" dirty="0"/>
            <a:t>Digital divide excludes billions from benefiting from digital health innovations.</a:t>
          </a:r>
          <a:endParaRPr lang="en-ZA" dirty="0"/>
        </a:p>
      </dgm:t>
    </dgm:pt>
    <dgm:pt modelId="{D6678518-47AB-45E5-BEB2-8B19EFA82F4B}" type="parTrans" cxnId="{C75E938F-4366-425F-86C2-FAF55EA4DBCB}">
      <dgm:prSet/>
      <dgm:spPr/>
      <dgm:t>
        <a:bodyPr/>
        <a:lstStyle/>
        <a:p>
          <a:endParaRPr lang="en-ZA"/>
        </a:p>
      </dgm:t>
    </dgm:pt>
    <dgm:pt modelId="{AEA0C000-7AC6-4D83-B224-00CFA363E039}" type="sibTrans" cxnId="{C75E938F-4366-425F-86C2-FAF55EA4DBCB}">
      <dgm:prSet/>
      <dgm:spPr/>
      <dgm:t>
        <a:bodyPr/>
        <a:lstStyle/>
        <a:p>
          <a:endParaRPr lang="en-ZA"/>
        </a:p>
      </dgm:t>
    </dgm:pt>
    <dgm:pt modelId="{CD18B130-4EE4-4E3C-BFED-3B540C2688A0}">
      <dgm:prSet/>
      <dgm:spPr/>
      <dgm:t>
        <a:bodyPr/>
        <a:lstStyle/>
        <a:p>
          <a:r>
            <a:rPr lang="en-US" dirty="0"/>
            <a:t>Widespread skepticism toward AI in healthcare stems from transparency gaps and fear of depersonalization.</a:t>
          </a:r>
          <a:endParaRPr lang="en-ZA" dirty="0"/>
        </a:p>
      </dgm:t>
    </dgm:pt>
    <dgm:pt modelId="{4570BFAD-72C4-4087-9989-3AC9EE244351}" type="parTrans" cxnId="{8789923C-576A-4F7D-BC16-E53A472B8AC9}">
      <dgm:prSet/>
      <dgm:spPr/>
      <dgm:t>
        <a:bodyPr/>
        <a:lstStyle/>
        <a:p>
          <a:endParaRPr lang="en-ZA"/>
        </a:p>
      </dgm:t>
    </dgm:pt>
    <dgm:pt modelId="{72EE117B-741C-4148-BB1A-1FC4B30DF478}" type="sibTrans" cxnId="{8789923C-576A-4F7D-BC16-E53A472B8AC9}">
      <dgm:prSet/>
      <dgm:spPr/>
      <dgm:t>
        <a:bodyPr/>
        <a:lstStyle/>
        <a:p>
          <a:endParaRPr lang="en-ZA"/>
        </a:p>
      </dgm:t>
    </dgm:pt>
    <dgm:pt modelId="{AE68BAFA-B155-4753-AD11-D6E9002071E3}" type="pres">
      <dgm:prSet presAssocID="{B584A20C-363F-4B32-A657-83C33EDC5E6F}" presName="linearFlow" presStyleCnt="0">
        <dgm:presLayoutVars>
          <dgm:dir/>
          <dgm:animLvl val="lvl"/>
          <dgm:resizeHandles val="exact"/>
        </dgm:presLayoutVars>
      </dgm:prSet>
      <dgm:spPr/>
    </dgm:pt>
    <dgm:pt modelId="{2EFD062D-1B2E-4F88-9044-13868D908582}" type="pres">
      <dgm:prSet presAssocID="{32A568E1-360F-4615-A44D-29F4B5010AB2}" presName="composite" presStyleCnt="0"/>
      <dgm:spPr/>
    </dgm:pt>
    <dgm:pt modelId="{DF4D338C-E0C0-48B8-A9E4-6B9D79E3BEA2}" type="pres">
      <dgm:prSet presAssocID="{32A568E1-360F-4615-A44D-29F4B5010AB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2BF6CE7-23AF-4C6B-AE5C-84A043203DD3}" type="pres">
      <dgm:prSet presAssocID="{32A568E1-360F-4615-A44D-29F4B5010AB2}" presName="descendantText" presStyleLbl="alignAcc1" presStyleIdx="0" presStyleCnt="4">
        <dgm:presLayoutVars>
          <dgm:bulletEnabled val="1"/>
        </dgm:presLayoutVars>
      </dgm:prSet>
      <dgm:spPr/>
    </dgm:pt>
    <dgm:pt modelId="{8D83996C-7082-4798-A51D-32C3E2F35CEA}" type="pres">
      <dgm:prSet presAssocID="{DE02B81F-A693-40F1-8EDF-ED45CA8919CE}" presName="sp" presStyleCnt="0"/>
      <dgm:spPr/>
    </dgm:pt>
    <dgm:pt modelId="{A77887A9-FF76-418F-B6F4-EA90DC3BBB28}" type="pres">
      <dgm:prSet presAssocID="{05141183-88A6-4228-A6B8-37AF66A9303A}" presName="composite" presStyleCnt="0"/>
      <dgm:spPr/>
    </dgm:pt>
    <dgm:pt modelId="{CBC619D4-CC7E-4CCC-AF6B-9E4ED6FEECA0}" type="pres">
      <dgm:prSet presAssocID="{05141183-88A6-4228-A6B8-37AF66A9303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FBAC634-FB05-4D01-A66A-2B369BE425B4}" type="pres">
      <dgm:prSet presAssocID="{05141183-88A6-4228-A6B8-37AF66A9303A}" presName="descendantText" presStyleLbl="alignAcc1" presStyleIdx="1" presStyleCnt="4">
        <dgm:presLayoutVars>
          <dgm:bulletEnabled val="1"/>
        </dgm:presLayoutVars>
      </dgm:prSet>
      <dgm:spPr/>
    </dgm:pt>
    <dgm:pt modelId="{AD450F33-77DE-4423-84AF-33507A35166D}" type="pres">
      <dgm:prSet presAssocID="{8F3A3342-F060-48B9-A325-BC8F6A30674C}" presName="sp" presStyleCnt="0"/>
      <dgm:spPr/>
    </dgm:pt>
    <dgm:pt modelId="{B6FD9E8A-457F-449E-AEAC-9316CD0B5C24}" type="pres">
      <dgm:prSet presAssocID="{63B3B059-52CD-4BC4-89E6-92EF333EF8A9}" presName="composite" presStyleCnt="0"/>
      <dgm:spPr/>
    </dgm:pt>
    <dgm:pt modelId="{62C101E8-01AA-4FAF-96AB-190BBAC4C6E4}" type="pres">
      <dgm:prSet presAssocID="{63B3B059-52CD-4BC4-89E6-92EF333EF8A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43B1F8E-B621-4D6C-87DE-021B360C8C50}" type="pres">
      <dgm:prSet presAssocID="{63B3B059-52CD-4BC4-89E6-92EF333EF8A9}" presName="descendantText" presStyleLbl="alignAcc1" presStyleIdx="2" presStyleCnt="4">
        <dgm:presLayoutVars>
          <dgm:bulletEnabled val="1"/>
        </dgm:presLayoutVars>
      </dgm:prSet>
      <dgm:spPr/>
    </dgm:pt>
    <dgm:pt modelId="{CFEF7155-3687-4B77-AB29-B454C1542A03}" type="pres">
      <dgm:prSet presAssocID="{CB4F6B3E-E62C-472F-91D4-C45A7B9E1CAD}" presName="sp" presStyleCnt="0"/>
      <dgm:spPr/>
    </dgm:pt>
    <dgm:pt modelId="{F32A9029-1999-40AA-9CD0-AD446825651D}" type="pres">
      <dgm:prSet presAssocID="{4A176719-5B5E-4655-A578-C0E52E18D743}" presName="composite" presStyleCnt="0"/>
      <dgm:spPr/>
    </dgm:pt>
    <dgm:pt modelId="{19DDA002-C54D-4819-9B76-180B0F7E3745}" type="pres">
      <dgm:prSet presAssocID="{4A176719-5B5E-4655-A578-C0E52E18D74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FDAF7D9-76D7-4E8C-BE72-37256071F291}" type="pres">
      <dgm:prSet presAssocID="{4A176719-5B5E-4655-A578-C0E52E18D74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B477E12-4922-4CA5-AD2E-9AF70AF616F2}" srcId="{32A568E1-360F-4615-A44D-29F4B5010AB2}" destId="{83AE4744-5E9E-49B5-A8E7-F1A6F5CC2E06}" srcOrd="1" destOrd="0" parTransId="{951AAE8D-7AA2-402D-8F15-6A099CB144D6}" sibTransId="{92DCC71B-2613-460D-860E-E123FD710F68}"/>
    <dgm:cxn modelId="{3B7C7915-2A1E-4A87-9842-5AFD16B19995}" type="presOf" srcId="{05141183-88A6-4228-A6B8-37AF66A9303A}" destId="{CBC619D4-CC7E-4CCC-AF6B-9E4ED6FEECA0}" srcOrd="0" destOrd="0" presId="urn:microsoft.com/office/officeart/2005/8/layout/chevron2"/>
    <dgm:cxn modelId="{4F03A716-F2C2-4F52-9B9C-27695177F21E}" type="presOf" srcId="{83AE4744-5E9E-49B5-A8E7-F1A6F5CC2E06}" destId="{B2BF6CE7-23AF-4C6B-AE5C-84A043203DD3}" srcOrd="0" destOrd="1" presId="urn:microsoft.com/office/officeart/2005/8/layout/chevron2"/>
    <dgm:cxn modelId="{1D85C019-6F74-4E01-BB49-BD94C40DE168}" srcId="{B584A20C-363F-4B32-A657-83C33EDC5E6F}" destId="{63B3B059-52CD-4BC4-89E6-92EF333EF8A9}" srcOrd="2" destOrd="0" parTransId="{97F000F0-1A64-4D7F-951C-AC9D27D50814}" sibTransId="{CB4F6B3E-E62C-472F-91D4-C45A7B9E1CAD}"/>
    <dgm:cxn modelId="{03EFC824-939F-467C-88FF-0D8BAC3DB630}" srcId="{63B3B059-52CD-4BC4-89E6-92EF333EF8A9}" destId="{B5E08A45-164B-4C52-B7B2-ADE81463BB1D}" srcOrd="0" destOrd="0" parTransId="{2B774F56-01F5-4F16-99C9-B04D04AF3E47}" sibTransId="{C607D070-0883-4375-8FAB-2896A2FC0F37}"/>
    <dgm:cxn modelId="{F72CAD26-0E04-4163-BB09-889B850A257E}" type="presOf" srcId="{A708F434-A493-43D9-B100-23C7FBBFDC14}" destId="{6FBAC634-FB05-4D01-A66A-2B369BE425B4}" srcOrd="0" destOrd="2" presId="urn:microsoft.com/office/officeart/2005/8/layout/chevron2"/>
    <dgm:cxn modelId="{3816552B-5A4B-4D67-ABEE-D124B16EB2B7}" type="presOf" srcId="{BCA290BC-FA77-4C59-8061-EFA01CC05D1B}" destId="{6FBAC634-FB05-4D01-A66A-2B369BE425B4}" srcOrd="0" destOrd="1" presId="urn:microsoft.com/office/officeart/2005/8/layout/chevron2"/>
    <dgm:cxn modelId="{A4DC7431-F09E-4492-AADA-9E603C9B7342}" srcId="{B584A20C-363F-4B32-A657-83C33EDC5E6F}" destId="{05141183-88A6-4228-A6B8-37AF66A9303A}" srcOrd="1" destOrd="0" parTransId="{C6671E72-6D51-4D89-84F4-7998E78AD19A}" sibTransId="{8F3A3342-F060-48B9-A325-BC8F6A30674C}"/>
    <dgm:cxn modelId="{909F0935-619F-4C63-AC48-A1DD9777B88C}" srcId="{63B3B059-52CD-4BC4-89E6-92EF333EF8A9}" destId="{62152DBE-5D00-4CA6-B017-E7E5F3E2FB64}" srcOrd="2" destOrd="0" parTransId="{682C1D34-7D47-4019-BF00-719360256687}" sibTransId="{017535C8-A4CE-4A79-8C69-5BF563D4C051}"/>
    <dgm:cxn modelId="{8789923C-576A-4F7D-BC16-E53A472B8AC9}" srcId="{4A176719-5B5E-4655-A578-C0E52E18D743}" destId="{CD18B130-4EE4-4E3C-BFED-3B540C2688A0}" srcOrd="1" destOrd="0" parTransId="{4570BFAD-72C4-4087-9989-3AC9EE244351}" sibTransId="{72EE117B-741C-4148-BB1A-1FC4B30DF478}"/>
    <dgm:cxn modelId="{83277B66-B8E5-46A1-9A8F-DF554D7773A2}" srcId="{32A568E1-360F-4615-A44D-29F4B5010AB2}" destId="{70629047-2187-4113-8FD2-115399946912}" srcOrd="0" destOrd="0" parTransId="{F6725EF2-5577-4396-A0FB-00B4B3E24B14}" sibTransId="{6121CCEC-FF3A-4A2F-817A-2BE72AEE25E6}"/>
    <dgm:cxn modelId="{C6E1E568-EBCB-4585-9450-5B6573EF77DE}" type="presOf" srcId="{4A176719-5B5E-4655-A578-C0E52E18D743}" destId="{19DDA002-C54D-4819-9B76-180B0F7E3745}" srcOrd="0" destOrd="0" presId="urn:microsoft.com/office/officeart/2005/8/layout/chevron2"/>
    <dgm:cxn modelId="{BE22D769-A0C2-4FC6-B33E-66A363BA2AEA}" type="presOf" srcId="{6ADCD182-6EC9-491C-B398-9FC1FF0ADC77}" destId="{EFDAF7D9-76D7-4E8C-BE72-37256071F291}" srcOrd="0" destOrd="2" presId="urn:microsoft.com/office/officeart/2005/8/layout/chevron2"/>
    <dgm:cxn modelId="{03E3E64E-C979-41FB-8CFC-33FB44B4E09E}" type="presOf" srcId="{63B3B059-52CD-4BC4-89E6-92EF333EF8A9}" destId="{62C101E8-01AA-4FAF-96AB-190BBAC4C6E4}" srcOrd="0" destOrd="0" presId="urn:microsoft.com/office/officeart/2005/8/layout/chevron2"/>
    <dgm:cxn modelId="{8D857954-92AA-4B1C-8880-32F6674C0B88}" srcId="{63B3B059-52CD-4BC4-89E6-92EF333EF8A9}" destId="{1A367296-7FDF-4350-8D7C-FD011BBE0D09}" srcOrd="1" destOrd="0" parTransId="{3B2447A9-6146-4CE5-8F25-F632A0B39308}" sibTransId="{5E20ACEE-0F27-440B-8BFA-6D42D15C6D0A}"/>
    <dgm:cxn modelId="{937E2E57-9C96-4086-8EF4-D00004EC4144}" type="presOf" srcId="{B584A20C-363F-4B32-A657-83C33EDC5E6F}" destId="{AE68BAFA-B155-4753-AD11-D6E9002071E3}" srcOrd="0" destOrd="0" presId="urn:microsoft.com/office/officeart/2005/8/layout/chevron2"/>
    <dgm:cxn modelId="{3096097C-28A3-4184-8577-97164BFE99D4}" srcId="{05141183-88A6-4228-A6B8-37AF66A9303A}" destId="{EE57D81E-29F4-4CEF-90F0-C658267285BA}" srcOrd="0" destOrd="0" parTransId="{58C80317-9166-4A1B-996F-F15BA791985D}" sibTransId="{D6A6254D-02D6-4AEA-8E67-05709C37C2B1}"/>
    <dgm:cxn modelId="{8A1F437F-47A4-448D-8732-C6FEEADE4C80}" type="presOf" srcId="{B5E08A45-164B-4C52-B7B2-ADE81463BB1D}" destId="{E43B1F8E-B621-4D6C-87DE-021B360C8C50}" srcOrd="0" destOrd="0" presId="urn:microsoft.com/office/officeart/2005/8/layout/chevron2"/>
    <dgm:cxn modelId="{C75E938F-4366-425F-86C2-FAF55EA4DBCB}" srcId="{4A176719-5B5E-4655-A578-C0E52E18D743}" destId="{6ADCD182-6EC9-491C-B398-9FC1FF0ADC77}" srcOrd="2" destOrd="0" parTransId="{D6678518-47AB-45E5-BEB2-8B19EFA82F4B}" sibTransId="{AEA0C000-7AC6-4D83-B224-00CFA363E039}"/>
    <dgm:cxn modelId="{1FE7A89A-59FC-45C9-977B-9C73A6B59683}" type="presOf" srcId="{BF19E2F0-C040-4EB5-9998-AB773EA42DD0}" destId="{B2BF6CE7-23AF-4C6B-AE5C-84A043203DD3}" srcOrd="0" destOrd="2" presId="urn:microsoft.com/office/officeart/2005/8/layout/chevron2"/>
    <dgm:cxn modelId="{E398E99E-FFCB-4EAF-A23A-87C550F4450A}" type="presOf" srcId="{B8654310-5AEC-4ECC-9265-8374EB701070}" destId="{EFDAF7D9-76D7-4E8C-BE72-37256071F291}" srcOrd="0" destOrd="0" presId="urn:microsoft.com/office/officeart/2005/8/layout/chevron2"/>
    <dgm:cxn modelId="{D7DDE7AE-EA9E-42FB-B884-7B131860CADC}" type="presOf" srcId="{32A568E1-360F-4615-A44D-29F4B5010AB2}" destId="{DF4D338C-E0C0-48B8-A9E4-6B9D79E3BEA2}" srcOrd="0" destOrd="0" presId="urn:microsoft.com/office/officeart/2005/8/layout/chevron2"/>
    <dgm:cxn modelId="{1A1C3BB0-FB9C-4780-85F9-232A791CD304}" srcId="{4A176719-5B5E-4655-A578-C0E52E18D743}" destId="{B8654310-5AEC-4ECC-9265-8374EB701070}" srcOrd="0" destOrd="0" parTransId="{1543B7A1-1A10-4A24-95B9-05D3D5682263}" sibTransId="{60F5AC5D-3B82-41D9-83F8-B028A77E53D8}"/>
    <dgm:cxn modelId="{7C7BB0BD-5C65-4D75-B11A-0CA3AC582C91}" srcId="{32A568E1-360F-4615-A44D-29F4B5010AB2}" destId="{BF19E2F0-C040-4EB5-9998-AB773EA42DD0}" srcOrd="2" destOrd="0" parTransId="{9FDFC998-FA21-4CA8-80D6-46DDE60F55D0}" sibTransId="{8B0465EC-774B-4A5D-9248-679B2F83FC81}"/>
    <dgm:cxn modelId="{104EE9C0-4A1E-43FE-9E42-9454DCBC0E6A}" srcId="{05141183-88A6-4228-A6B8-37AF66A9303A}" destId="{BCA290BC-FA77-4C59-8061-EFA01CC05D1B}" srcOrd="1" destOrd="0" parTransId="{52ACFB2C-1528-4200-84AD-908812C6BD26}" sibTransId="{BC58916C-686F-4F76-92CA-C917111C96DC}"/>
    <dgm:cxn modelId="{36DEEDCE-C7F4-45EC-9CD0-ED07EC450DB1}" srcId="{05141183-88A6-4228-A6B8-37AF66A9303A}" destId="{A708F434-A493-43D9-B100-23C7FBBFDC14}" srcOrd="2" destOrd="0" parTransId="{3024F215-18E9-49F0-AAA9-652306D1D3FB}" sibTransId="{61833DA8-74F0-4003-A0FD-CB78D50AB4AD}"/>
    <dgm:cxn modelId="{02CF9ED4-BB4A-41F7-BBB5-BE3EF787496E}" type="presOf" srcId="{EE57D81E-29F4-4CEF-90F0-C658267285BA}" destId="{6FBAC634-FB05-4D01-A66A-2B369BE425B4}" srcOrd="0" destOrd="0" presId="urn:microsoft.com/office/officeart/2005/8/layout/chevron2"/>
    <dgm:cxn modelId="{6779F8D6-8DA4-4276-BB25-0F1D85AC0D0A}" type="presOf" srcId="{CD18B130-4EE4-4E3C-BFED-3B540C2688A0}" destId="{EFDAF7D9-76D7-4E8C-BE72-37256071F291}" srcOrd="0" destOrd="1" presId="urn:microsoft.com/office/officeart/2005/8/layout/chevron2"/>
    <dgm:cxn modelId="{A652DFD7-EF31-4A00-9E12-FE51992BF128}" srcId="{B584A20C-363F-4B32-A657-83C33EDC5E6F}" destId="{32A568E1-360F-4615-A44D-29F4B5010AB2}" srcOrd="0" destOrd="0" parTransId="{C8963CE7-8C20-4BB8-B3C7-D4B38FE63EFD}" sibTransId="{DE02B81F-A693-40F1-8EDF-ED45CA8919CE}"/>
    <dgm:cxn modelId="{C8AEA1DE-85D1-477B-8615-CF39C9F43DD0}" type="presOf" srcId="{62152DBE-5D00-4CA6-B017-E7E5F3E2FB64}" destId="{E43B1F8E-B621-4D6C-87DE-021B360C8C50}" srcOrd="0" destOrd="2" presId="urn:microsoft.com/office/officeart/2005/8/layout/chevron2"/>
    <dgm:cxn modelId="{93AC97F2-9DED-46E4-895B-EEB6559A9E46}" type="presOf" srcId="{1A367296-7FDF-4350-8D7C-FD011BBE0D09}" destId="{E43B1F8E-B621-4D6C-87DE-021B360C8C50}" srcOrd="0" destOrd="1" presId="urn:microsoft.com/office/officeart/2005/8/layout/chevron2"/>
    <dgm:cxn modelId="{067464FD-2C1C-43FB-A711-955956099A67}" srcId="{B584A20C-363F-4B32-A657-83C33EDC5E6F}" destId="{4A176719-5B5E-4655-A578-C0E52E18D743}" srcOrd="3" destOrd="0" parTransId="{0288DD46-690A-4A8B-B8BF-B3932EE763E9}" sibTransId="{9964A63C-862B-4E41-9DA0-A87DEADB96B5}"/>
    <dgm:cxn modelId="{EA63B9FD-216E-4AC4-9CFA-2F6E634FA851}" type="presOf" srcId="{70629047-2187-4113-8FD2-115399946912}" destId="{B2BF6CE7-23AF-4C6B-AE5C-84A043203DD3}" srcOrd="0" destOrd="0" presId="urn:microsoft.com/office/officeart/2005/8/layout/chevron2"/>
    <dgm:cxn modelId="{F7B06CDE-D71F-4085-A176-3AA5FBC88765}" type="presParOf" srcId="{AE68BAFA-B155-4753-AD11-D6E9002071E3}" destId="{2EFD062D-1B2E-4F88-9044-13868D908582}" srcOrd="0" destOrd="0" presId="urn:microsoft.com/office/officeart/2005/8/layout/chevron2"/>
    <dgm:cxn modelId="{6017DF8E-6F5A-4382-AD54-9F1A88195792}" type="presParOf" srcId="{2EFD062D-1B2E-4F88-9044-13868D908582}" destId="{DF4D338C-E0C0-48B8-A9E4-6B9D79E3BEA2}" srcOrd="0" destOrd="0" presId="urn:microsoft.com/office/officeart/2005/8/layout/chevron2"/>
    <dgm:cxn modelId="{62CB8EA5-C37B-4003-9423-8C2864D0E2E7}" type="presParOf" srcId="{2EFD062D-1B2E-4F88-9044-13868D908582}" destId="{B2BF6CE7-23AF-4C6B-AE5C-84A043203DD3}" srcOrd="1" destOrd="0" presId="urn:microsoft.com/office/officeart/2005/8/layout/chevron2"/>
    <dgm:cxn modelId="{B85EC973-DCFF-4BC2-A8C8-FCFCDCB3EFD8}" type="presParOf" srcId="{AE68BAFA-B155-4753-AD11-D6E9002071E3}" destId="{8D83996C-7082-4798-A51D-32C3E2F35CEA}" srcOrd="1" destOrd="0" presId="urn:microsoft.com/office/officeart/2005/8/layout/chevron2"/>
    <dgm:cxn modelId="{7B7759AE-58A4-48B6-B0C7-8FB6B7C8C09B}" type="presParOf" srcId="{AE68BAFA-B155-4753-AD11-D6E9002071E3}" destId="{A77887A9-FF76-418F-B6F4-EA90DC3BBB28}" srcOrd="2" destOrd="0" presId="urn:microsoft.com/office/officeart/2005/8/layout/chevron2"/>
    <dgm:cxn modelId="{1A05BA31-C765-4706-AF7D-0FC2C87AB7D6}" type="presParOf" srcId="{A77887A9-FF76-418F-B6F4-EA90DC3BBB28}" destId="{CBC619D4-CC7E-4CCC-AF6B-9E4ED6FEECA0}" srcOrd="0" destOrd="0" presId="urn:microsoft.com/office/officeart/2005/8/layout/chevron2"/>
    <dgm:cxn modelId="{85310F9F-DDB5-41A2-AAB9-45DEA0EF9A4F}" type="presParOf" srcId="{A77887A9-FF76-418F-B6F4-EA90DC3BBB28}" destId="{6FBAC634-FB05-4D01-A66A-2B369BE425B4}" srcOrd="1" destOrd="0" presId="urn:microsoft.com/office/officeart/2005/8/layout/chevron2"/>
    <dgm:cxn modelId="{BE265F8A-43FA-48F4-84E4-D555566403C7}" type="presParOf" srcId="{AE68BAFA-B155-4753-AD11-D6E9002071E3}" destId="{AD450F33-77DE-4423-84AF-33507A35166D}" srcOrd="3" destOrd="0" presId="urn:microsoft.com/office/officeart/2005/8/layout/chevron2"/>
    <dgm:cxn modelId="{03C33E3A-8A17-4CD3-9FF5-E88AD3D0FD40}" type="presParOf" srcId="{AE68BAFA-B155-4753-AD11-D6E9002071E3}" destId="{B6FD9E8A-457F-449E-AEAC-9316CD0B5C24}" srcOrd="4" destOrd="0" presId="urn:microsoft.com/office/officeart/2005/8/layout/chevron2"/>
    <dgm:cxn modelId="{CF887B69-006E-4172-BB0D-64179DAA6546}" type="presParOf" srcId="{B6FD9E8A-457F-449E-AEAC-9316CD0B5C24}" destId="{62C101E8-01AA-4FAF-96AB-190BBAC4C6E4}" srcOrd="0" destOrd="0" presId="urn:microsoft.com/office/officeart/2005/8/layout/chevron2"/>
    <dgm:cxn modelId="{68F5C1B8-3C84-457C-B42C-D465EAF32975}" type="presParOf" srcId="{B6FD9E8A-457F-449E-AEAC-9316CD0B5C24}" destId="{E43B1F8E-B621-4D6C-87DE-021B360C8C50}" srcOrd="1" destOrd="0" presId="urn:microsoft.com/office/officeart/2005/8/layout/chevron2"/>
    <dgm:cxn modelId="{A72821F7-B3A0-4F4A-9520-DB6772EA1952}" type="presParOf" srcId="{AE68BAFA-B155-4753-AD11-D6E9002071E3}" destId="{CFEF7155-3687-4B77-AB29-B454C1542A03}" srcOrd="5" destOrd="0" presId="urn:microsoft.com/office/officeart/2005/8/layout/chevron2"/>
    <dgm:cxn modelId="{1C17E6F4-3FDB-44B7-9BBF-FCB4B945CAC6}" type="presParOf" srcId="{AE68BAFA-B155-4753-AD11-D6E9002071E3}" destId="{F32A9029-1999-40AA-9CD0-AD446825651D}" srcOrd="6" destOrd="0" presId="urn:microsoft.com/office/officeart/2005/8/layout/chevron2"/>
    <dgm:cxn modelId="{F2A905EE-C443-4EDD-B4D6-2AA2EE447AD3}" type="presParOf" srcId="{F32A9029-1999-40AA-9CD0-AD446825651D}" destId="{19DDA002-C54D-4819-9B76-180B0F7E3745}" srcOrd="0" destOrd="0" presId="urn:microsoft.com/office/officeart/2005/8/layout/chevron2"/>
    <dgm:cxn modelId="{85702607-6B83-45E7-BDF7-43E98FE1120C}" type="presParOf" srcId="{F32A9029-1999-40AA-9CD0-AD446825651D}" destId="{EFDAF7D9-76D7-4E8C-BE72-37256071F2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EB4E3-DDEB-468D-8FBB-ECD0AAD033F3}">
      <dsp:nvSpPr>
        <dsp:cNvPr id="0" name=""/>
        <dsp:cNvSpPr/>
      </dsp:nvSpPr>
      <dsp:spPr>
        <a:xfrm rot="5400000">
          <a:off x="-186457" y="189473"/>
          <a:ext cx="1243051" cy="870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Climate Change</a:t>
          </a:r>
        </a:p>
      </dsp:txBody>
      <dsp:txXfrm rot="-5400000">
        <a:off x="2" y="438083"/>
        <a:ext cx="870135" cy="372916"/>
      </dsp:txXfrm>
    </dsp:sp>
    <dsp:sp modelId="{B4F9148F-827E-4B9B-8159-A823C81E2FF8}">
      <dsp:nvSpPr>
        <dsp:cNvPr id="0" name=""/>
        <dsp:cNvSpPr/>
      </dsp:nvSpPr>
      <dsp:spPr>
        <a:xfrm rot="5400000">
          <a:off x="5700172" y="-4827020"/>
          <a:ext cx="807983" cy="1046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Health systems under-invest in resilience and adaptation, focusing on cost over long‑term value.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Disadvantaged communities face disrupted care due to extreme weather, with limited access.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Erosion of trust in institutions perceived as slow to respond to climate-linked health threats.</a:t>
          </a:r>
          <a:endParaRPr lang="en-ZA" sz="1600" kern="1200" dirty="0"/>
        </a:p>
      </dsp:txBody>
      <dsp:txXfrm rot="-5400000">
        <a:off x="870136" y="42458"/>
        <a:ext cx="10428614" cy="729099"/>
      </dsp:txXfrm>
    </dsp:sp>
    <dsp:sp modelId="{7D603053-D93C-456E-A667-04900C637038}">
      <dsp:nvSpPr>
        <dsp:cNvPr id="0" name=""/>
        <dsp:cNvSpPr/>
      </dsp:nvSpPr>
      <dsp:spPr>
        <a:xfrm rot="5400000">
          <a:off x="-186457" y="1316896"/>
          <a:ext cx="1243051" cy="870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AMR</a:t>
          </a:r>
        </a:p>
      </dsp:txBody>
      <dsp:txXfrm rot="-5400000">
        <a:off x="2" y="1565506"/>
        <a:ext cx="870135" cy="372916"/>
      </dsp:txXfrm>
    </dsp:sp>
    <dsp:sp modelId="{605F8223-3376-4097-98E7-4FC5F77D4B61}">
      <dsp:nvSpPr>
        <dsp:cNvPr id="0" name=""/>
        <dsp:cNvSpPr/>
      </dsp:nvSpPr>
      <dsp:spPr>
        <a:xfrm rot="5400000">
          <a:off x="5700172" y="-3699597"/>
          <a:ext cx="807983" cy="1046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Short-term cost behavior overrides investing in durable stewardship - undermining sustained value.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Critical diagnostics and stewardship services are often unavailable in low-resource areas.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Trust is degraded when antibiotics fail or are improperly used, damaging confidence in care.</a:t>
          </a:r>
          <a:endParaRPr lang="en-ZA" sz="1600" kern="1200" dirty="0"/>
        </a:p>
      </dsp:txBody>
      <dsp:txXfrm rot="-5400000">
        <a:off x="870136" y="1169881"/>
        <a:ext cx="10428614" cy="729099"/>
      </dsp:txXfrm>
    </dsp:sp>
    <dsp:sp modelId="{883E7FEC-3A35-420B-A97A-E299E85BF8C1}">
      <dsp:nvSpPr>
        <dsp:cNvPr id="0" name=""/>
        <dsp:cNvSpPr/>
      </dsp:nvSpPr>
      <dsp:spPr>
        <a:xfrm rot="5400000">
          <a:off x="-186457" y="2444319"/>
          <a:ext cx="1243051" cy="870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DAH</a:t>
          </a:r>
        </a:p>
      </dsp:txBody>
      <dsp:txXfrm rot="-5400000">
        <a:off x="2" y="2692929"/>
        <a:ext cx="870135" cy="372916"/>
      </dsp:txXfrm>
    </dsp:sp>
    <dsp:sp modelId="{1C62CC2F-DEC6-41D1-B876-A5A50EADE9BC}">
      <dsp:nvSpPr>
        <dsp:cNvPr id="0" name=""/>
        <dsp:cNvSpPr/>
      </dsp:nvSpPr>
      <dsp:spPr>
        <a:xfrm rot="5400000">
          <a:off x="5700172" y="-2572175"/>
          <a:ext cx="807983" cy="1046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Aid misaligns with outcomes, skewed toward donor-driven priorities rather than effective, lasting value.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aid is withdrawn abruptly, essential services become inaccessible.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Communities lose faith in aid systems when support is inconsistent or disappears.</a:t>
          </a:r>
          <a:endParaRPr lang="en-ZA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100" kern="1200" dirty="0"/>
        </a:p>
      </dsp:txBody>
      <dsp:txXfrm rot="-5400000">
        <a:off x="870136" y="2297303"/>
        <a:ext cx="10428614" cy="729099"/>
      </dsp:txXfrm>
    </dsp:sp>
    <dsp:sp modelId="{D4E49AD4-4C32-4059-B3DB-9CDBEE494A35}">
      <dsp:nvSpPr>
        <dsp:cNvPr id="0" name=""/>
        <dsp:cNvSpPr/>
      </dsp:nvSpPr>
      <dsp:spPr>
        <a:xfrm rot="5400000">
          <a:off x="-186457" y="3571741"/>
          <a:ext cx="1243051" cy="870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Covid </a:t>
          </a:r>
        </a:p>
      </dsp:txBody>
      <dsp:txXfrm rot="-5400000">
        <a:off x="2" y="3820351"/>
        <a:ext cx="870135" cy="372916"/>
      </dsp:txXfrm>
    </dsp:sp>
    <dsp:sp modelId="{A2C583C2-689B-4270-A2A1-217501BADD0F}">
      <dsp:nvSpPr>
        <dsp:cNvPr id="0" name=""/>
        <dsp:cNvSpPr/>
      </dsp:nvSpPr>
      <dsp:spPr>
        <a:xfrm rot="5400000">
          <a:off x="5700172" y="-1444752"/>
          <a:ext cx="807983" cy="1046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Value models haven’t fully adapted to chronic, post-viral conditions - leaving gaps in long-term care value.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Long COVID care is unevenly available, with marginalized groups facing the worst access.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Trust was eroded by mixed messaging and institutional inconsistency during the pandemic response.</a:t>
          </a:r>
          <a:endParaRPr lang="en-ZA" sz="1600" kern="1200" dirty="0"/>
        </a:p>
      </dsp:txBody>
      <dsp:txXfrm rot="-5400000">
        <a:off x="870136" y="3424726"/>
        <a:ext cx="10428614" cy="729099"/>
      </dsp:txXfrm>
    </dsp:sp>
    <dsp:sp modelId="{A07FB295-1B17-4EBE-AA3D-DF8906FE1362}">
      <dsp:nvSpPr>
        <dsp:cNvPr id="0" name=""/>
        <dsp:cNvSpPr/>
      </dsp:nvSpPr>
      <dsp:spPr>
        <a:xfrm rot="5400000">
          <a:off x="-186457" y="4699164"/>
          <a:ext cx="1243051" cy="870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NCDs</a:t>
          </a:r>
        </a:p>
      </dsp:txBody>
      <dsp:txXfrm rot="-5400000">
        <a:off x="2" y="4947774"/>
        <a:ext cx="870135" cy="372916"/>
      </dsp:txXfrm>
    </dsp:sp>
    <dsp:sp modelId="{D9D4C94E-4A22-49C7-AE3F-C1594701184C}">
      <dsp:nvSpPr>
        <dsp:cNvPr id="0" name=""/>
        <dsp:cNvSpPr/>
      </dsp:nvSpPr>
      <dsp:spPr>
        <a:xfrm rot="5400000">
          <a:off x="5700172" y="-317329"/>
          <a:ext cx="807983" cy="1046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Episodic, not preventative payment models undermine value in managing long-term conditions.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Chronic care infrastructure is lacking, especially in rural and low-income settings.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Patients distrust systems unable to manage long-term illnesses effectively</a:t>
          </a:r>
          <a:endParaRPr lang="en-ZA" sz="1600" kern="1200" dirty="0"/>
        </a:p>
      </dsp:txBody>
      <dsp:txXfrm rot="-5400000">
        <a:off x="870136" y="4552149"/>
        <a:ext cx="10428614" cy="729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D338C-E0C0-48B8-A9E4-6B9D79E3BEA2}">
      <dsp:nvSpPr>
        <dsp:cNvPr id="0" name=""/>
        <dsp:cNvSpPr/>
      </dsp:nvSpPr>
      <dsp:spPr>
        <a:xfrm rot="5400000">
          <a:off x="-224049" y="228786"/>
          <a:ext cx="1493663" cy="1045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UHC</a:t>
          </a:r>
        </a:p>
      </dsp:txBody>
      <dsp:txXfrm rot="-5400000">
        <a:off x="1" y="527518"/>
        <a:ext cx="1045564" cy="448099"/>
      </dsp:txXfrm>
    </dsp:sp>
    <dsp:sp modelId="{B2BF6CE7-23AF-4C6B-AE5C-84A043203DD3}">
      <dsp:nvSpPr>
        <dsp:cNvPr id="0" name=""/>
        <dsp:cNvSpPr/>
      </dsp:nvSpPr>
      <dsp:spPr>
        <a:xfrm rot="5400000">
          <a:off x="5596699" y="-4546398"/>
          <a:ext cx="970880" cy="10073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Misaligned incentives within UHC systems often lead to inefficient care delivery that falls short of value.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Workforce shortages and unequal distribution limit actual access despite universal coverage goals.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When UHC fails to deliver equitable, quality care, public trust erodes.</a:t>
          </a:r>
          <a:endParaRPr lang="en-ZA" sz="1500" kern="1200" dirty="0"/>
        </a:p>
      </dsp:txBody>
      <dsp:txXfrm rot="-5400000">
        <a:off x="1045564" y="52131"/>
        <a:ext cx="10025757" cy="876092"/>
      </dsp:txXfrm>
    </dsp:sp>
    <dsp:sp modelId="{CBC619D4-CC7E-4CCC-AF6B-9E4ED6FEECA0}">
      <dsp:nvSpPr>
        <dsp:cNvPr id="0" name=""/>
        <dsp:cNvSpPr/>
      </dsp:nvSpPr>
      <dsp:spPr>
        <a:xfrm rot="5400000">
          <a:off x="-224049" y="1578328"/>
          <a:ext cx="1493663" cy="1045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Women &amp; Children</a:t>
          </a:r>
        </a:p>
      </dsp:txBody>
      <dsp:txXfrm rot="-5400000">
        <a:off x="1" y="1877060"/>
        <a:ext cx="1045564" cy="448099"/>
      </dsp:txXfrm>
    </dsp:sp>
    <dsp:sp modelId="{6FBAC634-FB05-4D01-A66A-2B369BE425B4}">
      <dsp:nvSpPr>
        <dsp:cNvPr id="0" name=""/>
        <dsp:cNvSpPr/>
      </dsp:nvSpPr>
      <dsp:spPr>
        <a:xfrm rot="5400000">
          <a:off x="5596699" y="-3196856"/>
          <a:ext cx="970880" cy="10073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Generic interventions miss tailored, high-impact needs, reducing value of investments.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Cultural and structural barriers restrict access for marginalized women and children.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Historical neglect and gender bias undermine trust in maternal and child health services.</a:t>
          </a:r>
          <a:endParaRPr lang="en-ZA" sz="1500" kern="1200" dirty="0"/>
        </a:p>
      </dsp:txBody>
      <dsp:txXfrm rot="-5400000">
        <a:off x="1045564" y="1401673"/>
        <a:ext cx="10025757" cy="876092"/>
      </dsp:txXfrm>
    </dsp:sp>
    <dsp:sp modelId="{62C101E8-01AA-4FAF-96AB-190BBAC4C6E4}">
      <dsp:nvSpPr>
        <dsp:cNvPr id="0" name=""/>
        <dsp:cNvSpPr/>
      </dsp:nvSpPr>
      <dsp:spPr>
        <a:xfrm rot="5400000">
          <a:off x="-224049" y="2927870"/>
          <a:ext cx="1493663" cy="1045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Emerging Infections</a:t>
          </a:r>
        </a:p>
      </dsp:txBody>
      <dsp:txXfrm rot="-5400000">
        <a:off x="1" y="3226602"/>
        <a:ext cx="1045564" cy="448099"/>
      </dsp:txXfrm>
    </dsp:sp>
    <dsp:sp modelId="{E43B1F8E-B621-4D6C-87DE-021B360C8C50}">
      <dsp:nvSpPr>
        <dsp:cNvPr id="0" name=""/>
        <dsp:cNvSpPr/>
      </dsp:nvSpPr>
      <dsp:spPr>
        <a:xfrm rot="5400000">
          <a:off x="5596699" y="-1847313"/>
          <a:ext cx="970880" cy="10073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Overemphasis on containment neglects building resilient, value-adding systems.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Diagnostics and vaccines remain out of reach for many in LMICs during outbreaks.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Poor communication and inequitable responses fuel mistrust during outbreaks.</a:t>
          </a:r>
          <a:endParaRPr lang="en-ZA" sz="1500" kern="1200" dirty="0"/>
        </a:p>
      </dsp:txBody>
      <dsp:txXfrm rot="-5400000">
        <a:off x="1045564" y="2751216"/>
        <a:ext cx="10025757" cy="876092"/>
      </dsp:txXfrm>
    </dsp:sp>
    <dsp:sp modelId="{19DDA002-C54D-4819-9B76-180B0F7E3745}">
      <dsp:nvSpPr>
        <dsp:cNvPr id="0" name=""/>
        <dsp:cNvSpPr/>
      </dsp:nvSpPr>
      <dsp:spPr>
        <a:xfrm rot="5400000">
          <a:off x="-224049" y="4277413"/>
          <a:ext cx="1493663" cy="1045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AI &amp; Data </a:t>
          </a:r>
        </a:p>
      </dsp:txBody>
      <dsp:txXfrm rot="-5400000">
        <a:off x="1" y="4576145"/>
        <a:ext cx="1045564" cy="448099"/>
      </dsp:txXfrm>
    </dsp:sp>
    <dsp:sp modelId="{EFDAF7D9-76D7-4E8C-BE72-37256071F291}">
      <dsp:nvSpPr>
        <dsp:cNvPr id="0" name=""/>
        <dsp:cNvSpPr/>
      </dsp:nvSpPr>
      <dsp:spPr>
        <a:xfrm rot="5400000">
          <a:off x="5596699" y="-497771"/>
          <a:ext cx="970880" cy="10073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Emphasis on efficiency overshadows patient-centered value and outcomes.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Widespread skepticism toward AI in healthcare stems from transparency gaps and fear of depersonalization.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Digital divide excludes billions from benefiting from digital health innovations.</a:t>
          </a:r>
          <a:endParaRPr lang="en-ZA" sz="1500" kern="1200" dirty="0"/>
        </a:p>
      </dsp:txBody>
      <dsp:txXfrm rot="-5400000">
        <a:off x="1045564" y="4100758"/>
        <a:ext cx="10025757" cy="87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E261FE-B5F2-366A-5791-2B16378C3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BECEB-0C5C-E17A-9A1A-A59640BA8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135F-955F-4CEE-9388-979BB443F4E2}" type="datetimeFigureOut">
              <a:rPr lang="en-ZA" smtClean="0"/>
              <a:t>2025/08/29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22355-C75B-F02F-7D21-EBCD2CB6D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8B54-B667-505C-10E8-F1B622F56E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8202-1866-4DF4-A105-9C0D6929A0F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44442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C5F8-FB12-4CDC-9316-390BA65E4AF5}" type="datetimeFigureOut">
              <a:rPr lang="en-ZA" smtClean="0"/>
              <a:t>2025/08/29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6607-6074-42C7-BF62-0B07057ABEF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4480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62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22EBEAEC-6163-B207-E861-9C80ED03D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12531-D6D0-9D28-CADD-5744884C4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0EB2BE-E2B0-8ADB-16CA-9C2F5BFA021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8426C-5603-8DB7-6AC4-4D730DF0B0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F3ABEE-7624-DF2E-D98C-4CCD23CC1D83}"/>
              </a:ext>
            </a:extLst>
          </p:cNvPr>
          <p:cNvSpPr/>
          <p:nvPr userDrawn="1"/>
        </p:nvSpPr>
        <p:spPr>
          <a:xfrm>
            <a:off x="3560618" y="3694395"/>
            <a:ext cx="5070764" cy="4802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80-259D-4DC6-92A1-AD7BA0F892A6}"/>
              </a:ext>
            </a:extLst>
          </p:cNvPr>
          <p:cNvSpPr/>
          <p:nvPr userDrawn="1"/>
        </p:nvSpPr>
        <p:spPr>
          <a:xfrm>
            <a:off x="3135746" y="4124284"/>
            <a:ext cx="5920508" cy="62822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99868-5DF2-C3E8-FAD4-E7820B93F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5" y="3721922"/>
            <a:ext cx="4918364" cy="425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53055C-123F-2605-A7BF-12E284058E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7" y="4189931"/>
            <a:ext cx="5745018" cy="5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3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9EC59D03-CEB1-D6D2-57F7-E78EAB2E0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25" name="Picture 2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E645CE9-CF0D-E820-A6EB-F0FD0759F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7DB2F9-9284-969D-2610-B4DBF6C016F4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633CE-6FD8-C3F4-915C-5A63A3DEFE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AEBC-8944-5091-DF00-265C52472CD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64495" y="1355464"/>
            <a:ext cx="5331504" cy="2387600"/>
          </a:xfrm>
        </p:spPr>
        <p:txBody>
          <a:bodyPr anchor="ctr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ADD NAME HERE</a:t>
            </a:r>
            <a:endParaRPr lang="en-ZA" dirty="0"/>
          </a:p>
        </p:txBody>
      </p:sp>
      <p:pic>
        <p:nvPicPr>
          <p:cNvPr id="15" name="Picture 14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8289D8D3-0EED-E6CC-7624-A3A0B1962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0"/>
          <a:stretch/>
        </p:blipFill>
        <p:spPr>
          <a:xfrm flipH="1">
            <a:off x="0" y="3216094"/>
            <a:ext cx="7603406" cy="24770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4A75A5-2C80-0FE9-7939-071CF0D421F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64495" y="3932393"/>
            <a:ext cx="5331505" cy="1016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topic here</a:t>
            </a:r>
            <a:endParaRPr lang="en-ZA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2EB8418-0067-C461-ED3C-B4A6EF9ADC7A}"/>
              </a:ext>
            </a:extLst>
          </p:cNvPr>
          <p:cNvSpPr/>
          <p:nvPr userDrawn="1"/>
        </p:nvSpPr>
        <p:spPr>
          <a:xfrm>
            <a:off x="6956076" y="1262993"/>
            <a:ext cx="4202546" cy="362989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9AC11C-6862-7993-37D4-0752A3ECFAA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7042938" y="1355464"/>
            <a:ext cx="4014549" cy="3451302"/>
          </a:xfrm>
          <a:prstGeom prst="hexagon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82282C-6684-EA9D-E0C9-A4F75BD8F76A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C17C78-E358-9443-ABF1-1B220EE746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7DFAF-7CF3-E4D7-F70B-A70ED7E9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7E30-99CB-1172-FA75-E1248378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2" y="1371599"/>
            <a:ext cx="10515600" cy="4288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0BA69D69-45FD-B0C2-CC52-4EFD95466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16" name="Picture 15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1748CEB-390D-80B8-2EE0-137E8A780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707A4-1D8B-1D6E-0789-81C8E19450BD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768A3-D868-7DE0-F2AF-E9F4A6E64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63207"/>
          </a:xfrm>
        </p:spPr>
        <p:txBody>
          <a:bodyPr anchor="b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A7D14-390D-97CA-19A4-62A0F52A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97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FCA74-016B-119B-1296-1CC9EDABE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B9B8E8-0B4E-473D-619C-15DC0FEF716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77BC4-01BD-B75E-4095-30A9A7F59FF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4444A-547F-8657-AE39-DF81BC665054}"/>
              </a:ext>
            </a:extLst>
          </p:cNvPr>
          <p:cNvSpPr/>
          <p:nvPr userDrawn="1"/>
        </p:nvSpPr>
        <p:spPr>
          <a:xfrm>
            <a:off x="9221821" y="-9039"/>
            <a:ext cx="2976664" cy="12022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CA70982-3FC7-B4F7-E5F1-122E5A15D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0" y="372800"/>
            <a:ext cx="2566480" cy="13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17D37C53-F0E3-BD1C-611C-E9408D9A2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1565D-C5CE-66F7-D33B-80A2D8CB7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0435D-AB20-DD99-6174-A528DF173175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7B5C-799E-1724-D578-4F138F76C9F7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5969-0C34-BCC8-682D-83B8C6CB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E873-3E97-B188-01B0-7790D97F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10" name="Picture 9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C9854BD8-35D2-16E1-04E7-BD0D912F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841908-B8FE-F659-9A71-5DBCE04A3619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05A26F-D0EA-5602-E08C-B6D518CA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419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BA1561-9D5A-CBE6-2461-CE5A7255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37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8D230-558E-D9E3-D315-E76782C7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C3BE-D3C9-A1E7-0328-0A60FBEB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0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71" r:id="rId6"/>
    <p:sldLayoutId id="214748367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57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21FEE-32E4-3182-92B1-C08F70107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FD9A38-9182-AB36-5303-C5CD712455ED}"/>
              </a:ext>
            </a:extLst>
          </p:cNvPr>
          <p:cNvSpPr/>
          <p:nvPr/>
        </p:nvSpPr>
        <p:spPr>
          <a:xfrm>
            <a:off x="98479" y="2228848"/>
            <a:ext cx="3947048" cy="41928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TRUST</a:t>
            </a:r>
            <a:endParaRPr lang="en-ZA" dirty="0"/>
          </a:p>
          <a:p>
            <a:endParaRPr lang="en-US" dirty="0"/>
          </a:p>
          <a:p>
            <a:r>
              <a:rPr lang="en-US" dirty="0"/>
              <a:t>Systems are rebuilding credibility through transparency, more equitable benefit design, public reporting, governance and ethical use of data. Other key interventions include community-based outreach programs and local partnerships, access to clinical notes, shared decision-making &amp; more compassionate communication.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4E87A-6267-709C-5161-8C0C5567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52" y="436332"/>
            <a:ext cx="9687128" cy="734101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 new triple helix: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9A9F-AA80-3AC3-2A5F-D0ABD347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804"/>
            <a:ext cx="10515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From Transactional to Trustworthy: The Patient-Centric Shift</a:t>
            </a:r>
            <a:endParaRPr lang="en-Z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C089B-3C6D-C2EA-2748-E99F86684D7B}"/>
              </a:ext>
            </a:extLst>
          </p:cNvPr>
          <p:cNvSpPr/>
          <p:nvPr/>
        </p:nvSpPr>
        <p:spPr>
          <a:xfrm>
            <a:off x="4133353" y="2228848"/>
            <a:ext cx="3947048" cy="41928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India’s Polio Campaign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half of all global polio cases – persistent vaccine hesitancy &amp; deep-seated mistrust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mobilisers and trusted local figures – door-to-door; faith leaders as allies; use of data to pinpoint and target hotspots; scale without losing touch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94% drop in cases over 1 year then declared Polio free (WHO 2014)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7A12D-7355-CAAA-4F24-28BF2F02FDAC}"/>
              </a:ext>
            </a:extLst>
          </p:cNvPr>
          <p:cNvSpPr/>
          <p:nvPr/>
        </p:nvSpPr>
        <p:spPr>
          <a:xfrm>
            <a:off x="8168230" y="2228849"/>
            <a:ext cx="3947047" cy="41928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LESSONS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Trust-building is mission-critical -Trust as a foundation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Education matters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Empathy first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Value lies in relationships, not transactions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Data‑driven interventions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 scalable and sustainable models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a </a:t>
            </a:r>
            <a:r>
              <a:rPr lang="en-US"/>
              <a:t>community-owned victory</a:t>
            </a:r>
            <a:endParaRPr lang="en-Z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9" name="Graphic 8" descr="Shield Tick with solid fill">
            <a:extLst>
              <a:ext uri="{FF2B5EF4-FFF2-40B4-BE49-F238E27FC236}">
                <a16:creationId xmlns:a16="http://schemas.microsoft.com/office/drawing/2014/main" id="{FE9750A2-0853-6912-4A0B-924F9EE59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52" y="4127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C524-020A-9C5D-BDBA-B46AD44A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41" y="226579"/>
            <a:ext cx="9687128" cy="734101"/>
          </a:xfrm>
        </p:spPr>
        <p:txBody>
          <a:bodyPr/>
          <a:lstStyle/>
          <a:p>
            <a:pPr algn="ctr"/>
            <a:r>
              <a:rPr lang="en-ZA" dirty="0"/>
              <a:t>Big gaps in achieving vat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65055A-7AAE-5B15-0361-5D113FE99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462200"/>
              </p:ext>
            </p:extLst>
          </p:nvPr>
        </p:nvGraphicFramePr>
        <p:xfrm>
          <a:off x="244209" y="1099226"/>
          <a:ext cx="11338192" cy="575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67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8490B-7851-3F4C-FBCF-2277E3D3E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50A5-FCE8-BA3A-A148-6EA33804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23" y="207010"/>
            <a:ext cx="9687128" cy="734101"/>
          </a:xfrm>
        </p:spPr>
        <p:txBody>
          <a:bodyPr/>
          <a:lstStyle/>
          <a:p>
            <a:pPr algn="ctr"/>
            <a:r>
              <a:rPr lang="en-ZA" dirty="0"/>
              <a:t>Big gaps in achieving vat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C64AF8-B3FF-FD1D-3534-8D07828AB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439787"/>
              </p:ext>
            </p:extLst>
          </p:nvPr>
        </p:nvGraphicFramePr>
        <p:xfrm>
          <a:off x="536642" y="1099226"/>
          <a:ext cx="11118716" cy="555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39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C696-E4C8-24DA-6083-25A8A316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/>
              <a:t>Key </a:t>
            </a:r>
            <a:r>
              <a:rPr lang="en-ZA" dirty="0"/>
              <a:t>Actions to Address the Big gaps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AC6E08-500A-3FD2-AE86-B121CC1D45A7}"/>
              </a:ext>
            </a:extLst>
          </p:cNvPr>
          <p:cNvSpPr/>
          <p:nvPr/>
        </p:nvSpPr>
        <p:spPr>
          <a:xfrm>
            <a:off x="67720" y="1266092"/>
            <a:ext cx="3988466" cy="55567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Value: Shift to Outcome-Based Models</a:t>
            </a:r>
          </a:p>
          <a:p>
            <a:endParaRPr lang="en-ZA" sz="2400" dirty="0"/>
          </a:p>
          <a:p>
            <a:r>
              <a:rPr lang="en-ZA" dirty="0"/>
              <a:t>Bundle the complete care journey - from prevention to recovery - and tie provider payment to outcomes, not just services delivered.</a:t>
            </a:r>
          </a:p>
          <a:p>
            <a:endParaRPr lang="en-ZA" dirty="0"/>
          </a:p>
          <a:p>
            <a:r>
              <a:rPr lang="en-ZA" dirty="0"/>
              <a:t>Implement robust data systems + risk adjustment, so providers are rewarded fairly for both cost-efficiency and patient outcomes.</a:t>
            </a:r>
          </a:p>
          <a:p>
            <a:endParaRPr lang="en-ZA" dirty="0"/>
          </a:p>
          <a:p>
            <a:r>
              <a:rPr lang="en-ZA" dirty="0"/>
              <a:t>Foster transparency and meaningful competition, sharing outcome performance data to drive continuous improvement.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FA591-BD8B-B09E-960D-EDE4EDF137E1}"/>
              </a:ext>
            </a:extLst>
          </p:cNvPr>
          <p:cNvSpPr/>
          <p:nvPr/>
        </p:nvSpPr>
        <p:spPr>
          <a:xfrm>
            <a:off x="4112183" y="1266093"/>
            <a:ext cx="3988466" cy="55567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Access: Democratize Care Delivery</a:t>
            </a:r>
          </a:p>
          <a:p>
            <a:endParaRPr lang="en-ZA" dirty="0"/>
          </a:p>
          <a:p>
            <a:r>
              <a:rPr lang="en-ZA" dirty="0"/>
              <a:t>Deploy digital-first, frictionless onboarding (e.g., USSD sign-up, no paperwork, airtime billing) to expand reach especially in underserved areas.</a:t>
            </a:r>
          </a:p>
          <a:p>
            <a:endParaRPr lang="en-ZA" dirty="0"/>
          </a:p>
          <a:p>
            <a:r>
              <a:rPr lang="en-ZA" dirty="0"/>
              <a:t>Leverage micro-insurance and mobile-enabled benefit bundles, combining doctor hotlines, discounted services, and financial protection.</a:t>
            </a:r>
          </a:p>
          <a:p>
            <a:endParaRPr lang="en-ZA" dirty="0"/>
          </a:p>
          <a:p>
            <a:r>
              <a:rPr lang="en-ZA" dirty="0"/>
              <a:t>Mobilize community health workers and telehealth tools to bring care right into homes and communities - no more waiting in queues.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A2724-D12C-373F-FD6E-1B91F0AAD2A1}"/>
              </a:ext>
            </a:extLst>
          </p:cNvPr>
          <p:cNvSpPr/>
          <p:nvPr/>
        </p:nvSpPr>
        <p:spPr>
          <a:xfrm>
            <a:off x="8133196" y="1266093"/>
            <a:ext cx="3988466" cy="55567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Trust: Build Relationships, Not Transactions</a:t>
            </a:r>
          </a:p>
          <a:p>
            <a:endParaRPr lang="en-ZA" dirty="0"/>
          </a:p>
          <a:p>
            <a:r>
              <a:rPr lang="en-ZA" dirty="0"/>
              <a:t>Ground health interventions in local leadership and empathy, investing in trusted community mobilisers and faith-based allies.</a:t>
            </a:r>
          </a:p>
          <a:p>
            <a:endParaRPr lang="en-ZA" dirty="0"/>
          </a:p>
          <a:p>
            <a:r>
              <a:rPr lang="en-ZA" dirty="0"/>
              <a:t>Commit to transparency and ethical data use, with public reporting and shared decision-making that focuses on patient empowerment.</a:t>
            </a:r>
          </a:p>
          <a:p>
            <a:endParaRPr lang="en-ZA" dirty="0"/>
          </a:p>
          <a:p>
            <a:r>
              <a:rPr lang="en-ZA" dirty="0"/>
              <a:t>Prioritize scalable, community-owned victories, so trust isn’t just earned - it spreads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555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3A2870-AD41-A7B6-ED45-593087F66551}"/>
              </a:ext>
            </a:extLst>
          </p:cNvPr>
          <p:cNvSpPr/>
          <p:nvPr/>
        </p:nvSpPr>
        <p:spPr>
          <a:xfrm>
            <a:off x="693946" y="1893545"/>
            <a:ext cx="10804108" cy="44177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1BDF7-156D-E5BA-F4FB-569CCA7013FD}"/>
              </a:ext>
            </a:extLst>
          </p:cNvPr>
          <p:cNvSpPr txBox="1"/>
          <p:nvPr/>
        </p:nvSpPr>
        <p:spPr>
          <a:xfrm>
            <a:off x="797970" y="796239"/>
            <a:ext cx="9934575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cap="all" spc="300" dirty="0">
                <a:latin typeface="+mj-lt"/>
                <a:ea typeface="+mj-ea"/>
                <a:cs typeface="+mj-cs"/>
              </a:rPr>
              <a:t>In conclusion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83EB6-7E2D-8D7F-537E-985B6E2339EB}"/>
              </a:ext>
            </a:extLst>
          </p:cNvPr>
          <p:cNvSpPr txBox="1"/>
          <p:nvPr/>
        </p:nvSpPr>
        <p:spPr>
          <a:xfrm>
            <a:off x="797970" y="2086494"/>
            <a:ext cx="107000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Value. Access. Trust. This isn't indulgence - it’s the backbone of a human-centered health system. Value ensures every rand translates into genuine impact. Access opens care to people, not holds them </a:t>
            </a:r>
            <a:r>
              <a:rPr lang="en-US" sz="3200">
                <a:solidFill>
                  <a:srgbClr val="FFFFFF"/>
                </a:solidFill>
              </a:rPr>
              <a:t>out by walls</a:t>
            </a:r>
            <a:r>
              <a:rPr lang="en-US" sz="3200" dirty="0">
                <a:solidFill>
                  <a:srgbClr val="FFFFFF"/>
                </a:solidFill>
              </a:rPr>
              <a:t>. Trust is earned through clarity, reliability, and unwavering empathy. That’s how we build systems that do more than treat - they protect dignity, secure tomorrow, and make health a human right, not a privilege.</a:t>
            </a:r>
            <a:endParaRPr lang="en-ZA" sz="32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29E4A-23AF-FC8C-8D0C-94E7957A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57527">
            <a:off x="1789738" y="-102984"/>
            <a:ext cx="496368" cy="2169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7E28D-FFF1-AFAC-6F6F-7833BE44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54958">
            <a:off x="9189153" y="-80250"/>
            <a:ext cx="501129" cy="21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2EA6-EF88-B271-4F61-3B6CD7D112E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</a:t>
            </a:r>
            <a:r>
              <a:rPr lang="en-US" sz="7200" dirty="0"/>
              <a:t> YOU</a:t>
            </a:r>
            <a:endParaRPr lang="en-ZA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373C-8001-D93D-3148-76724E6A0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 look forward to hosting you next year!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796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9A1A-F66C-22DC-9E40-88CB35114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 Anuschka Coovadia</a:t>
            </a:r>
            <a:br>
              <a:rPr lang="en-US" dirty="0"/>
            </a:br>
            <a:r>
              <a:rPr lang="en-US" sz="2200" dirty="0"/>
              <a:t>Usizo Advisory Solutions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4BD3E-F2FB-A049-A38C-3C1B7B88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the World is Redefining Value, Access, and Trust in Healthcare </a:t>
            </a:r>
            <a:endParaRPr lang="en-ZA" dirty="0"/>
          </a:p>
        </p:txBody>
      </p:sp>
      <p:pic>
        <p:nvPicPr>
          <p:cNvPr id="6" name="Picture Placeholder 5" descr="A person smiling at camera&#10;&#10;AI-generated content may be incorrect.">
            <a:extLst>
              <a:ext uri="{FF2B5EF4-FFF2-40B4-BE49-F238E27FC236}">
                <a16:creationId xmlns:a16="http://schemas.microsoft.com/office/drawing/2014/main" id="{0A3345B5-E027-8DCE-B1B7-81619EBEFA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 b="5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130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533B5-2949-5155-5E62-4D2F61F0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73" y="256802"/>
            <a:ext cx="9687128" cy="734101"/>
          </a:xfrm>
        </p:spPr>
        <p:txBody>
          <a:bodyPr/>
          <a:lstStyle/>
          <a:p>
            <a:pPr algn="ctr"/>
            <a:r>
              <a:rPr lang="en-ZA" dirty="0"/>
              <a:t>Triple helix of health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E97EC-416D-10C8-AE9B-84A7D5DE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57527">
            <a:off x="5890669" y="-69448"/>
            <a:ext cx="885949" cy="7799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F1C91-491B-088D-A1D0-CB2C56EAD9FA}"/>
              </a:ext>
            </a:extLst>
          </p:cNvPr>
          <p:cNvSpPr txBox="1"/>
          <p:nvPr/>
        </p:nvSpPr>
        <p:spPr>
          <a:xfrm>
            <a:off x="1922446" y="2748361"/>
            <a:ext cx="21671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/>
              <a:t>VALUE</a:t>
            </a:r>
          </a:p>
          <a:p>
            <a:pPr algn="ctr"/>
            <a:r>
              <a:rPr lang="en-ZA" sz="1600" dirty="0"/>
              <a:t>Not about cutting costs – its about unlocking meaningful outcomes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54CCD-B0C2-CF0C-7A59-230CA3994B9E}"/>
              </a:ext>
            </a:extLst>
          </p:cNvPr>
          <p:cNvSpPr txBox="1"/>
          <p:nvPr/>
        </p:nvSpPr>
        <p:spPr>
          <a:xfrm>
            <a:off x="8163760" y="3594746"/>
            <a:ext cx="2531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/>
              <a:t>ACCESS</a:t>
            </a:r>
          </a:p>
          <a:p>
            <a:pPr algn="ctr"/>
            <a:r>
              <a:rPr lang="en-ZA" sz="1600" dirty="0"/>
              <a:t>Not simply about proximity – its about affordability, equity, timeous access and dignity</a:t>
            </a:r>
          </a:p>
          <a:p>
            <a:pPr algn="ctr"/>
            <a:endParaRPr lang="en-ZA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E062C-9E14-D95F-E4A2-E35BF93D327E}"/>
              </a:ext>
            </a:extLst>
          </p:cNvPr>
          <p:cNvSpPr txBox="1"/>
          <p:nvPr/>
        </p:nvSpPr>
        <p:spPr>
          <a:xfrm>
            <a:off x="5250079" y="1511064"/>
            <a:ext cx="2167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/>
              <a:t>TRUST</a:t>
            </a:r>
          </a:p>
          <a:p>
            <a:pPr algn="ctr"/>
            <a:r>
              <a:rPr lang="en-ZA" sz="1600" dirty="0"/>
              <a:t>The Invisible Glue which is the bedrock of Resilience</a:t>
            </a:r>
          </a:p>
        </p:txBody>
      </p:sp>
    </p:spTree>
    <p:extLst>
      <p:ext uri="{BB962C8B-B14F-4D97-AF65-F5344CB8AC3E}">
        <p14:creationId xmlns:p14="http://schemas.microsoft.com/office/powerpoint/2010/main" val="286763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EE3AD-764D-AD24-9E6F-04E35E3E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0F5F97-D91A-ED7C-265F-E906764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17" y="422808"/>
            <a:ext cx="9687128" cy="734101"/>
          </a:xfrm>
        </p:spPr>
        <p:txBody>
          <a:bodyPr/>
          <a:lstStyle/>
          <a:p>
            <a:pPr algn="ctr"/>
            <a:r>
              <a:rPr lang="en-ZA" dirty="0"/>
              <a:t>The unspiraled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5B96E-DADF-3099-D319-526DC57D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89492">
            <a:off x="6944401" y="2302436"/>
            <a:ext cx="838317" cy="2311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9ACE1-2F21-648E-7363-9A6DC006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23789">
            <a:off x="4243638" y="2408372"/>
            <a:ext cx="771633" cy="2379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817676-ECB6-26CE-6867-3683F55751EC}"/>
              </a:ext>
            </a:extLst>
          </p:cNvPr>
          <p:cNvSpPr txBox="1"/>
          <p:nvPr/>
        </p:nvSpPr>
        <p:spPr>
          <a:xfrm>
            <a:off x="1262045" y="1361614"/>
            <a:ext cx="3434646" cy="1697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ZA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without Access</a:t>
            </a:r>
            <a:r>
              <a:rPr lang="en-Z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creates elitist, inequitable systems.</a:t>
            </a: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108A3-DBF3-60E7-CF8D-33FDE1729727}"/>
              </a:ext>
            </a:extLst>
          </p:cNvPr>
          <p:cNvSpPr txBox="1"/>
          <p:nvPr/>
        </p:nvSpPr>
        <p:spPr>
          <a:xfrm>
            <a:off x="4101535" y="4305049"/>
            <a:ext cx="4066050" cy="1697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ZA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without Trust</a:t>
            </a:r>
            <a:r>
              <a:rPr lang="en-Z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leaves available services unused, ineffective.</a:t>
            </a: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0EE53-FD1D-7414-7426-92F7168ECC35}"/>
              </a:ext>
            </a:extLst>
          </p:cNvPr>
          <p:cNvSpPr txBox="1"/>
          <p:nvPr/>
        </p:nvSpPr>
        <p:spPr>
          <a:xfrm>
            <a:off x="7671350" y="1361614"/>
            <a:ext cx="3717087" cy="1697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ZA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Trust without Value</a:t>
            </a:r>
            <a:r>
              <a:rPr lang="en-Z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offers only fragile hope and empty promises.</a:t>
            </a: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9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DD47B2-E8DF-DC81-1BE1-694074CBBA2F}"/>
              </a:ext>
            </a:extLst>
          </p:cNvPr>
          <p:cNvSpPr/>
          <p:nvPr/>
        </p:nvSpPr>
        <p:spPr>
          <a:xfrm>
            <a:off x="187569" y="2106178"/>
            <a:ext cx="11746523" cy="44319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E09B3-33D3-D7D4-BA6A-CF3DE3BA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042" y="144504"/>
            <a:ext cx="9687128" cy="734101"/>
          </a:xfrm>
        </p:spPr>
        <p:txBody>
          <a:bodyPr/>
          <a:lstStyle/>
          <a:p>
            <a:pPr algn="ctr"/>
            <a:r>
              <a:rPr lang="en-ZA" dirty="0"/>
              <a:t>Key global health issues</a:t>
            </a:r>
          </a:p>
        </p:txBody>
      </p:sp>
      <p:pic>
        <p:nvPicPr>
          <p:cNvPr id="5" name="Graphic 4" descr="Sustainability with solid fill">
            <a:extLst>
              <a:ext uri="{FF2B5EF4-FFF2-40B4-BE49-F238E27FC236}">
                <a16:creationId xmlns:a16="http://schemas.microsoft.com/office/drawing/2014/main" id="{0FECD326-5FBB-6323-24AD-2C3150CB4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0694" y="1007193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25721-AB82-97DA-96AD-E5282C7482D3}"/>
              </a:ext>
            </a:extLst>
          </p:cNvPr>
          <p:cNvSpPr txBox="1"/>
          <p:nvPr/>
        </p:nvSpPr>
        <p:spPr>
          <a:xfrm>
            <a:off x="509588" y="2106178"/>
            <a:ext cx="337661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Climate change is a health crisis - already, not someday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Rising temperatures increases risks of infectious, cardiovascular &amp; respiratory diseases, adverse pregnancy outcomes, anxiety and depression.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167% rise in heat-related mortality among older adults vs. 1990s (Lancet)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Health care contributes ≈5% of national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Rising costs &amp; increased disease burden → reduced Value of every health rand 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D92DB-09CB-52A7-D1B8-749C9DA9E609}"/>
              </a:ext>
            </a:extLst>
          </p:cNvPr>
          <p:cNvSpPr txBox="1"/>
          <p:nvPr/>
        </p:nvSpPr>
        <p:spPr>
          <a:xfrm>
            <a:off x="4450556" y="2106178"/>
            <a:ext cx="329088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Antimicrobial resistance (AMR) is the other slow pandemic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&gt;1 million deaths/year attributable to bacterial AMR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Almost 5 million associated deaths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2050 – drug resistance $$100 trillion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Rising treatment failures erode public confidence → damages Trust and erode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/>
          </a:p>
        </p:txBody>
      </p:sp>
      <p:pic>
        <p:nvPicPr>
          <p:cNvPr id="13" name="Graphic 12" descr="Germ with solid fill">
            <a:extLst>
              <a:ext uri="{FF2B5EF4-FFF2-40B4-BE49-F238E27FC236}">
                <a16:creationId xmlns:a16="http://schemas.microsoft.com/office/drawing/2014/main" id="{F2BF96CC-E90B-43ED-84DC-585853AF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799" y="1007193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B213FC-301B-CB5B-3F68-03F9D0DC2CE8}"/>
              </a:ext>
            </a:extLst>
          </p:cNvPr>
          <p:cNvSpPr txBox="1"/>
          <p:nvPr/>
        </p:nvSpPr>
        <p:spPr>
          <a:xfrm>
            <a:off x="8305799" y="2106178"/>
            <a:ext cx="31242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Development Assistance for Health (DAH) is falling - financing cliffs are real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DAH peaked at $80.3 bn (2021), dropped to $49.6 bn (2024), and is projected near $39 bn (2025) (back to ~2009 levels)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Countries facing sharp aid cuts are already dealing with crippled health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Funding cuts choke essential services → shrink Access and lower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C80FF7DD-1AB5-217A-62E5-8C129D9A6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0699" y="10631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35881-0C1E-A538-AD97-B828FB59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1D0F2D-C1A9-A9A7-5D86-84C86765B9B9}"/>
              </a:ext>
            </a:extLst>
          </p:cNvPr>
          <p:cNvSpPr/>
          <p:nvPr/>
        </p:nvSpPr>
        <p:spPr>
          <a:xfrm>
            <a:off x="187569" y="2106178"/>
            <a:ext cx="11746523" cy="44319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D9E8C-DD5B-D9C6-6827-1411ADDE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042" y="144504"/>
            <a:ext cx="9687128" cy="734101"/>
          </a:xfrm>
        </p:spPr>
        <p:txBody>
          <a:bodyPr/>
          <a:lstStyle/>
          <a:p>
            <a:pPr algn="ctr"/>
            <a:r>
              <a:rPr lang="en-ZA" dirty="0"/>
              <a:t>Key global health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35BD4-A272-E0B5-6CFE-C5FF83DBA4F0}"/>
              </a:ext>
            </a:extLst>
          </p:cNvPr>
          <p:cNvSpPr txBox="1"/>
          <p:nvPr/>
        </p:nvSpPr>
        <p:spPr>
          <a:xfrm>
            <a:off x="509588" y="2106178"/>
            <a:ext cx="33766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long tail of COVID-19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Covid – 15m deaths &amp; increased non-COVID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Mental health disorders rose 23%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Disrupted malaria control - under-5 malaria deaths surged 14% during 2020–2021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Routine immunization took a hit; DTP3 only rebounded to 84% global coverage in 2022 (Africa 72%).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Disrupted routine services lower uptake &amp; results → hurts Access and Value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E6C56-9F71-98FE-D5BA-D2E92F1EDB5E}"/>
              </a:ext>
            </a:extLst>
          </p:cNvPr>
          <p:cNvSpPr txBox="1"/>
          <p:nvPr/>
        </p:nvSpPr>
        <p:spPr>
          <a:xfrm>
            <a:off x="4356872" y="2106177"/>
            <a:ext cx="347825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NCDs are surging &amp; are complex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NCDs = ¾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Inactivity affects 1/3rd of adults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Diabetes is forecast to jump ~60% by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~76% rise in Parkinson’s prevalence by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Expect more multimorbidity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Chronic conditions require costly long-term care → squeezes Value and Access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2F73D9-6282-B78D-7C93-84B09E27AA04}"/>
              </a:ext>
            </a:extLst>
          </p:cNvPr>
          <p:cNvSpPr txBox="1"/>
          <p:nvPr/>
        </p:nvSpPr>
        <p:spPr>
          <a:xfrm>
            <a:off x="8305799" y="2106177"/>
            <a:ext cx="337661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Stagnant UHC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Broader UHC progress has stalled with rising catastrophic 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4.5 billion people lack access to essential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 billion people face catastrophic costs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Fragmented systems deter patients and reduce effectiveness → shrink Access and undercut Trust</a:t>
            </a:r>
            <a:endParaRPr lang="en-ZA" sz="1600" b="1" dirty="0">
              <a:solidFill>
                <a:srgbClr val="FF0000"/>
              </a:solidFill>
            </a:endParaRPr>
          </a:p>
        </p:txBody>
      </p:sp>
      <p:pic>
        <p:nvPicPr>
          <p:cNvPr id="4" name="Graphic 3" descr="Covid-19 with solid fill">
            <a:extLst>
              <a:ext uri="{FF2B5EF4-FFF2-40B4-BE49-F238E27FC236}">
                <a16:creationId xmlns:a16="http://schemas.microsoft.com/office/drawing/2014/main" id="{69103CF8-55C5-010C-EF8E-3A9B2EE46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1007193"/>
            <a:ext cx="914400" cy="914400"/>
          </a:xfrm>
          <a:prstGeom prst="rect">
            <a:avLst/>
          </a:prstGeom>
        </p:spPr>
      </p:pic>
      <p:pic>
        <p:nvPicPr>
          <p:cNvPr id="8" name="Graphic 7" descr="Face with mask with solid fill">
            <a:extLst>
              <a:ext uri="{FF2B5EF4-FFF2-40B4-BE49-F238E27FC236}">
                <a16:creationId xmlns:a16="http://schemas.microsoft.com/office/drawing/2014/main" id="{1570E652-0704-7F5C-9BE4-9D4157F82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8787" y="1035191"/>
            <a:ext cx="914400" cy="914400"/>
          </a:xfrm>
          <a:prstGeom prst="rect">
            <a:avLst/>
          </a:prstGeom>
        </p:spPr>
      </p:pic>
      <p:pic>
        <p:nvPicPr>
          <p:cNvPr id="18" name="Graphic 17" descr="Basic Shapes with solid fill">
            <a:extLst>
              <a:ext uri="{FF2B5EF4-FFF2-40B4-BE49-F238E27FC236}">
                <a16:creationId xmlns:a16="http://schemas.microsoft.com/office/drawing/2014/main" id="{6069218D-F22E-A2D2-6979-DAD06F0A5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0699" y="1055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4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347A5-3DCD-1371-F0F9-DA3BDF5D0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50FF64-85B0-5F56-2C48-D264C2BF2EB2}"/>
              </a:ext>
            </a:extLst>
          </p:cNvPr>
          <p:cNvSpPr/>
          <p:nvPr/>
        </p:nvSpPr>
        <p:spPr>
          <a:xfrm>
            <a:off x="187569" y="2106178"/>
            <a:ext cx="11746523" cy="44319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F4D13-9D9C-E3EB-8C9B-65ACE820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042" y="144504"/>
            <a:ext cx="9687128" cy="734101"/>
          </a:xfrm>
        </p:spPr>
        <p:txBody>
          <a:bodyPr/>
          <a:lstStyle/>
          <a:p>
            <a:pPr algn="ctr"/>
            <a:r>
              <a:rPr lang="en-ZA" dirty="0"/>
              <a:t>Key global health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C7472-251C-362C-6420-D084BDB5411E}"/>
              </a:ext>
            </a:extLst>
          </p:cNvPr>
          <p:cNvSpPr txBox="1"/>
          <p:nvPr/>
        </p:nvSpPr>
        <p:spPr>
          <a:xfrm>
            <a:off x="509588" y="2106178"/>
            <a:ext cx="337661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Women, children, and adolescents: mixed progress to 2030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Under-five deaths halved and maternal deaths have fallen by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 million preventable under‑5 deaths (2020–2030)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80% new HIV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1/7 adolescents – mental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Persistent inequities and SRHR gaps → erode Access and undermine Trust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4588C-E0E2-5845-DD3B-9E42748B10B4}"/>
              </a:ext>
            </a:extLst>
          </p:cNvPr>
          <p:cNvSpPr txBox="1"/>
          <p:nvPr/>
        </p:nvSpPr>
        <p:spPr>
          <a:xfrm>
            <a:off x="4450556" y="2106177"/>
            <a:ext cx="329088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Emerging Infectious Threats: Dengue, Mpox, Avian Flu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Pathogens don’t take sabbaticals: dengue, mpox, avian flu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Travel and global warming are forming a perfect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2023 – 370 outbreaks in 163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Recurrent outbreaks shake faith in system resilience → weaken Trust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7CA74-9E27-10D0-86B6-9C645D03391F}"/>
              </a:ext>
            </a:extLst>
          </p:cNvPr>
          <p:cNvSpPr txBox="1"/>
          <p:nvPr/>
        </p:nvSpPr>
        <p:spPr>
          <a:xfrm>
            <a:off x="8305799" y="2106178"/>
            <a:ext cx="3124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AI &amp; data: powerful tools - if we govern them well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$660bn invested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potential, real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 can improve efficiency &amp; reduce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consumes energy &amp; can worsen inequities without careful guardrails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Risks of bias and opacity → reduce Trust </a:t>
            </a:r>
            <a:endParaRPr lang="en-ZA" sz="2000" dirty="0"/>
          </a:p>
        </p:txBody>
      </p:sp>
      <p:pic>
        <p:nvPicPr>
          <p:cNvPr id="5" name="Graphic 4" descr="Woman with baby with solid fill">
            <a:extLst>
              <a:ext uri="{FF2B5EF4-FFF2-40B4-BE49-F238E27FC236}">
                <a16:creationId xmlns:a16="http://schemas.microsoft.com/office/drawing/2014/main" id="{016A60A5-6B97-338B-3B7B-8E8746D87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1025666"/>
            <a:ext cx="914400" cy="914400"/>
          </a:xfrm>
          <a:prstGeom prst="rect">
            <a:avLst/>
          </a:prstGeom>
        </p:spPr>
      </p:pic>
      <p:pic>
        <p:nvPicPr>
          <p:cNvPr id="9" name="Graphic 8" descr="Germ with solid fill">
            <a:extLst>
              <a:ext uri="{FF2B5EF4-FFF2-40B4-BE49-F238E27FC236}">
                <a16:creationId xmlns:a16="http://schemas.microsoft.com/office/drawing/2014/main" id="{3BCBDC7D-6515-31E6-AF01-6EF617C72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8787" y="1035191"/>
            <a:ext cx="914400" cy="914400"/>
          </a:xfrm>
          <a:prstGeom prst="rect">
            <a:avLst/>
          </a:prstGeom>
        </p:spPr>
      </p:pic>
      <p:pic>
        <p:nvPicPr>
          <p:cNvPr id="14" name="Graphic 13" descr="Internet Of Things with solid fill">
            <a:extLst>
              <a:ext uri="{FF2B5EF4-FFF2-40B4-BE49-F238E27FC236}">
                <a16:creationId xmlns:a16="http://schemas.microsoft.com/office/drawing/2014/main" id="{3A56CABF-7B0F-E426-9B37-38A4FC07A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0699" y="1035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EAFDA2-003F-7BF2-44B4-F21015BAFAA4}"/>
              </a:ext>
            </a:extLst>
          </p:cNvPr>
          <p:cNvSpPr/>
          <p:nvPr/>
        </p:nvSpPr>
        <p:spPr>
          <a:xfrm>
            <a:off x="98479" y="2228848"/>
            <a:ext cx="3947048" cy="41928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VALUE</a:t>
            </a:r>
            <a:endParaRPr lang="en-ZA" dirty="0"/>
          </a:p>
          <a:p>
            <a:endParaRPr lang="en-US" dirty="0"/>
          </a:p>
          <a:p>
            <a:r>
              <a:rPr lang="en-US" dirty="0"/>
              <a:t>Focus shifts from sheer service volume to meaningful outcomes - health delivered per Rand, per person, per unit of carbon - with value-based care models, MDTs and sustainable practices.</a:t>
            </a:r>
            <a:r>
              <a:rPr lang="en-ZA" dirty="0"/>
              <a:t> Bundled payments, capitation models, shared savings and P4P interventions are increasing healthcare value.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BFEE9-3E94-B2DC-6C6B-2E84F535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26" y="436329"/>
            <a:ext cx="9687128" cy="734101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 new triple helix: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42A3-9819-B40C-62BC-2442289C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41"/>
            <a:ext cx="10515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Outcomes over Outputs: The New Currency of Care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5" name="Graphic 4" descr="Flying Money with solid fill">
            <a:extLst>
              <a:ext uri="{FF2B5EF4-FFF2-40B4-BE49-F238E27FC236}">
                <a16:creationId xmlns:a16="http://schemas.microsoft.com/office/drawing/2014/main" id="{B279A684-112A-CE88-271F-B549DCF4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46180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C2D66-698D-97A5-1EBA-E8240ABC6FE2}"/>
              </a:ext>
            </a:extLst>
          </p:cNvPr>
          <p:cNvSpPr/>
          <p:nvPr/>
        </p:nvSpPr>
        <p:spPr>
          <a:xfrm>
            <a:off x="4133353" y="2228848"/>
            <a:ext cx="3947048" cy="41928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Stockholm’s OrthoChoice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Pre-reform: 2 year wait for hip/knee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Intervention: Bundled payment with performance payment &amp; provider complication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Scale: 59% of ops by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Waiting times dropped, 40% fewer complications, 17% cost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Aligned incentives, meaningful competition and choice, data infrastructure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A21A2-867C-0864-57D9-03498B3F9179}"/>
              </a:ext>
            </a:extLst>
          </p:cNvPr>
          <p:cNvSpPr/>
          <p:nvPr/>
        </p:nvSpPr>
        <p:spPr>
          <a:xfrm>
            <a:off x="8168230" y="2228849"/>
            <a:ext cx="3947047" cy="41928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LESSONS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with standard, measurable areas eg Orthopaedics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Bundle the whole care cycle including complication risk to create accountability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Tie a slice of payment to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Enable provider competition and transparency to lift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strong data systems and risk adjustment to bolster fairness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128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475C1-889F-EE37-995D-055CD7D0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85AAC-B84F-AED7-1B11-1BCB024BDEB2}"/>
              </a:ext>
            </a:extLst>
          </p:cNvPr>
          <p:cNvSpPr/>
          <p:nvPr/>
        </p:nvSpPr>
        <p:spPr>
          <a:xfrm>
            <a:off x="98479" y="2228848"/>
            <a:ext cx="3947048" cy="45119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ACCESS</a:t>
            </a:r>
            <a:endParaRPr lang="en-ZA" dirty="0"/>
          </a:p>
          <a:p>
            <a:endParaRPr lang="en-US" dirty="0"/>
          </a:p>
          <a:p>
            <a:r>
              <a:rPr lang="en-US" dirty="0"/>
              <a:t>Care is moving out of hospitals &amp; clinics and into homes, communities, and devices. Telehealth, CHWs, and digital tools are expanding reach and overcoming geographical barriers. New funding innovations are reducing barriers and expanding coverage - micro health insurance, vouchers and fintech solutions.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2EDCF-189E-4922-D515-C6284FDC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8" y="436332"/>
            <a:ext cx="9687128" cy="734101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 new triple helix: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F63C-DBB9-E776-90E7-32D6D6E5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804"/>
            <a:ext cx="10515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Access Isn’t a Luxury - It’s the Floor, Not the Ceiling</a:t>
            </a:r>
          </a:p>
          <a:p>
            <a:pPr marL="0" indent="0" algn="ctr">
              <a:buNone/>
            </a:pP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8979D-126A-7198-7AE6-E6E4CD01900A}"/>
              </a:ext>
            </a:extLst>
          </p:cNvPr>
          <p:cNvSpPr/>
          <p:nvPr/>
        </p:nvSpPr>
        <p:spPr>
          <a:xfrm>
            <a:off x="4133353" y="2228847"/>
            <a:ext cx="3947048" cy="45119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CASE STUDY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Tonic (Bangladesh): Telco-led digital health &amp; Micro-insurance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24/7 doctor access, curated health content, provider discounts and </a:t>
            </a:r>
            <a:r>
              <a:rPr lang="en-US" dirty="0" err="1"/>
              <a:t>hospi</a:t>
            </a:r>
            <a:r>
              <a:rPr lang="en-US" dirty="0"/>
              <a:t>-cash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Distribution through the Grameenphone – freemium + tiered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million users within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&gt;80,000 doctor calls, 25,000 provider discounts, &gt;350 hospital-cash claims paid in year 1, rural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095BF-0C2E-5A12-25FB-755894523BA7}"/>
              </a:ext>
            </a:extLst>
          </p:cNvPr>
          <p:cNvSpPr/>
          <p:nvPr/>
        </p:nvSpPr>
        <p:spPr>
          <a:xfrm>
            <a:off x="8168230" y="2228849"/>
            <a:ext cx="3947047" cy="45119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LESSONS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Frictionless onboarding – USSD sign-up, no paperwork, airtime billing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Bundling benefits – doctor hotline, discounts, financial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Local insurer + mobile money payouts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Near-zero marginal cost to message, upsell, and service tens </a:t>
            </a:r>
            <a:r>
              <a:rPr lang="en-US"/>
              <a:t>of millions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1C5BE175-D929-FC68-8E80-1E99D2F45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474" y="3461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MS">
      <a:dk1>
        <a:srgbClr val="000000"/>
      </a:dk1>
      <a:lt1>
        <a:srgbClr val="E5E5E5"/>
      </a:lt1>
      <a:dk2>
        <a:srgbClr val="D8D8D8"/>
      </a:dk2>
      <a:lt2>
        <a:srgbClr val="E5E5E5"/>
      </a:lt2>
      <a:accent1>
        <a:srgbClr val="0E4D83"/>
      </a:accent1>
      <a:accent2>
        <a:srgbClr val="006E44"/>
      </a:accent2>
      <a:accent3>
        <a:srgbClr val="2BB35B"/>
      </a:accent3>
      <a:accent4>
        <a:srgbClr val="FAAE1A"/>
      </a:accent4>
      <a:accent5>
        <a:srgbClr val="D17C2A"/>
      </a:accent5>
      <a:accent6>
        <a:srgbClr val="F3F0ED"/>
      </a:accent6>
      <a:hlink>
        <a:srgbClr val="D71F29"/>
      </a:hlink>
      <a:folHlink>
        <a:srgbClr val="800020"/>
      </a:folHlink>
    </a:clrScheme>
    <a:fontScheme name="GEMS1">
      <a:majorFont>
        <a:latin typeface="Helvetica"/>
        <a:ea typeface=""/>
        <a:cs typeface=""/>
      </a:majorFont>
      <a:minorFont>
        <a:latin typeface="HelveticaNeueLT St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12F3C72E5FE4EBEFD3CB2F1CF621E" ma:contentTypeVersion="16" ma:contentTypeDescription="Create a new document." ma:contentTypeScope="" ma:versionID="af8db10d4ba507da7f01b69e7fff3f6c">
  <xsd:schema xmlns:xsd="http://www.w3.org/2001/XMLSchema" xmlns:xs="http://www.w3.org/2001/XMLSchema" xmlns:p="http://schemas.microsoft.com/office/2006/metadata/properties" xmlns:ns2="eab5a9bd-9d1c-4411-8025-7564f01e9790" xmlns:ns3="4a1851d2-3db3-4e1c-a39d-395e2e2b63ea" targetNamespace="http://schemas.microsoft.com/office/2006/metadata/properties" ma:root="true" ma:fieldsID="933731be86ab540900b4c10729e6208f" ns2:_="" ns3:_="">
    <xsd:import namespace="eab5a9bd-9d1c-4411-8025-7564f01e9790"/>
    <xsd:import namespace="4a1851d2-3db3-4e1c-a39d-395e2e2b6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5a9bd-9d1c-4411-8025-7564f01e9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6730490-6aa1-4f4e-896f-5b8b5e2e6a59}" ma:internalName="TaxCatchAll" ma:showField="CatchAllData" ma:web="eab5a9bd-9d1c-4411-8025-7564f01e9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51d2-3db3-4e1c-a39d-395e2e2b6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7a9000-7185-4542-83d4-313d2e6378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b5a9bd-9d1c-4411-8025-7564f01e9790" xsi:nil="true"/>
    <lcf76f155ced4ddcb4097134ff3c332f xmlns="4a1851d2-3db3-4e1c-a39d-395e2e2b6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F7F65F-AF2D-41C8-BD2F-A514E1763DB0}"/>
</file>

<file path=customXml/itemProps2.xml><?xml version="1.0" encoding="utf-8"?>
<ds:datastoreItem xmlns:ds="http://schemas.openxmlformats.org/officeDocument/2006/customXml" ds:itemID="{4F723EED-18E3-46FE-93DC-DC1844C6DA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1F535-AED3-464B-84BB-D693CE4C49A6}">
  <ds:schemaRefs>
    <ds:schemaRef ds:uri="2b0a04bf-9adf-4426-9cf8-7c6f5f82134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8b16d4af-dfc2-4ded-8f66-5f14d46f7e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1767</Words>
  <Application>Microsoft Office PowerPoint</Application>
  <PresentationFormat>Widescreen</PresentationFormat>
  <Paragraphs>201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Helvetica</vt:lpstr>
      <vt:lpstr>HelveticaNeueLT Std</vt:lpstr>
      <vt:lpstr>Office Theme</vt:lpstr>
      <vt:lpstr>PowerPoint Presentation</vt:lpstr>
      <vt:lpstr>Dr Anuschka Coovadia Usizo Advisory Solutions</vt:lpstr>
      <vt:lpstr>Triple helix of health</vt:lpstr>
      <vt:lpstr>The unspiraled code</vt:lpstr>
      <vt:lpstr>Key global health issues</vt:lpstr>
      <vt:lpstr>Key global health issues</vt:lpstr>
      <vt:lpstr>Key global health issues</vt:lpstr>
      <vt:lpstr>a new triple helix: Value</vt:lpstr>
      <vt:lpstr>a new triple helix: ACCESS</vt:lpstr>
      <vt:lpstr>a new triple helix: trust</vt:lpstr>
      <vt:lpstr>Big gaps in achieving vat</vt:lpstr>
      <vt:lpstr>Big gaps in achieving vat</vt:lpstr>
      <vt:lpstr>Key Actions to Address the Big gaps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NEB-U Creative Studio</dc:creator>
  <cp:lastModifiedBy>Hloniphile Chavango</cp:lastModifiedBy>
  <cp:revision>9</cp:revision>
  <dcterms:created xsi:type="dcterms:W3CDTF">2024-08-06T12:49:17Z</dcterms:created>
  <dcterms:modified xsi:type="dcterms:W3CDTF">2025-08-29T05:42:11Z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0x0101008C912F3C72E5FE4EBEFD3CB2F1CF621E</vt:lpwstr>
  </property>
</Properties>
</file>