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9" r:id="rId3"/>
    <p:sldId id="260" r:id="rId4"/>
    <p:sldId id="265" r:id="rId5"/>
    <p:sldId id="263" r:id="rId6"/>
    <p:sldId id="266" r:id="rId7"/>
    <p:sldId id="267" r:id="rId8"/>
    <p:sldId id="274" r:id="rId9"/>
    <p:sldId id="270" r:id="rId10"/>
    <p:sldId id="269" r:id="rId11"/>
    <p:sldId id="268" r:id="rId12"/>
    <p:sldId id="271" r:id="rId13"/>
    <p:sldId id="272" r:id="rId14"/>
    <p:sldId id="273" r:id="rId15"/>
    <p:sldId id="282" r:id="rId16"/>
    <p:sldId id="275" r:id="rId17"/>
    <p:sldId id="279" r:id="rId18"/>
    <p:sldId id="280" r:id="rId19"/>
    <p:sldId id="283" r:id="rId20"/>
    <p:sldId id="276" r:id="rId21"/>
    <p:sldId id="278" r:id="rId22"/>
    <p:sldId id="277" r:id="rId23"/>
    <p:sldId id="281" r:id="rId24"/>
    <p:sldId id="284" r:id="rId25"/>
    <p:sldId id="285" r:id="rId26"/>
    <p:sldId id="286" r:id="rId27"/>
    <p:sldId id="287" r:id="rId28"/>
    <p:sldId id="264"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4" autoAdjust="0"/>
    <p:restoredTop sz="94721"/>
  </p:normalViewPr>
  <p:slideViewPr>
    <p:cSldViewPr snapToGrid="0">
      <p:cViewPr varScale="1">
        <p:scale>
          <a:sx n="95" d="100"/>
          <a:sy n="95" d="100"/>
        </p:scale>
        <p:origin x="128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E261FE-B5F2-366A-5791-2B16378C3D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5AABECEB-0C5C-E17A-9A1A-A59640BA8A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2135F-955F-4CEE-9388-979BB443F4E2}" type="datetimeFigureOut">
              <a:rPr lang="en-ZA" smtClean="0"/>
              <a:t>2025/08/27</a:t>
            </a:fld>
            <a:endParaRPr lang="en-ZA"/>
          </a:p>
        </p:txBody>
      </p:sp>
      <p:sp>
        <p:nvSpPr>
          <p:cNvPr id="4" name="Footer Placeholder 3">
            <a:extLst>
              <a:ext uri="{FF2B5EF4-FFF2-40B4-BE49-F238E27FC236}">
                <a16:creationId xmlns:a16="http://schemas.microsoft.com/office/drawing/2014/main" id="{52222355-C75B-F02F-7D21-EBCD2CB6D4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102A8B54-B667-505C-10E8-F1B622F56E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B18202-1866-4DF4-A105-9C0D6929A0F9}" type="slidenum">
              <a:rPr lang="en-ZA" smtClean="0"/>
              <a:t>‹#›</a:t>
            </a:fld>
            <a:endParaRPr lang="en-ZA"/>
          </a:p>
        </p:txBody>
      </p:sp>
    </p:spTree>
    <p:extLst>
      <p:ext uri="{BB962C8B-B14F-4D97-AF65-F5344CB8AC3E}">
        <p14:creationId xmlns:p14="http://schemas.microsoft.com/office/powerpoint/2010/main" val="6444442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9C5F8-FB12-4CDC-9316-390BA65E4AF5}" type="datetimeFigureOut">
              <a:rPr lang="en-ZA" smtClean="0"/>
              <a:t>2025/08/27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26607-6074-42C7-BF62-0B07057ABEFF}" type="slidenum">
              <a:rPr lang="en-ZA" smtClean="0"/>
              <a:t>‹#›</a:t>
            </a:fld>
            <a:endParaRPr lang="en-ZA"/>
          </a:p>
        </p:txBody>
      </p:sp>
    </p:spTree>
    <p:extLst>
      <p:ext uri="{BB962C8B-B14F-4D97-AF65-F5344CB8AC3E}">
        <p14:creationId xmlns:p14="http://schemas.microsoft.com/office/powerpoint/2010/main" val="21854480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endParaRPr lang="en-ZA"/>
          </a:p>
        </p:txBody>
      </p:sp>
      <p:sp>
        <p:nvSpPr>
          <p:cNvPr id="5" name="Slide Number Placeholder 4"/>
          <p:cNvSpPr>
            <a:spLocks noGrp="1"/>
          </p:cNvSpPr>
          <p:nvPr>
            <p:ph type="sldNum" sz="quarter" idx="5"/>
          </p:nvPr>
        </p:nvSpPr>
        <p:spPr/>
        <p:txBody>
          <a:bodyPr/>
          <a:lstStyle/>
          <a:p>
            <a:fld id="{C1B26607-6074-42C7-BF62-0B07057ABEFF}" type="slidenum">
              <a:rPr lang="en-ZA" smtClean="0"/>
              <a:t>1</a:t>
            </a:fld>
            <a:endParaRPr lang="en-ZA"/>
          </a:p>
        </p:txBody>
      </p:sp>
    </p:spTree>
    <p:extLst>
      <p:ext uri="{BB962C8B-B14F-4D97-AF65-F5344CB8AC3E}">
        <p14:creationId xmlns:p14="http://schemas.microsoft.com/office/powerpoint/2010/main" val="3430622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close-up of a logo&#10;&#10;AI-generated content may be incorrect.">
            <a:extLst>
              <a:ext uri="{FF2B5EF4-FFF2-40B4-BE49-F238E27FC236}">
                <a16:creationId xmlns:a16="http://schemas.microsoft.com/office/drawing/2014/main" id="{22EBEAEC-6163-B207-E861-9C80ED03DD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6D312531-D6D0-9D28-CADD-5744884C4A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21" name="TextBox 20">
            <a:extLst>
              <a:ext uri="{FF2B5EF4-FFF2-40B4-BE49-F238E27FC236}">
                <a16:creationId xmlns:a16="http://schemas.microsoft.com/office/drawing/2014/main" id="{A60EB2BE-E2B0-8ADB-16CA-9C2F5BFA0212}"/>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22" name="TextBox 21">
            <a:extLst>
              <a:ext uri="{FF2B5EF4-FFF2-40B4-BE49-F238E27FC236}">
                <a16:creationId xmlns:a16="http://schemas.microsoft.com/office/drawing/2014/main" id="{E308426C-5603-8DB7-6AC4-4D730DF0B0F1}"/>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5" name="Rectangle: Rounded Corners 4">
            <a:extLst>
              <a:ext uri="{FF2B5EF4-FFF2-40B4-BE49-F238E27FC236}">
                <a16:creationId xmlns:a16="http://schemas.microsoft.com/office/drawing/2014/main" id="{8AF3ABEE-7624-DF2E-D98C-4CCD23CC1D83}"/>
              </a:ext>
            </a:extLst>
          </p:cNvPr>
          <p:cNvSpPr/>
          <p:nvPr userDrawn="1"/>
        </p:nvSpPr>
        <p:spPr>
          <a:xfrm>
            <a:off x="3560618" y="3694395"/>
            <a:ext cx="5070764" cy="480291"/>
          </a:xfrm>
          <a:prstGeom prst="roundRect">
            <a:avLst/>
          </a:prstGeom>
          <a:ln>
            <a:noFill/>
          </a:ln>
          <a:effectLst>
            <a:outerShdw blurRad="50800" dist="38100" dir="5400000" algn="t"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7014F780-259D-4DC6-92A1-AD7BA0F892A6}"/>
              </a:ext>
            </a:extLst>
          </p:cNvPr>
          <p:cNvSpPr/>
          <p:nvPr userDrawn="1"/>
        </p:nvSpPr>
        <p:spPr>
          <a:xfrm>
            <a:off x="3135746" y="4124284"/>
            <a:ext cx="5920508" cy="628223"/>
          </a:xfrm>
          <a:prstGeom prst="roundRect">
            <a:avLst/>
          </a:prstGeom>
          <a:solidFill>
            <a:srgbClr val="FFFFFF"/>
          </a:solidFill>
          <a:ln>
            <a:noFill/>
          </a:ln>
          <a:effectLst>
            <a:outerShdw blurRad="50800" dist="38100" dir="5400000" algn="t"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pic>
        <p:nvPicPr>
          <p:cNvPr id="12" name="Picture 11">
            <a:extLst>
              <a:ext uri="{FF2B5EF4-FFF2-40B4-BE49-F238E27FC236}">
                <a16:creationId xmlns:a16="http://schemas.microsoft.com/office/drawing/2014/main" id="{EF399868-5DF2-C3E8-FAD4-E7820B93FF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6035" y="3721922"/>
            <a:ext cx="4918364" cy="425235"/>
          </a:xfrm>
          <a:prstGeom prst="rect">
            <a:avLst/>
          </a:prstGeom>
        </p:spPr>
      </p:pic>
      <p:pic>
        <p:nvPicPr>
          <p:cNvPr id="14" name="Picture 13">
            <a:extLst>
              <a:ext uri="{FF2B5EF4-FFF2-40B4-BE49-F238E27FC236}">
                <a16:creationId xmlns:a16="http://schemas.microsoft.com/office/drawing/2014/main" id="{3953055C-123F-2605-A7BF-12E284058E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2727" y="4189931"/>
            <a:ext cx="5745018" cy="511466"/>
          </a:xfrm>
          <a:prstGeom prst="rect">
            <a:avLst/>
          </a:prstGeom>
        </p:spPr>
      </p:pic>
    </p:spTree>
    <p:extLst>
      <p:ext uri="{BB962C8B-B14F-4D97-AF65-F5344CB8AC3E}">
        <p14:creationId xmlns:p14="http://schemas.microsoft.com/office/powerpoint/2010/main" val="365063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9" name="Picture 18" descr="A group of people in a hexagon shape&#10;&#10;AI-generated content may be incorrect.">
            <a:extLst>
              <a:ext uri="{FF2B5EF4-FFF2-40B4-BE49-F238E27FC236}">
                <a16:creationId xmlns:a16="http://schemas.microsoft.com/office/drawing/2014/main" id="{9EC59D03-CEB1-D6D2-57F7-E78EAB2E0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039"/>
            <a:ext cx="12192002" cy="6867039"/>
          </a:xfrm>
          <a:prstGeom prst="rect">
            <a:avLst/>
          </a:prstGeom>
        </p:spPr>
      </p:pic>
      <p:pic>
        <p:nvPicPr>
          <p:cNvPr id="25" name="Picture 24" descr="A screenshot of a white background&#10;&#10;AI-generated content may be incorrect.">
            <a:extLst>
              <a:ext uri="{FF2B5EF4-FFF2-40B4-BE49-F238E27FC236}">
                <a16:creationId xmlns:a16="http://schemas.microsoft.com/office/drawing/2014/main" id="{BE645CE9-CF0D-E820-A6EB-F0FD0759F305}"/>
              </a:ext>
            </a:extLst>
          </p:cNvPr>
          <p:cNvPicPr>
            <a:picLocks noChangeAspect="1"/>
          </p:cNvPicPr>
          <p:nvPr userDrawn="1"/>
        </p:nvPicPr>
        <p:blipFill>
          <a:blip r:embed="rId3">
            <a:extLst>
              <a:ext uri="{28A0092B-C50C-407E-A947-70E740481C1C}">
                <a14:useLocalDpi xmlns:a14="http://schemas.microsoft.com/office/drawing/2010/main" val="0"/>
              </a:ext>
            </a:extLst>
          </a:blip>
          <a:srcRect t="17928" r="32580" b="29910"/>
          <a:stretch>
            <a:fillRect/>
          </a:stretch>
        </p:blipFill>
        <p:spPr>
          <a:xfrm>
            <a:off x="0" y="-9039"/>
            <a:ext cx="8219872" cy="3577263"/>
          </a:xfrm>
          <a:prstGeom prst="rect">
            <a:avLst/>
          </a:prstGeom>
        </p:spPr>
      </p:pic>
      <p:sp>
        <p:nvSpPr>
          <p:cNvPr id="27" name="Rectangle 26">
            <a:extLst>
              <a:ext uri="{FF2B5EF4-FFF2-40B4-BE49-F238E27FC236}">
                <a16:creationId xmlns:a16="http://schemas.microsoft.com/office/drawing/2014/main" id="{E57DB2F9-9284-969D-2610-B4DBF6C016F4}"/>
              </a:ext>
            </a:extLst>
          </p:cNvPr>
          <p:cNvSpPr/>
          <p:nvPr userDrawn="1"/>
        </p:nvSpPr>
        <p:spPr>
          <a:xfrm>
            <a:off x="4834647" y="-9039"/>
            <a:ext cx="2976664" cy="579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a:extLst>
              <a:ext uri="{FF2B5EF4-FFF2-40B4-BE49-F238E27FC236}">
                <a16:creationId xmlns:a16="http://schemas.microsoft.com/office/drawing/2014/main" id="{45E633CE-6FD8-C3F4-915C-5A63A3DEFE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2" name="Title 1">
            <a:extLst>
              <a:ext uri="{FF2B5EF4-FFF2-40B4-BE49-F238E27FC236}">
                <a16:creationId xmlns:a16="http://schemas.microsoft.com/office/drawing/2014/main" id="{FC5DAEBC-8944-5091-DF00-265C52472CD2}"/>
              </a:ext>
            </a:extLst>
          </p:cNvPr>
          <p:cNvSpPr>
            <a:spLocks noGrp="1"/>
          </p:cNvSpPr>
          <p:nvPr userDrawn="1">
            <p:ph type="ctrTitle" hasCustomPrompt="1"/>
          </p:nvPr>
        </p:nvSpPr>
        <p:spPr>
          <a:xfrm>
            <a:off x="764495" y="1355464"/>
            <a:ext cx="5331504" cy="2387600"/>
          </a:xfrm>
        </p:spPr>
        <p:txBody>
          <a:bodyPr anchor="ctr">
            <a:normAutofit/>
          </a:bodyPr>
          <a:lstStyle>
            <a:lvl1pPr algn="ctr">
              <a:defRPr sz="5400" cap="all" spc="300" baseline="0"/>
            </a:lvl1pPr>
          </a:lstStyle>
          <a:p>
            <a:r>
              <a:rPr lang="en-US" dirty="0"/>
              <a:t>ADD NAME HERE</a:t>
            </a:r>
            <a:endParaRPr lang="en-ZA" dirty="0"/>
          </a:p>
        </p:txBody>
      </p:sp>
      <p:pic>
        <p:nvPicPr>
          <p:cNvPr id="15" name="Picture 14" descr="A black rectangle with a white rectangle in the middle&#10;&#10;Description automatically generated">
            <a:extLst>
              <a:ext uri="{FF2B5EF4-FFF2-40B4-BE49-F238E27FC236}">
                <a16:creationId xmlns:a16="http://schemas.microsoft.com/office/drawing/2014/main" id="{8289D8D3-0EED-E6CC-7624-A3A0B196228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3420"/>
          <a:stretch/>
        </p:blipFill>
        <p:spPr>
          <a:xfrm flipH="1">
            <a:off x="0" y="3216094"/>
            <a:ext cx="7603406" cy="2477064"/>
          </a:xfrm>
          <a:prstGeom prst="rect">
            <a:avLst/>
          </a:prstGeom>
        </p:spPr>
      </p:pic>
      <p:sp>
        <p:nvSpPr>
          <p:cNvPr id="3" name="Subtitle 2">
            <a:extLst>
              <a:ext uri="{FF2B5EF4-FFF2-40B4-BE49-F238E27FC236}">
                <a16:creationId xmlns:a16="http://schemas.microsoft.com/office/drawing/2014/main" id="{B84A75A5-2C80-0FE9-7939-071CF0D421F2}"/>
              </a:ext>
            </a:extLst>
          </p:cNvPr>
          <p:cNvSpPr>
            <a:spLocks noGrp="1"/>
          </p:cNvSpPr>
          <p:nvPr userDrawn="1">
            <p:ph type="subTitle" idx="1" hasCustomPrompt="1"/>
          </p:nvPr>
        </p:nvSpPr>
        <p:spPr>
          <a:xfrm>
            <a:off x="764495" y="3932393"/>
            <a:ext cx="5331505" cy="1016000"/>
          </a:xfrm>
        </p:spPr>
        <p:txBody>
          <a:bodyPr anchor="ct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topic here</a:t>
            </a:r>
            <a:endParaRPr lang="en-ZA" dirty="0"/>
          </a:p>
        </p:txBody>
      </p:sp>
      <p:sp>
        <p:nvSpPr>
          <p:cNvPr id="8" name="Hexagon 7">
            <a:extLst>
              <a:ext uri="{FF2B5EF4-FFF2-40B4-BE49-F238E27FC236}">
                <a16:creationId xmlns:a16="http://schemas.microsoft.com/office/drawing/2014/main" id="{72EB8418-0067-C461-ED3C-B4A6EF9ADC7A}"/>
              </a:ext>
            </a:extLst>
          </p:cNvPr>
          <p:cNvSpPr/>
          <p:nvPr userDrawn="1"/>
        </p:nvSpPr>
        <p:spPr>
          <a:xfrm>
            <a:off x="6956076" y="1262993"/>
            <a:ext cx="4202546" cy="3629891"/>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p>
        </p:txBody>
      </p:sp>
      <p:sp>
        <p:nvSpPr>
          <p:cNvPr id="10" name="Picture Placeholder 9">
            <a:extLst>
              <a:ext uri="{FF2B5EF4-FFF2-40B4-BE49-F238E27FC236}">
                <a16:creationId xmlns:a16="http://schemas.microsoft.com/office/drawing/2014/main" id="{D29AC11C-6862-7993-37D4-0752A3ECFAA9}"/>
              </a:ext>
            </a:extLst>
          </p:cNvPr>
          <p:cNvSpPr>
            <a:spLocks noGrp="1"/>
          </p:cNvSpPr>
          <p:nvPr userDrawn="1">
            <p:ph type="pic" sz="quarter" idx="11"/>
          </p:nvPr>
        </p:nvSpPr>
        <p:spPr>
          <a:xfrm>
            <a:off x="7042938" y="1355464"/>
            <a:ext cx="4014549" cy="3451302"/>
          </a:xfrm>
          <a:prstGeom prst="hexagon">
            <a:avLst/>
          </a:prstGeom>
        </p:spPr>
        <p:txBody>
          <a:bodyPr/>
          <a:lstStyle/>
          <a:p>
            <a:endParaRPr lang="en-ZA"/>
          </a:p>
        </p:txBody>
      </p:sp>
      <p:sp>
        <p:nvSpPr>
          <p:cNvPr id="21" name="TextBox 20">
            <a:extLst>
              <a:ext uri="{FF2B5EF4-FFF2-40B4-BE49-F238E27FC236}">
                <a16:creationId xmlns:a16="http://schemas.microsoft.com/office/drawing/2014/main" id="{A882282C-6684-EA9D-E0C9-A4F75BD8F76A}"/>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22" name="TextBox 21">
            <a:extLst>
              <a:ext uri="{FF2B5EF4-FFF2-40B4-BE49-F238E27FC236}">
                <a16:creationId xmlns:a16="http://schemas.microsoft.com/office/drawing/2014/main" id="{C7C17C78-E358-9443-ABF1-1B220EE746F1}"/>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189628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2" name="Title 1">
            <a:extLst>
              <a:ext uri="{FF2B5EF4-FFF2-40B4-BE49-F238E27FC236}">
                <a16:creationId xmlns:a16="http://schemas.microsoft.com/office/drawing/2014/main" id="{0817DFAF-7CF3-E4D7-F70B-A70ED7E93C6A}"/>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97CC7E30-99CB-1172-FA75-E1248378FE7A}"/>
              </a:ext>
            </a:extLst>
          </p:cNvPr>
          <p:cNvSpPr>
            <a:spLocks noGrp="1"/>
          </p:cNvSpPr>
          <p:nvPr>
            <p:ph idx="1"/>
          </p:nvPr>
        </p:nvSpPr>
        <p:spPr>
          <a:xfrm>
            <a:off x="536642" y="1371599"/>
            <a:ext cx="10515600" cy="428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6511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5" name="Picture 14" descr="A group of people in a hexagon shape&#10;&#10;AI-generated content may be incorrect.">
            <a:extLst>
              <a:ext uri="{FF2B5EF4-FFF2-40B4-BE49-F238E27FC236}">
                <a16:creationId xmlns:a16="http://schemas.microsoft.com/office/drawing/2014/main" id="{0BA69D69-45FD-B0C2-CC52-4EFD95466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9039"/>
            <a:ext cx="12192002" cy="6867039"/>
          </a:xfrm>
          <a:prstGeom prst="rect">
            <a:avLst/>
          </a:prstGeom>
        </p:spPr>
      </p:pic>
      <p:pic>
        <p:nvPicPr>
          <p:cNvPr id="16" name="Picture 15" descr="A screenshot of a white background&#10;&#10;AI-generated content may be incorrect.">
            <a:extLst>
              <a:ext uri="{FF2B5EF4-FFF2-40B4-BE49-F238E27FC236}">
                <a16:creationId xmlns:a16="http://schemas.microsoft.com/office/drawing/2014/main" id="{B1748CEB-390D-80B8-2EE0-137E8A780279}"/>
              </a:ext>
            </a:extLst>
          </p:cNvPr>
          <p:cNvPicPr>
            <a:picLocks noChangeAspect="1"/>
          </p:cNvPicPr>
          <p:nvPr userDrawn="1"/>
        </p:nvPicPr>
        <p:blipFill>
          <a:blip r:embed="rId3">
            <a:extLst>
              <a:ext uri="{28A0092B-C50C-407E-A947-70E740481C1C}">
                <a14:useLocalDpi xmlns:a14="http://schemas.microsoft.com/office/drawing/2010/main" val="0"/>
              </a:ext>
            </a:extLst>
          </a:blip>
          <a:srcRect t="17928" r="32580" b="29910"/>
          <a:stretch>
            <a:fillRect/>
          </a:stretch>
        </p:blipFill>
        <p:spPr>
          <a:xfrm>
            <a:off x="0" y="-9039"/>
            <a:ext cx="8219872" cy="3577263"/>
          </a:xfrm>
          <a:prstGeom prst="rect">
            <a:avLst/>
          </a:prstGeom>
        </p:spPr>
      </p:pic>
      <p:sp>
        <p:nvSpPr>
          <p:cNvPr id="17" name="Rectangle 16">
            <a:extLst>
              <a:ext uri="{FF2B5EF4-FFF2-40B4-BE49-F238E27FC236}">
                <a16:creationId xmlns:a16="http://schemas.microsoft.com/office/drawing/2014/main" id="{9AB707A4-1D8B-1D6E-0789-81C8E19450BD}"/>
              </a:ext>
            </a:extLst>
          </p:cNvPr>
          <p:cNvSpPr/>
          <p:nvPr userDrawn="1"/>
        </p:nvSpPr>
        <p:spPr>
          <a:xfrm>
            <a:off x="4834647" y="-9039"/>
            <a:ext cx="2976664" cy="5798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ED1768A3-D868-7DE0-F2AF-E9F4A6E6482C}"/>
              </a:ext>
            </a:extLst>
          </p:cNvPr>
          <p:cNvSpPr>
            <a:spLocks noGrp="1"/>
          </p:cNvSpPr>
          <p:nvPr>
            <p:ph type="title" hasCustomPrompt="1"/>
          </p:nvPr>
        </p:nvSpPr>
        <p:spPr>
          <a:xfrm>
            <a:off x="831850" y="1709738"/>
            <a:ext cx="10515600" cy="2363207"/>
          </a:xfrm>
        </p:spPr>
        <p:txBody>
          <a:bodyPr anchor="b">
            <a:normAutofit/>
          </a:bodyPr>
          <a:lstStyle>
            <a:lvl1pPr algn="ctr">
              <a:defRPr sz="5400" cap="all" spc="300" baseline="0"/>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E43A7D14-390D-97CA-19A4-62A0F52A4616}"/>
              </a:ext>
            </a:extLst>
          </p:cNvPr>
          <p:cNvSpPr>
            <a:spLocks noGrp="1"/>
          </p:cNvSpPr>
          <p:nvPr>
            <p:ph type="body" idx="1"/>
          </p:nvPr>
        </p:nvSpPr>
        <p:spPr>
          <a:xfrm>
            <a:off x="831850" y="421597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8AAFCA74-016B-119B-1296-1CC9EDABE9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3" name="TextBox 12">
            <a:extLst>
              <a:ext uri="{FF2B5EF4-FFF2-40B4-BE49-F238E27FC236}">
                <a16:creationId xmlns:a16="http://schemas.microsoft.com/office/drawing/2014/main" id="{B7B9B8E8-0B4E-473D-619C-15DC0FEF7162}"/>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4" name="TextBox 13">
            <a:extLst>
              <a:ext uri="{FF2B5EF4-FFF2-40B4-BE49-F238E27FC236}">
                <a16:creationId xmlns:a16="http://schemas.microsoft.com/office/drawing/2014/main" id="{82A77BC4-01BD-B75E-4095-30A9A7F59FF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18" name="Rectangle 17">
            <a:extLst>
              <a:ext uri="{FF2B5EF4-FFF2-40B4-BE49-F238E27FC236}">
                <a16:creationId xmlns:a16="http://schemas.microsoft.com/office/drawing/2014/main" id="{0E74444A-547F-8657-AE39-DF81BC665054}"/>
              </a:ext>
            </a:extLst>
          </p:cNvPr>
          <p:cNvSpPr/>
          <p:nvPr userDrawn="1"/>
        </p:nvSpPr>
        <p:spPr>
          <a:xfrm>
            <a:off x="9221821" y="-9039"/>
            <a:ext cx="2976664" cy="12022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descr="A logo with a black background&#10;&#10;Description automatically generated">
            <a:extLst>
              <a:ext uri="{FF2B5EF4-FFF2-40B4-BE49-F238E27FC236}">
                <a16:creationId xmlns:a16="http://schemas.microsoft.com/office/drawing/2014/main" id="{4CA70982-3FC7-B4F7-E5F1-122E5A15D2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12760" y="372800"/>
            <a:ext cx="2566480" cy="1309950"/>
          </a:xfrm>
          <a:prstGeom prst="rect">
            <a:avLst/>
          </a:prstGeom>
        </p:spPr>
      </p:pic>
    </p:spTree>
    <p:extLst>
      <p:ext uri="{BB962C8B-B14F-4D97-AF65-F5344CB8AC3E}">
        <p14:creationId xmlns:p14="http://schemas.microsoft.com/office/powerpoint/2010/main" val="57337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group of people in a hexagon shape&#10;&#10;AI-generated content may be incorrect.">
            <a:extLst>
              <a:ext uri="{FF2B5EF4-FFF2-40B4-BE49-F238E27FC236}">
                <a16:creationId xmlns:a16="http://schemas.microsoft.com/office/drawing/2014/main" id="{17D37C53-F0E3-BD1C-611C-E9408D9A2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9" name="Picture 8">
            <a:extLst>
              <a:ext uri="{FF2B5EF4-FFF2-40B4-BE49-F238E27FC236}">
                <a16:creationId xmlns:a16="http://schemas.microsoft.com/office/drawing/2014/main" id="{DBB1565D-C5CE-66F7-D33B-80A2D8CB71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3" name="TextBox 12">
            <a:extLst>
              <a:ext uri="{FF2B5EF4-FFF2-40B4-BE49-F238E27FC236}">
                <a16:creationId xmlns:a16="http://schemas.microsoft.com/office/drawing/2014/main" id="{0C40435D-AB20-DD99-6174-A528DF173175}"/>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4" name="TextBox 13">
            <a:extLst>
              <a:ext uri="{FF2B5EF4-FFF2-40B4-BE49-F238E27FC236}">
                <a16:creationId xmlns:a16="http://schemas.microsoft.com/office/drawing/2014/main" id="{D0F67B5C-799E-1724-D578-4F138F76C9F7}"/>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3" name="Content Placeholder 2">
            <a:extLst>
              <a:ext uri="{FF2B5EF4-FFF2-40B4-BE49-F238E27FC236}">
                <a16:creationId xmlns:a16="http://schemas.microsoft.com/office/drawing/2014/main" id="{80E95969-0C34-BCC8-682D-83B8C6CB1A23}"/>
              </a:ext>
            </a:extLst>
          </p:cNvPr>
          <p:cNvSpPr>
            <a:spLocks noGrp="1"/>
          </p:cNvSpPr>
          <p:nvPr>
            <p:ph sz="half" idx="1"/>
          </p:nvPr>
        </p:nvSpPr>
        <p:spPr>
          <a:xfrm>
            <a:off x="523672" y="139641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4778E873-3E97-B188-01B0-7790D97FFDAC}"/>
              </a:ext>
            </a:extLst>
          </p:cNvPr>
          <p:cNvSpPr>
            <a:spLocks noGrp="1"/>
          </p:cNvSpPr>
          <p:nvPr>
            <p:ph sz="half" idx="2"/>
          </p:nvPr>
        </p:nvSpPr>
        <p:spPr>
          <a:xfrm>
            <a:off x="5857672" y="1396419"/>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0" name="Picture 9" descr="A black rectangle with a white rectangle in the middle&#10;&#10;Description automatically generated">
            <a:extLst>
              <a:ext uri="{FF2B5EF4-FFF2-40B4-BE49-F238E27FC236}">
                <a16:creationId xmlns:a16="http://schemas.microsoft.com/office/drawing/2014/main" id="{C9854BD8-35D2-16E1-04E7-BD0D912FC6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2" name="TextBox 11">
            <a:extLst>
              <a:ext uri="{FF2B5EF4-FFF2-40B4-BE49-F238E27FC236}">
                <a16:creationId xmlns:a16="http://schemas.microsoft.com/office/drawing/2014/main" id="{44841908-B8FE-F659-9A71-5DBCE04A3619}"/>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sp>
        <p:nvSpPr>
          <p:cNvPr id="15" name="Title 1">
            <a:extLst>
              <a:ext uri="{FF2B5EF4-FFF2-40B4-BE49-F238E27FC236}">
                <a16:creationId xmlns:a16="http://schemas.microsoft.com/office/drawing/2014/main" id="{9705A26F-D0EA-5602-E08C-B6D518CA220B}"/>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Tree>
    <p:extLst>
      <p:ext uri="{BB962C8B-B14F-4D97-AF65-F5344CB8AC3E}">
        <p14:creationId xmlns:p14="http://schemas.microsoft.com/office/powerpoint/2010/main" val="131419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
        <p:nvSpPr>
          <p:cNvPr id="4" name="Title 1">
            <a:extLst>
              <a:ext uri="{FF2B5EF4-FFF2-40B4-BE49-F238E27FC236}">
                <a16:creationId xmlns:a16="http://schemas.microsoft.com/office/drawing/2014/main" id="{D6BA1561-9D5A-CBE6-2461-CE5A72555B4A}"/>
              </a:ext>
            </a:extLst>
          </p:cNvPr>
          <p:cNvSpPr>
            <a:spLocks noGrp="1"/>
          </p:cNvSpPr>
          <p:nvPr>
            <p:ph type="title"/>
          </p:nvPr>
        </p:nvSpPr>
        <p:spPr>
          <a:xfrm>
            <a:off x="536642" y="365125"/>
            <a:ext cx="9687128" cy="734101"/>
          </a:xfrm>
        </p:spPr>
        <p:txBody>
          <a:bodyPr>
            <a:normAutofit/>
          </a:bodyPr>
          <a:lstStyle>
            <a:lvl1pPr>
              <a:defRPr sz="3600" cap="all" spc="300" baseline="0"/>
            </a:lvl1pPr>
          </a:lstStyle>
          <a:p>
            <a:r>
              <a:rPr lang="en-US" dirty="0"/>
              <a:t>Click to edit Master title style</a:t>
            </a:r>
            <a:endParaRPr lang="en-ZA" dirty="0"/>
          </a:p>
        </p:txBody>
      </p:sp>
    </p:spTree>
    <p:extLst>
      <p:ext uri="{BB962C8B-B14F-4D97-AF65-F5344CB8AC3E}">
        <p14:creationId xmlns:p14="http://schemas.microsoft.com/office/powerpoint/2010/main" val="406437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descr="A group of people in a hexagon shape&#10;&#10;AI-generated content may be incorrect.">
            <a:extLst>
              <a:ext uri="{FF2B5EF4-FFF2-40B4-BE49-F238E27FC236}">
                <a16:creationId xmlns:a16="http://schemas.microsoft.com/office/drawing/2014/main" id="{559540F4-AAC1-A1A5-7E57-390EA0F1A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8" name="Picture 7" descr="A black rectangle with a white rectangle in the middle&#10;&#10;Description automatically generated">
            <a:extLst>
              <a:ext uri="{FF2B5EF4-FFF2-40B4-BE49-F238E27FC236}">
                <a16:creationId xmlns:a16="http://schemas.microsoft.com/office/drawing/2014/main" id="{440BF2F9-6CFE-995A-5743-8E97D6EE7B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7099"/>
          <a:stretch/>
        </p:blipFill>
        <p:spPr>
          <a:xfrm flipH="1">
            <a:off x="-1" y="5870039"/>
            <a:ext cx="1780097" cy="613847"/>
          </a:xfrm>
          <a:prstGeom prst="rect">
            <a:avLst/>
          </a:prstGeom>
        </p:spPr>
      </p:pic>
      <p:sp>
        <p:nvSpPr>
          <p:cNvPr id="10" name="TextBox 9">
            <a:extLst>
              <a:ext uri="{FF2B5EF4-FFF2-40B4-BE49-F238E27FC236}">
                <a16:creationId xmlns:a16="http://schemas.microsoft.com/office/drawing/2014/main" id="{0D0C03B8-CC8C-11C8-A92E-F19CFECE0155}"/>
              </a:ext>
            </a:extLst>
          </p:cNvPr>
          <p:cNvSpPr txBox="1"/>
          <p:nvPr userDrawn="1"/>
        </p:nvSpPr>
        <p:spPr>
          <a:xfrm>
            <a:off x="396006" y="5983060"/>
            <a:ext cx="706401" cy="369332"/>
          </a:xfrm>
          <a:prstGeom prst="rect">
            <a:avLst/>
          </a:prstGeom>
          <a:noFill/>
        </p:spPr>
        <p:txBody>
          <a:bodyPr wrap="square" rtlCol="0">
            <a:spAutoFit/>
          </a:bodyPr>
          <a:lstStyle/>
          <a:p>
            <a:pPr algn="ctr"/>
            <a:fld id="{6E9341DE-8B27-4472-BECC-55C285568EFA}" type="slidenum">
              <a:rPr lang="en-US" spc="300" smtClean="0"/>
              <a:t>‹#›</a:t>
            </a:fld>
            <a:endParaRPr lang="en-ZA" spc="300" dirty="0"/>
          </a:p>
        </p:txBody>
      </p:sp>
      <p:pic>
        <p:nvPicPr>
          <p:cNvPr id="15" name="Picture 14">
            <a:extLst>
              <a:ext uri="{FF2B5EF4-FFF2-40B4-BE49-F238E27FC236}">
                <a16:creationId xmlns:a16="http://schemas.microsoft.com/office/drawing/2014/main" id="{C62899F7-0135-08C7-9EB9-EF53A7C1FB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06168"/>
            <a:ext cx="12192001" cy="260870"/>
          </a:xfrm>
          <a:prstGeom prst="rect">
            <a:avLst/>
          </a:prstGeom>
        </p:spPr>
      </p:pic>
      <p:sp>
        <p:nvSpPr>
          <p:cNvPr id="16" name="TextBox 15">
            <a:extLst>
              <a:ext uri="{FF2B5EF4-FFF2-40B4-BE49-F238E27FC236}">
                <a16:creationId xmlns:a16="http://schemas.microsoft.com/office/drawing/2014/main" id="{6E1951D7-DE1D-130B-949D-DBD5A201FC1D}"/>
              </a:ext>
            </a:extLst>
          </p:cNvPr>
          <p:cNvSpPr txBox="1"/>
          <p:nvPr userDrawn="1"/>
        </p:nvSpPr>
        <p:spPr>
          <a:xfrm>
            <a:off x="190124" y="6626771"/>
            <a:ext cx="2661719" cy="230832"/>
          </a:xfrm>
          <a:prstGeom prst="rect">
            <a:avLst/>
          </a:prstGeom>
          <a:noFill/>
        </p:spPr>
        <p:txBody>
          <a:bodyPr wrap="square" rtlCol="0">
            <a:spAutoFit/>
          </a:bodyPr>
          <a:lstStyle/>
          <a:p>
            <a:r>
              <a:rPr lang="en-US" sz="900" dirty="0">
                <a:solidFill>
                  <a:srgbClr val="FFFFFF"/>
                </a:solidFill>
              </a:rPr>
              <a:t>GEMS is an </a:t>
            </a:r>
            <a:r>
              <a:rPr lang="en-US" sz="900" dirty="0" err="1">
                <a:solidFill>
                  <a:srgbClr val="FFFFFF"/>
                </a:solidFill>
              </a:rPr>
              <a:t>authorised</a:t>
            </a:r>
            <a:r>
              <a:rPr lang="en-US" sz="900" dirty="0">
                <a:solidFill>
                  <a:srgbClr val="FFFFFF"/>
                </a:solidFill>
              </a:rPr>
              <a:t> FSP (FSP No 52861)</a:t>
            </a:r>
            <a:endParaRPr lang="en-ZA" sz="900" dirty="0">
              <a:solidFill>
                <a:srgbClr val="FFFFFF"/>
              </a:solidFill>
            </a:endParaRPr>
          </a:p>
        </p:txBody>
      </p:sp>
      <p:sp>
        <p:nvSpPr>
          <p:cNvPr id="17" name="TextBox 16">
            <a:extLst>
              <a:ext uri="{FF2B5EF4-FFF2-40B4-BE49-F238E27FC236}">
                <a16:creationId xmlns:a16="http://schemas.microsoft.com/office/drawing/2014/main" id="{838B6EEC-4E14-FA78-B62D-8E117687FA52}"/>
              </a:ext>
            </a:extLst>
          </p:cNvPr>
          <p:cNvSpPr txBox="1"/>
          <p:nvPr userDrawn="1"/>
        </p:nvSpPr>
        <p:spPr>
          <a:xfrm>
            <a:off x="9340157" y="6626771"/>
            <a:ext cx="2661719" cy="230832"/>
          </a:xfrm>
          <a:prstGeom prst="rect">
            <a:avLst/>
          </a:prstGeom>
          <a:noFill/>
        </p:spPr>
        <p:txBody>
          <a:bodyPr wrap="square" rtlCol="0">
            <a:spAutoFit/>
          </a:bodyPr>
          <a:lstStyle/>
          <a:p>
            <a:pPr algn="r"/>
            <a:r>
              <a:rPr lang="en-US" sz="900" dirty="0">
                <a:solidFill>
                  <a:srgbClr val="FFFFFF"/>
                </a:solidFill>
              </a:rPr>
              <a:t>Working towards a healthier you</a:t>
            </a:r>
            <a:endParaRPr lang="en-ZA" sz="900" dirty="0">
              <a:solidFill>
                <a:srgbClr val="FFFFFF"/>
              </a:solidFill>
            </a:endParaRPr>
          </a:p>
        </p:txBody>
      </p:sp>
    </p:spTree>
    <p:extLst>
      <p:ext uri="{BB962C8B-B14F-4D97-AF65-F5344CB8AC3E}">
        <p14:creationId xmlns:p14="http://schemas.microsoft.com/office/powerpoint/2010/main" val="217754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8D230-558E-D9E3-D315-E76782C77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2AC3BE-D3C9-A1E7-0328-0A60FBEB3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35038691"/>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71" r:id="rId6"/>
    <p:sldLayoutId id="21474836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57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719E-1B70-076E-4721-5860E0FE7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5367D-0E36-AC4A-1ACB-2AA8D81F14C4}"/>
              </a:ext>
            </a:extLst>
          </p:cNvPr>
          <p:cNvSpPr>
            <a:spLocks noGrp="1"/>
          </p:cNvSpPr>
          <p:nvPr>
            <p:ph type="title"/>
          </p:nvPr>
        </p:nvSpPr>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Barriers to Preventative Healthcare</a:t>
            </a:r>
            <a:r>
              <a:rPr lang="en-US" dirty="0">
                <a:solidFill>
                  <a:srgbClr val="000000"/>
                </a:solidFill>
                <a:latin typeface="Arial" panose="020B0604020202020204" pitchFamily="34" charset="0"/>
              </a:rPr>
              <a:t>.  1/2</a:t>
            </a:r>
            <a:endParaRPr lang="en-US" b="0" dirty="0">
              <a:effectLst/>
            </a:endParaRPr>
          </a:p>
        </p:txBody>
      </p:sp>
      <p:sp>
        <p:nvSpPr>
          <p:cNvPr id="3" name="TextBox 2">
            <a:extLst>
              <a:ext uri="{FF2B5EF4-FFF2-40B4-BE49-F238E27FC236}">
                <a16:creationId xmlns:a16="http://schemas.microsoft.com/office/drawing/2014/main" id="{F52001E2-8837-0FD6-825B-5738B6E2B7EC}"/>
              </a:ext>
            </a:extLst>
          </p:cNvPr>
          <p:cNvSpPr txBox="1"/>
          <p:nvPr/>
        </p:nvSpPr>
        <p:spPr>
          <a:xfrm>
            <a:off x="536642" y="1099226"/>
            <a:ext cx="11118716" cy="5314275"/>
          </a:xfrm>
          <a:prstGeom prst="rect">
            <a:avLst/>
          </a:prstGeom>
          <a:noFill/>
        </p:spPr>
        <p:txBody>
          <a:bodyPr wrap="square">
            <a:spAutoFit/>
          </a:bodyPr>
          <a:lstStyle/>
          <a:p>
            <a:pPr algn="just" rtl="0">
              <a:spcAft>
                <a:spcPts val="800"/>
              </a:spcAft>
            </a:pPr>
            <a:endParaRPr lang="en-US" b="0" dirty="0">
              <a:effectLst/>
            </a:endParaRPr>
          </a:p>
          <a:p>
            <a:pPr algn="just" rtl="0">
              <a:spcAft>
                <a:spcPts val="800"/>
              </a:spcAft>
            </a:pPr>
            <a:r>
              <a:rPr lang="en-US" sz="1800" b="0" i="0" u="none" strike="noStrike" dirty="0">
                <a:solidFill>
                  <a:srgbClr val="000000"/>
                </a:solidFill>
                <a:effectLst/>
                <a:latin typeface="Arial" panose="020B0604020202020204" pitchFamily="34" charset="0"/>
              </a:rPr>
              <a:t>These include lack of awareness by citizens, cultural beliefs, limited access to services, and insufficient political will. In some communities, preventative care is overshadowed by the urgent demands of treating illness. In others, misinformation and stigma deter individuals from seeking help timeously.</a:t>
            </a:r>
            <a:endParaRPr lang="en-US" b="0" dirty="0">
              <a:effectLst/>
            </a:endParaRPr>
          </a:p>
          <a:p>
            <a:pPr algn="just" rtl="0">
              <a:spcAft>
                <a:spcPts val="800"/>
              </a:spcAft>
            </a:pPr>
            <a:r>
              <a:rPr lang="en-US" sz="1800" b="0" i="0" u="none" strike="noStrike" dirty="0">
                <a:solidFill>
                  <a:srgbClr val="000000"/>
                </a:solidFill>
                <a:effectLst/>
                <a:latin typeface="Arial" panose="020B0604020202020204" pitchFamily="34" charset="0"/>
              </a:rPr>
              <a:t> </a:t>
            </a:r>
            <a:endParaRPr lang="en-US" b="0" dirty="0">
              <a:effectLst/>
            </a:endParaRPr>
          </a:p>
          <a:p>
            <a:pPr algn="just" rtl="0">
              <a:spcAft>
                <a:spcPts val="800"/>
              </a:spcAft>
            </a:pPr>
            <a:r>
              <a:rPr lang="en-US" sz="1800" b="0" i="0" u="none" strike="noStrike" dirty="0">
                <a:solidFill>
                  <a:srgbClr val="000000"/>
                </a:solidFill>
                <a:effectLst/>
                <a:latin typeface="Arial" panose="020B0604020202020204" pitchFamily="34" charset="0"/>
              </a:rPr>
              <a:t>As leaders and experts, we must be advocates for better governance and resource mobilization.</a:t>
            </a:r>
          </a:p>
          <a:p>
            <a:pPr algn="just" rtl="0">
              <a:spcAft>
                <a:spcPts val="800"/>
              </a:spcAft>
            </a:pPr>
            <a:r>
              <a:rPr lang="en-US" dirty="0">
                <a:solidFill>
                  <a:srgbClr val="000000"/>
                </a:solidFill>
                <a:latin typeface="Arial" panose="020B0604020202020204" pitchFamily="34" charset="0"/>
              </a:rPr>
              <a:t>It</a:t>
            </a:r>
            <a:r>
              <a:rPr lang="en-US" sz="1800" b="0" i="0" u="none" strike="noStrike" dirty="0">
                <a:solidFill>
                  <a:srgbClr val="000000"/>
                </a:solidFill>
                <a:effectLst/>
                <a:latin typeface="Arial" panose="020B0604020202020204" pitchFamily="34" charset="0"/>
              </a:rPr>
              <a:t> is our responsibility to address these barriers. We must ensure that prevention a central pillar of our health strategies. </a:t>
            </a:r>
            <a:endParaRPr lang="en-US" b="0" dirty="0">
              <a:effectLst/>
            </a:endParaRPr>
          </a:p>
          <a:p>
            <a:endParaRPr lang="en-US" dirty="0"/>
          </a:p>
          <a:p>
            <a:r>
              <a:rPr lang="en-US" sz="1800" b="0" i="0" u="none" strike="noStrike" dirty="0">
                <a:solidFill>
                  <a:srgbClr val="000000"/>
                </a:solidFill>
                <a:effectLst/>
                <a:latin typeface="Arial" panose="020B0604020202020204" pitchFamily="34" charset="0"/>
              </a:rPr>
              <a:t>Progressive realization and resource availability cannot be addressed without leadership and stewardship necessary for effective planning.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Recognizing the critical role of effective planning, the Committee on Economic, Social and Cultural Rights designated the preparation of a health “strategy and plan of action” a core obligation arising from the right to the highest attainable standard of health.  </a:t>
            </a:r>
            <a:br>
              <a:rPr lang="en-US" dirty="0"/>
            </a:br>
            <a:br>
              <a:rPr lang="en-US" dirty="0"/>
            </a:br>
            <a:endParaRPr lang="en-US" dirty="0"/>
          </a:p>
        </p:txBody>
      </p:sp>
    </p:spTree>
    <p:extLst>
      <p:ext uri="{BB962C8B-B14F-4D97-AF65-F5344CB8AC3E}">
        <p14:creationId xmlns:p14="http://schemas.microsoft.com/office/powerpoint/2010/main" val="288748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7477-7E66-927C-A668-E0DF246C3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F0D57-AC69-1164-4551-F43DDB20289D}"/>
              </a:ext>
            </a:extLst>
          </p:cNvPr>
          <p:cNvSpPr>
            <a:spLocks noGrp="1"/>
          </p:cNvSpPr>
          <p:nvPr>
            <p:ph type="title"/>
          </p:nvPr>
        </p:nvSpPr>
        <p:spPr/>
        <p:txBody>
          <a:bodyPr>
            <a:normAutofit/>
          </a:bodyPr>
          <a:lstStyle/>
          <a:p>
            <a:pPr algn="ctr"/>
            <a:r>
              <a:rPr lang="en-US" sz="3600" b="1" i="0" u="none" strike="noStrike" dirty="0">
                <a:solidFill>
                  <a:srgbClr val="000000"/>
                </a:solidFill>
                <a:effectLst/>
                <a:latin typeface="Arial" panose="020B0604020202020204" pitchFamily="34" charset="0"/>
              </a:rPr>
              <a:t>Barriers: </a:t>
            </a:r>
            <a:r>
              <a:rPr lang="en-US" sz="3600" b="0" i="0" u="none" strike="noStrike" dirty="0">
                <a:solidFill>
                  <a:srgbClr val="000000"/>
                </a:solidFill>
                <a:effectLst/>
                <a:latin typeface="Arial" panose="020B0604020202020204" pitchFamily="34" charset="0"/>
              </a:rPr>
              <a:t>2/2</a:t>
            </a:r>
            <a:endParaRPr lang="en-US" dirty="0"/>
          </a:p>
        </p:txBody>
      </p:sp>
      <p:sp>
        <p:nvSpPr>
          <p:cNvPr id="3" name="TextBox 2">
            <a:extLst>
              <a:ext uri="{FF2B5EF4-FFF2-40B4-BE49-F238E27FC236}">
                <a16:creationId xmlns:a16="http://schemas.microsoft.com/office/drawing/2014/main" id="{21298D81-0166-97D4-109E-48D34728A058}"/>
              </a:ext>
            </a:extLst>
          </p:cNvPr>
          <p:cNvSpPr txBox="1"/>
          <p:nvPr/>
        </p:nvSpPr>
        <p:spPr>
          <a:xfrm>
            <a:off x="536642" y="1503982"/>
            <a:ext cx="11274358" cy="4801314"/>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In my 2022 report to the UN General Assembly titled “Sexual and Reproductive Health Rights: Challenges and Opportunities during COVID-19”, I assert how the contemporary landscape of health financing is characterized by persistent deficits and recurring challenges in financing health systems throughout the world. </a:t>
            </a:r>
          </a:p>
          <a:p>
            <a:br>
              <a:rPr lang="en-US" dirty="0"/>
            </a:br>
            <a:r>
              <a:rPr lang="en-US" dirty="0">
                <a:solidFill>
                  <a:srgbClr val="000000"/>
                </a:solidFill>
                <a:latin typeface="Arial" panose="020B0604020202020204" pitchFamily="34" charset="0"/>
              </a:rPr>
              <a:t>With the recent cuts in global health aid by the US, we can see how unsustainable this reliance on foreign aid for critical services such as HIV screening, Sexual health commodities, medicines and patient health campaigns </a:t>
            </a:r>
            <a:r>
              <a:rPr lang="en-US" dirty="0" err="1">
                <a:solidFill>
                  <a:srgbClr val="000000"/>
                </a:solidFill>
                <a:latin typeface="Arial" panose="020B0604020202020204" pitchFamily="34" charset="0"/>
              </a:rPr>
              <a:t>etc</a:t>
            </a:r>
            <a:br>
              <a:rPr lang="en-US" dirty="0"/>
            </a:br>
            <a:endParaRPr lang="en-US" dirty="0"/>
          </a:p>
          <a:p>
            <a:r>
              <a:rPr lang="en-US" dirty="0"/>
              <a:t>The links between stigma, discrimination and denial of the right to enjoy the highest attainable standard of health are complex and multifaceted. Together, discrimination and stigma amount to a failure to respect human dignity and equality by devaluing those affected, often adding to the inequalities already experienced by vulnerable and marginalized groups. </a:t>
            </a:r>
          </a:p>
          <a:p>
            <a:endParaRPr lang="en-US" dirty="0"/>
          </a:p>
          <a:p>
            <a:r>
              <a:rPr lang="en-US" dirty="0"/>
              <a:t>This increases vulnerability to ill health and hampers effective health interventions for prevention. </a:t>
            </a:r>
          </a:p>
          <a:p>
            <a:r>
              <a:rPr lang="en-US" dirty="0"/>
              <a:t>The impact is compounded when an individual suffers double or multiple discrimination on the basis of, for example, gender, race, poverty and health status. </a:t>
            </a:r>
            <a:br>
              <a:rPr lang="en-US" dirty="0"/>
            </a:br>
            <a:endParaRPr lang="en-US" dirty="0"/>
          </a:p>
        </p:txBody>
      </p:sp>
    </p:spTree>
    <p:extLst>
      <p:ext uri="{BB962C8B-B14F-4D97-AF65-F5344CB8AC3E}">
        <p14:creationId xmlns:p14="http://schemas.microsoft.com/office/powerpoint/2010/main" val="326563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9C71-2471-3891-16D4-B3CA9D988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A288E-E74C-3613-2665-F4A057E96AD7}"/>
              </a:ext>
            </a:extLst>
          </p:cNvPr>
          <p:cNvSpPr>
            <a:spLocks noGrp="1"/>
          </p:cNvSpPr>
          <p:nvPr>
            <p:ph type="title"/>
          </p:nvPr>
        </p:nvSpPr>
        <p:spPr>
          <a:xfrm>
            <a:off x="894539" y="1012502"/>
            <a:ext cx="9687128" cy="734101"/>
          </a:xfrm>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The right to health as a solution-oriented human right:</a:t>
            </a:r>
            <a:br>
              <a:rPr lang="en-US" sz="3600" b="1" i="0" u="none" strike="noStrike" dirty="0">
                <a:solidFill>
                  <a:srgbClr val="000000"/>
                </a:solidFill>
                <a:effectLst/>
                <a:latin typeface="Arial" panose="020B0604020202020204" pitchFamily="34" charset="0"/>
              </a:rPr>
            </a:br>
            <a:r>
              <a:rPr lang="en-US" sz="3600" b="1" i="0" u="none" strike="noStrike" dirty="0">
                <a:solidFill>
                  <a:srgbClr val="000000"/>
                </a:solidFill>
                <a:effectLst/>
                <a:latin typeface="Arial" panose="020B0604020202020204" pitchFamily="34" charset="0"/>
              </a:rPr>
              <a:t> </a:t>
            </a:r>
            <a:br>
              <a:rPr lang="en-US" sz="3600" b="1" i="0" u="none" strike="noStrike" dirty="0">
                <a:solidFill>
                  <a:srgbClr val="000000"/>
                </a:solidFill>
                <a:effectLst/>
                <a:latin typeface="Arial" panose="020B0604020202020204" pitchFamily="34" charset="0"/>
              </a:rPr>
            </a:br>
            <a:r>
              <a:rPr lang="en-US" sz="3600" b="1" i="0" u="none" strike="noStrike" dirty="0">
                <a:solidFill>
                  <a:srgbClr val="000000"/>
                </a:solidFill>
                <a:effectLst/>
                <a:latin typeface="Arial" panose="020B0604020202020204" pitchFamily="34" charset="0"/>
              </a:rPr>
              <a:t>obligations 1/3</a:t>
            </a:r>
            <a:endParaRPr lang="en-US" b="0" dirty="0">
              <a:effectLst/>
            </a:endParaRPr>
          </a:p>
        </p:txBody>
      </p:sp>
      <p:sp>
        <p:nvSpPr>
          <p:cNvPr id="3" name="TextBox 2">
            <a:extLst>
              <a:ext uri="{FF2B5EF4-FFF2-40B4-BE49-F238E27FC236}">
                <a16:creationId xmlns:a16="http://schemas.microsoft.com/office/drawing/2014/main" id="{4C2CCCD7-B27E-16D5-892C-5DD2F2853E98}"/>
              </a:ext>
            </a:extLst>
          </p:cNvPr>
          <p:cNvSpPr txBox="1"/>
          <p:nvPr/>
        </p:nvSpPr>
        <p:spPr>
          <a:xfrm>
            <a:off x="894539" y="2626072"/>
            <a:ext cx="10402922" cy="4231928"/>
          </a:xfrm>
          <a:prstGeom prst="rect">
            <a:avLst/>
          </a:prstGeom>
          <a:noFill/>
        </p:spPr>
        <p:txBody>
          <a:bodyPr wrap="square">
            <a:spAutoFit/>
          </a:bodyPr>
          <a:lstStyle/>
          <a:p>
            <a:pPr algn="just" rtl="0">
              <a:spcBef>
                <a:spcPts val="1400"/>
              </a:spcBef>
              <a:spcAft>
                <a:spcPts val="1400"/>
              </a:spcAft>
            </a:pPr>
            <a:r>
              <a:rPr lang="en-US" sz="1800" b="0" i="0" u="none" strike="noStrike" dirty="0">
                <a:solidFill>
                  <a:srgbClr val="000000"/>
                </a:solidFill>
                <a:effectLst/>
                <a:latin typeface="Arial" panose="020B0604020202020204" pitchFamily="34" charset="0"/>
              </a:rPr>
              <a:t>The Committee on Economic, Social and Cultural Rights in </a:t>
            </a:r>
            <a:r>
              <a:rPr lang="en-US" sz="1800" b="1" i="0" u="none" strike="noStrike" dirty="0">
                <a:solidFill>
                  <a:srgbClr val="000000"/>
                </a:solidFill>
                <a:effectLst/>
                <a:latin typeface="Arial" panose="020B0604020202020204" pitchFamily="34" charset="0"/>
              </a:rPr>
              <a:t>General Comment No. 14</a:t>
            </a:r>
            <a:r>
              <a:rPr lang="en-US" sz="1800" b="0" i="0" u="none" strike="noStrike" dirty="0">
                <a:solidFill>
                  <a:srgbClr val="000000"/>
                </a:solidFill>
                <a:effectLst/>
                <a:latin typeface="Arial" panose="020B0604020202020204" pitchFamily="34" charset="0"/>
              </a:rPr>
              <a:t> also defines the obligations that State parties have to fulfill in order to implement the right to health at the national level. </a:t>
            </a:r>
          </a:p>
          <a:p>
            <a:pPr algn="just" rtl="0">
              <a:spcBef>
                <a:spcPts val="1400"/>
              </a:spcBef>
              <a:spcAft>
                <a:spcPts val="1400"/>
              </a:spcAft>
            </a:pPr>
            <a:r>
              <a:rPr lang="en-US" sz="1800" b="0" i="0" u="none" strike="noStrike" dirty="0">
                <a:solidFill>
                  <a:srgbClr val="000000"/>
                </a:solidFill>
                <a:effectLst/>
                <a:latin typeface="Arial" panose="020B0604020202020204" pitchFamily="34" charset="0"/>
              </a:rPr>
              <a:t>These are as follows: respect, protect and fulfil</a:t>
            </a:r>
            <a:endParaRPr lang="en-US" b="0" dirty="0">
              <a:effectLst/>
            </a:endParaRPr>
          </a:p>
          <a:p>
            <a:r>
              <a:rPr lang="en-US" sz="1800" b="0" i="0" u="none" strike="noStrike" dirty="0">
                <a:solidFill>
                  <a:srgbClr val="000000"/>
                </a:solidFill>
                <a:effectLst/>
                <a:latin typeface="Arial" panose="020B0604020202020204" pitchFamily="34" charset="0"/>
              </a:rPr>
              <a:t>The obligation to </a:t>
            </a:r>
            <a:r>
              <a:rPr lang="en-US" sz="1800" b="1" i="0" u="none" strike="noStrike" dirty="0">
                <a:solidFill>
                  <a:srgbClr val="000000"/>
                </a:solidFill>
                <a:effectLst/>
                <a:latin typeface="Arial" panose="020B0604020202020204" pitchFamily="34" charset="0"/>
              </a:rPr>
              <a:t>respect </a:t>
            </a:r>
            <a:r>
              <a:rPr lang="en-US" sz="1800" b="0" i="0" u="none" strike="noStrike" dirty="0">
                <a:solidFill>
                  <a:srgbClr val="000000"/>
                </a:solidFill>
                <a:effectLst/>
                <a:latin typeface="Arial" panose="020B0604020202020204" pitchFamily="34" charset="0"/>
              </a:rPr>
              <a:t>the right to health requires States to, </a:t>
            </a:r>
            <a:r>
              <a:rPr lang="en-US" sz="1800" b="0" i="1" u="none" strike="noStrike" dirty="0">
                <a:solidFill>
                  <a:srgbClr val="000000"/>
                </a:solidFill>
                <a:effectLst/>
                <a:latin typeface="Arial" panose="020B0604020202020204" pitchFamily="34" charset="0"/>
              </a:rPr>
              <a:t>inter alia</a:t>
            </a:r>
            <a:r>
              <a:rPr lang="en-US" sz="1800" b="0" i="0" u="none" strike="noStrike" dirty="0">
                <a:solidFill>
                  <a:srgbClr val="000000"/>
                </a:solidFill>
                <a:effectLst/>
                <a:latin typeface="Arial" panose="020B0604020202020204" pitchFamily="34" charset="0"/>
              </a:rPr>
              <a:t>, refrain from denying or limiting equal access for all persons, including prisoners or detainees, minorities, asylum seekers and illegal immigrants, to preventive, curative and palliative health services; abstain from enforcing discriminatory practices as a State policy; and abstain from imposing discriminatory practices relating to women's health status and needs.</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78835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BE10C-7220-407E-B997-CA085FCDC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01417-4950-A6C2-C621-F8821B669790}"/>
              </a:ext>
            </a:extLst>
          </p:cNvPr>
          <p:cNvSpPr>
            <a:spLocks noGrp="1"/>
          </p:cNvSpPr>
          <p:nvPr>
            <p:ph type="title"/>
          </p:nvPr>
        </p:nvSpPr>
        <p:spPr>
          <a:xfrm>
            <a:off x="686720" y="458299"/>
            <a:ext cx="9687128" cy="734101"/>
          </a:xfrm>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The right to health obligations: </a:t>
            </a:r>
            <a:br>
              <a:rPr lang="en-US" sz="3600" b="1" i="0" u="none" strike="noStrike" dirty="0">
                <a:solidFill>
                  <a:srgbClr val="000000"/>
                </a:solidFill>
                <a:effectLst/>
                <a:latin typeface="Arial" panose="020B0604020202020204" pitchFamily="34" charset="0"/>
              </a:rPr>
            </a:br>
            <a:r>
              <a:rPr lang="en-US" sz="3600" b="1" i="0" u="none" strike="noStrike" dirty="0">
                <a:solidFill>
                  <a:srgbClr val="000000"/>
                </a:solidFill>
                <a:effectLst/>
                <a:latin typeface="Arial" panose="020B0604020202020204" pitchFamily="34" charset="0"/>
              </a:rPr>
              <a:t>2/3</a:t>
            </a:r>
            <a:endParaRPr lang="en-US" b="0" dirty="0">
              <a:effectLst/>
            </a:endParaRPr>
          </a:p>
        </p:txBody>
      </p:sp>
      <p:sp>
        <p:nvSpPr>
          <p:cNvPr id="3" name="TextBox 2">
            <a:extLst>
              <a:ext uri="{FF2B5EF4-FFF2-40B4-BE49-F238E27FC236}">
                <a16:creationId xmlns:a16="http://schemas.microsoft.com/office/drawing/2014/main" id="{A396EA01-00B0-7188-B99F-4E7ED3C7017D}"/>
              </a:ext>
            </a:extLst>
          </p:cNvPr>
          <p:cNvSpPr txBox="1"/>
          <p:nvPr/>
        </p:nvSpPr>
        <p:spPr>
          <a:xfrm>
            <a:off x="788320" y="1737200"/>
            <a:ext cx="11034225" cy="4134465"/>
          </a:xfrm>
          <a:prstGeom prst="rect">
            <a:avLst/>
          </a:prstGeom>
          <a:noFill/>
        </p:spPr>
        <p:txBody>
          <a:bodyPr wrap="square">
            <a:spAutoFit/>
          </a:bodyPr>
          <a:lstStyle/>
          <a:p>
            <a:pPr rtl="0">
              <a:spcBef>
                <a:spcPts val="1400"/>
              </a:spcBef>
              <a:spcAft>
                <a:spcPts val="1400"/>
              </a:spcAft>
            </a:pPr>
            <a:r>
              <a:rPr lang="en-US" sz="1800" b="0" i="0" u="none" strike="noStrike" dirty="0">
                <a:solidFill>
                  <a:srgbClr val="000000"/>
                </a:solidFill>
                <a:effectLst/>
                <a:latin typeface="Arial" panose="020B0604020202020204" pitchFamily="34" charset="0"/>
              </a:rPr>
              <a:t>The Committee on Economic, Social and Cultural Rights in </a:t>
            </a:r>
            <a:r>
              <a:rPr lang="en-US" sz="1800" b="1" i="0" u="none" strike="noStrike" dirty="0">
                <a:solidFill>
                  <a:srgbClr val="000000"/>
                </a:solidFill>
                <a:effectLst/>
                <a:latin typeface="Arial" panose="020B0604020202020204" pitchFamily="34" charset="0"/>
              </a:rPr>
              <a:t>General Comment No. 14</a:t>
            </a:r>
            <a:r>
              <a:rPr lang="en-US" sz="1800" b="0" i="0" u="none" strike="noStrike" dirty="0">
                <a:solidFill>
                  <a:srgbClr val="000000"/>
                </a:solidFill>
                <a:effectLst/>
                <a:latin typeface="Arial" panose="020B0604020202020204" pitchFamily="34" charset="0"/>
              </a:rPr>
              <a:t> also defines the obligations that State parties have to fulfill in order to implement the right to health at the national level.</a:t>
            </a:r>
            <a:endParaRPr lang="en-US" dirty="0">
              <a:solidFill>
                <a:srgbClr val="000000"/>
              </a:solidFill>
              <a:latin typeface="Arial" panose="020B0604020202020204" pitchFamily="34" charset="0"/>
            </a:endParaRPr>
          </a:p>
          <a:p>
            <a:pPr rtl="0">
              <a:spcBef>
                <a:spcPts val="1400"/>
              </a:spcBef>
              <a:spcAft>
                <a:spcPts val="1400"/>
              </a:spcAft>
            </a:pPr>
            <a:r>
              <a:rPr lang="en-US" sz="1800" b="0" i="0" u="none" strike="noStrike" dirty="0">
                <a:solidFill>
                  <a:srgbClr val="000000"/>
                </a:solidFill>
                <a:effectLst/>
                <a:latin typeface="Arial" panose="020B0604020202020204" pitchFamily="34" charset="0"/>
              </a:rPr>
              <a:t>The obligation to </a:t>
            </a:r>
            <a:r>
              <a:rPr lang="en-US" sz="1800" b="1" i="0" u="none" strike="noStrike" dirty="0">
                <a:solidFill>
                  <a:srgbClr val="000000"/>
                </a:solidFill>
                <a:effectLst/>
                <a:latin typeface="Arial" panose="020B0604020202020204" pitchFamily="34" charset="0"/>
              </a:rPr>
              <a:t>protect</a:t>
            </a:r>
            <a:r>
              <a:rPr lang="en-US" sz="1800" b="0" i="0" u="none" strike="noStrike" dirty="0">
                <a:solidFill>
                  <a:srgbClr val="000000"/>
                </a:solidFill>
                <a:effectLst/>
                <a:latin typeface="Arial" panose="020B0604020202020204" pitchFamily="34" charset="0"/>
              </a:rPr>
              <a:t> includes, </a:t>
            </a:r>
            <a:r>
              <a:rPr lang="en-US" sz="1800" b="0" i="1" u="none" strike="noStrike" dirty="0">
                <a:solidFill>
                  <a:srgbClr val="000000"/>
                </a:solidFill>
                <a:effectLst/>
                <a:latin typeface="Arial" panose="020B0604020202020204" pitchFamily="34" charset="0"/>
              </a:rPr>
              <a:t>inter alia</a:t>
            </a:r>
            <a:r>
              <a:rPr lang="en-US" sz="1800" b="0" i="0" u="none" strike="noStrike" dirty="0">
                <a:solidFill>
                  <a:srgbClr val="000000"/>
                </a:solidFill>
                <a:effectLst/>
                <a:latin typeface="Arial" panose="020B0604020202020204" pitchFamily="34" charset="0"/>
              </a:rPr>
              <a:t>, the duties of States to adopt legislation or to take other measures ensuring equal access to health care and health-related services provided by third parties. States should also ensure that third parties do not limit people's access to health-related information and services.</a:t>
            </a:r>
            <a:br>
              <a:rPr lang="en-US" dirty="0"/>
            </a:br>
            <a:br>
              <a:rPr lang="en-US" dirty="0"/>
            </a:br>
            <a:r>
              <a:rPr lang="en-US" sz="1800" b="0" i="0" u="none" strike="noStrike" dirty="0">
                <a:solidFill>
                  <a:srgbClr val="000000"/>
                </a:solidFill>
                <a:effectLst/>
                <a:latin typeface="Arial" panose="020B0604020202020204" pitchFamily="34" charset="0"/>
              </a:rPr>
              <a:t>The obligation to </a:t>
            </a:r>
            <a:r>
              <a:rPr lang="en-US" sz="1800" b="1" i="0" u="none" strike="noStrike" dirty="0">
                <a:solidFill>
                  <a:srgbClr val="000000"/>
                </a:solidFill>
                <a:effectLst/>
                <a:latin typeface="Arial" panose="020B0604020202020204" pitchFamily="34" charset="0"/>
              </a:rPr>
              <a:t>fulfil </a:t>
            </a:r>
            <a:r>
              <a:rPr lang="en-US" sz="1800" b="0" i="0" u="none" strike="noStrike" dirty="0">
                <a:solidFill>
                  <a:srgbClr val="000000"/>
                </a:solidFill>
                <a:effectLst/>
                <a:latin typeface="Arial" panose="020B0604020202020204" pitchFamily="34" charset="0"/>
              </a:rPr>
              <a:t>requires States parties, </a:t>
            </a:r>
            <a:r>
              <a:rPr lang="en-US" sz="1800" b="0" i="1" u="none" strike="noStrike" dirty="0">
                <a:solidFill>
                  <a:srgbClr val="000000"/>
                </a:solidFill>
                <a:effectLst/>
                <a:latin typeface="Arial" panose="020B0604020202020204" pitchFamily="34" charset="0"/>
              </a:rPr>
              <a:t>inter alia</a:t>
            </a:r>
            <a:r>
              <a:rPr lang="en-US" sz="1800" b="0" i="0" u="none" strike="noStrike" dirty="0">
                <a:solidFill>
                  <a:srgbClr val="000000"/>
                </a:solidFill>
                <a:effectLst/>
                <a:latin typeface="Arial" panose="020B0604020202020204" pitchFamily="34" charset="0"/>
              </a:rPr>
              <a:t>, to give sufficient recognition to the right to health in the national political and legal systems, preferably by way of legislative implementation, and to adopt a national health policy with a detailed plan for realizing the right to health. </a:t>
            </a:r>
          </a:p>
          <a:p>
            <a:pPr rtl="0">
              <a:spcBef>
                <a:spcPts val="1400"/>
              </a:spcBef>
              <a:spcAft>
                <a:spcPts val="1400"/>
              </a:spcAft>
            </a:pPr>
            <a:r>
              <a:rPr lang="en-US" sz="1800" b="0" i="0" u="none" strike="noStrike" dirty="0">
                <a:solidFill>
                  <a:srgbClr val="000000"/>
                </a:solidFill>
                <a:effectLst/>
                <a:latin typeface="Arial" panose="020B0604020202020204" pitchFamily="34" charset="0"/>
              </a:rPr>
              <a:t>This obligation entails also the state to take positive measures that enable and assist individuals and communities to enjoy the right to health.</a:t>
            </a:r>
            <a:endParaRPr lang="en-US" dirty="0"/>
          </a:p>
        </p:txBody>
      </p:sp>
    </p:spTree>
    <p:extLst>
      <p:ext uri="{BB962C8B-B14F-4D97-AF65-F5344CB8AC3E}">
        <p14:creationId xmlns:p14="http://schemas.microsoft.com/office/powerpoint/2010/main" val="334372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CC840-8AE9-4E57-8CC8-75A821D28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06CDF-B930-0FA8-DD29-78A4E02B01C8}"/>
              </a:ext>
            </a:extLst>
          </p:cNvPr>
          <p:cNvSpPr>
            <a:spLocks noGrp="1"/>
          </p:cNvSpPr>
          <p:nvPr>
            <p:ph type="title"/>
          </p:nvPr>
        </p:nvSpPr>
        <p:spPr>
          <a:xfrm>
            <a:off x="894539" y="729639"/>
            <a:ext cx="9687128" cy="734101"/>
          </a:xfrm>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The right to health: obligations 3/3</a:t>
            </a:r>
            <a:endParaRPr lang="en-US" b="0" dirty="0">
              <a:effectLst/>
            </a:endParaRPr>
          </a:p>
        </p:txBody>
      </p:sp>
      <p:sp>
        <p:nvSpPr>
          <p:cNvPr id="3" name="TextBox 2">
            <a:extLst>
              <a:ext uri="{FF2B5EF4-FFF2-40B4-BE49-F238E27FC236}">
                <a16:creationId xmlns:a16="http://schemas.microsoft.com/office/drawing/2014/main" id="{8DFC4A5F-3D69-E593-EAAB-547EAB9797D9}"/>
              </a:ext>
            </a:extLst>
          </p:cNvPr>
          <p:cNvSpPr txBox="1"/>
          <p:nvPr/>
        </p:nvSpPr>
        <p:spPr>
          <a:xfrm>
            <a:off x="894539" y="2127300"/>
            <a:ext cx="10402922" cy="3857466"/>
          </a:xfrm>
          <a:prstGeom prst="rect">
            <a:avLst/>
          </a:prstGeom>
          <a:noFill/>
        </p:spPr>
        <p:txBody>
          <a:bodyPr wrap="square">
            <a:spAutoFit/>
          </a:bodyPr>
          <a:lstStyle/>
          <a:p>
            <a:pPr rtl="0">
              <a:spcBef>
                <a:spcPts val="1400"/>
              </a:spcBef>
              <a:spcAft>
                <a:spcPts val="1400"/>
              </a:spcAft>
            </a:pPr>
            <a:r>
              <a:rPr lang="en-US" sz="1800" b="0" i="0" u="none" strike="noStrike" dirty="0">
                <a:solidFill>
                  <a:srgbClr val="4A4A4A"/>
                </a:solidFill>
                <a:effectLst/>
                <a:latin typeface="Roboto" panose="02000000000000000000" pitchFamily="2" charset="0"/>
              </a:rPr>
              <a:t>While all the rights under the Covenant are meant to be achieved through progressive realization, States have some </a:t>
            </a:r>
            <a:r>
              <a:rPr lang="en-US" sz="1800" b="1" i="0" u="none" strike="noStrike" dirty="0">
                <a:solidFill>
                  <a:srgbClr val="4A4A4A"/>
                </a:solidFill>
                <a:effectLst/>
                <a:latin typeface="Roboto" panose="02000000000000000000" pitchFamily="2" charset="0"/>
              </a:rPr>
              <a:t>minimum core obligations</a:t>
            </a:r>
            <a:r>
              <a:rPr lang="en-US" sz="1800" b="0" i="0" u="none" strike="noStrike" dirty="0">
                <a:solidFill>
                  <a:srgbClr val="4A4A4A"/>
                </a:solidFill>
                <a:effectLst/>
                <a:latin typeface="Roboto" panose="02000000000000000000" pitchFamily="2" charset="0"/>
              </a:rPr>
              <a:t> which are of immediate effect. </a:t>
            </a:r>
            <a:endParaRPr lang="en-US" b="0" dirty="0">
              <a:effectLst/>
            </a:endParaRPr>
          </a:p>
          <a:p>
            <a:pPr rtl="0">
              <a:spcBef>
                <a:spcPts val="1400"/>
              </a:spcBef>
              <a:spcAft>
                <a:spcPts val="1400"/>
              </a:spcAft>
            </a:pPr>
            <a:r>
              <a:rPr lang="en-US" sz="1800" b="0" i="0" u="none" strike="noStrike" dirty="0">
                <a:solidFill>
                  <a:srgbClr val="4A4A4A"/>
                </a:solidFill>
                <a:effectLst/>
                <a:latin typeface="Roboto" panose="02000000000000000000" pitchFamily="2" charset="0"/>
              </a:rPr>
              <a:t>These immediate obligations include the guarantees of non-discrimination and equal treatment, as well as the obligation to take deliberate, concrete and targeted steps towards the full realization of the right to health, such as the preparation of a national public health strategy and plan of action. </a:t>
            </a:r>
          </a:p>
          <a:p>
            <a:pPr rtl="0">
              <a:spcBef>
                <a:spcPts val="1400"/>
              </a:spcBef>
              <a:spcAft>
                <a:spcPts val="1400"/>
              </a:spcAft>
            </a:pPr>
            <a:r>
              <a:rPr lang="en-US" sz="1800" b="0" i="0" u="none" strike="noStrike" dirty="0">
                <a:solidFill>
                  <a:srgbClr val="4A4A4A"/>
                </a:solidFill>
                <a:effectLst/>
                <a:latin typeface="Roboto" panose="02000000000000000000" pitchFamily="2" charset="0"/>
              </a:rPr>
              <a:t>Progressive realization means that States have a specific and continuing obligation to move as expeditiously and effectively as possible towards the full realization of the right to health.</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52502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315B-446E-1240-660F-CE71BBF1C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C3790-87DA-5408-AA26-8E5922058290}"/>
              </a:ext>
            </a:extLst>
          </p:cNvPr>
          <p:cNvSpPr>
            <a:spLocks noGrp="1"/>
          </p:cNvSpPr>
          <p:nvPr>
            <p:ph type="title"/>
          </p:nvPr>
        </p:nvSpPr>
        <p:spPr>
          <a:xfrm>
            <a:off x="894539" y="513739"/>
            <a:ext cx="9687128" cy="734101"/>
          </a:xfrm>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When medicine &amp; The law collide</a:t>
            </a:r>
            <a:endParaRPr lang="en-US" b="0" dirty="0">
              <a:effectLst/>
            </a:endParaRPr>
          </a:p>
        </p:txBody>
      </p:sp>
      <p:sp>
        <p:nvSpPr>
          <p:cNvPr id="3" name="TextBox 2">
            <a:extLst>
              <a:ext uri="{FF2B5EF4-FFF2-40B4-BE49-F238E27FC236}">
                <a16:creationId xmlns:a16="http://schemas.microsoft.com/office/drawing/2014/main" id="{8165D6A6-273F-1324-6F3A-3C7B95A27F5B}"/>
              </a:ext>
            </a:extLst>
          </p:cNvPr>
          <p:cNvSpPr txBox="1"/>
          <p:nvPr/>
        </p:nvSpPr>
        <p:spPr>
          <a:xfrm>
            <a:off x="894539" y="1974900"/>
            <a:ext cx="10402922" cy="3303468"/>
          </a:xfrm>
          <a:prstGeom prst="rect">
            <a:avLst/>
          </a:prstGeom>
          <a:noFill/>
        </p:spPr>
        <p:txBody>
          <a:bodyPr wrap="square">
            <a:spAutoFit/>
          </a:bodyPr>
          <a:lstStyle/>
          <a:p>
            <a:pPr rtl="0">
              <a:spcBef>
                <a:spcPts val="1400"/>
              </a:spcBef>
              <a:spcAft>
                <a:spcPts val="1400"/>
              </a:spcAft>
            </a:pPr>
            <a:r>
              <a:rPr lang="en-US" dirty="0"/>
              <a:t>In some jurisdictions, like `south Africa, constitutional provisions on the right to health have generated significant jurisprudence, such as the decision of the Constitutional Court of South Africa in Minister for Health v. Treatment Action Campaign. </a:t>
            </a:r>
          </a:p>
          <a:p>
            <a:pPr rtl="0">
              <a:spcBef>
                <a:spcPts val="1400"/>
              </a:spcBef>
              <a:spcAft>
                <a:spcPts val="1400"/>
              </a:spcAft>
            </a:pPr>
            <a:r>
              <a:rPr lang="en-US" dirty="0"/>
              <a:t>In this case, the Court held that the Constitution required the Government “to devise and implement a comprehensive and coordinated </a:t>
            </a:r>
            <a:r>
              <a:rPr lang="en-US" dirty="0" err="1"/>
              <a:t>programme</a:t>
            </a:r>
            <a:r>
              <a:rPr lang="en-US" dirty="0"/>
              <a:t> to progressively realize the right of pregnant women and their newborn children to have access to health services to combat mother-to-child transmission of HIV.</a:t>
            </a:r>
          </a:p>
          <a:p>
            <a:pPr rtl="0">
              <a:spcBef>
                <a:spcPts val="1400"/>
              </a:spcBef>
              <a:spcAft>
                <a:spcPts val="1400"/>
              </a:spcAft>
            </a:pPr>
            <a:r>
              <a:rPr lang="en-US" dirty="0"/>
              <a:t>This case - and numerous other laws and decisions at the international, regional and national levels - confirms the justiciability of the right to health.</a:t>
            </a:r>
          </a:p>
        </p:txBody>
      </p:sp>
    </p:spTree>
    <p:extLst>
      <p:ext uri="{BB962C8B-B14F-4D97-AF65-F5344CB8AC3E}">
        <p14:creationId xmlns:p14="http://schemas.microsoft.com/office/powerpoint/2010/main" val="13450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47547-28CA-CFFD-272B-C31C237A1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3DFCD-ADFD-5D6D-4238-B0540C7ACD1C}"/>
              </a:ext>
            </a:extLst>
          </p:cNvPr>
          <p:cNvSpPr>
            <a:spLocks noGrp="1"/>
          </p:cNvSpPr>
          <p:nvPr>
            <p:ph type="title"/>
          </p:nvPr>
        </p:nvSpPr>
        <p:spPr>
          <a:xfrm>
            <a:off x="894539" y="513739"/>
            <a:ext cx="9687128" cy="734101"/>
          </a:xfrm>
        </p:spPr>
        <p:txBody>
          <a:bodyPr>
            <a:normAutofit fontScale="90000"/>
          </a:bodyPr>
          <a:lstStyle/>
          <a:p>
            <a:pPr algn="ctr">
              <a:spcAft>
                <a:spcPts val="800"/>
              </a:spcAft>
            </a:pPr>
            <a:r>
              <a:rPr lang="en-US" sz="3600" b="1" i="0" u="none" strike="noStrike" dirty="0">
                <a:solidFill>
                  <a:srgbClr val="000000"/>
                </a:solidFill>
                <a:effectLst/>
                <a:latin typeface="Arial" panose="020B0604020202020204" pitchFamily="34" charset="0"/>
              </a:rPr>
              <a:t>Community Engagement and Empowerment</a:t>
            </a:r>
            <a:endParaRPr lang="en-US" b="0" dirty="0">
              <a:effectLst/>
            </a:endParaRPr>
          </a:p>
        </p:txBody>
      </p:sp>
      <p:sp>
        <p:nvSpPr>
          <p:cNvPr id="3" name="TextBox 2">
            <a:extLst>
              <a:ext uri="{FF2B5EF4-FFF2-40B4-BE49-F238E27FC236}">
                <a16:creationId xmlns:a16="http://schemas.microsoft.com/office/drawing/2014/main" id="{0A6698EC-5578-E593-F047-D316CA5A9B2A}"/>
              </a:ext>
            </a:extLst>
          </p:cNvPr>
          <p:cNvSpPr txBox="1"/>
          <p:nvPr/>
        </p:nvSpPr>
        <p:spPr>
          <a:xfrm>
            <a:off x="894539" y="1997140"/>
            <a:ext cx="10402922" cy="3826689"/>
          </a:xfrm>
          <a:prstGeom prst="rect">
            <a:avLst/>
          </a:prstGeom>
          <a:noFill/>
        </p:spPr>
        <p:txBody>
          <a:bodyPr wrap="square">
            <a:spAutoFit/>
          </a:bodyPr>
          <a:lstStyle/>
          <a:p>
            <a:pPr algn="just" rtl="0">
              <a:spcAft>
                <a:spcPts val="800"/>
              </a:spcAft>
            </a:pPr>
            <a:r>
              <a:rPr lang="en-US" sz="1800" b="0" i="0" u="none" strike="noStrike" dirty="0">
                <a:solidFill>
                  <a:srgbClr val="000000"/>
                </a:solidFill>
                <a:effectLst/>
                <a:latin typeface="Arial" panose="020B0604020202020204" pitchFamily="34" charset="0"/>
              </a:rPr>
              <a:t>Prevention is most effective when communities are engaged and empowered. Local leaders, civil society organizations, and healthcare workers are vital partners. They understand the unique needs and challenges of their communities.</a:t>
            </a:r>
            <a:endParaRPr lang="en-US" b="0" dirty="0">
              <a:effectLst/>
            </a:endParaRPr>
          </a:p>
          <a:p>
            <a:pPr algn="just" rtl="0">
              <a:spcAft>
                <a:spcPts val="800"/>
              </a:spcAft>
            </a:pPr>
            <a:r>
              <a:rPr lang="en-US" sz="1800" b="0" i="0" u="none" strike="noStrike" dirty="0">
                <a:solidFill>
                  <a:srgbClr val="000000"/>
                </a:solidFill>
                <a:effectLst/>
                <a:latin typeface="Arial" panose="020B0604020202020204" pitchFamily="34" charset="0"/>
              </a:rPr>
              <a:t> </a:t>
            </a:r>
            <a:endParaRPr lang="en-US" b="0" dirty="0">
              <a:effectLst/>
            </a:endParaRPr>
          </a:p>
          <a:p>
            <a:pPr rtl="0">
              <a:spcAft>
                <a:spcPts val="800"/>
              </a:spcAft>
            </a:pPr>
            <a:r>
              <a:rPr lang="en-US" sz="1800" b="0" i="0" u="none" strike="noStrike" dirty="0">
                <a:solidFill>
                  <a:srgbClr val="000000"/>
                </a:solidFill>
                <a:effectLst/>
                <a:latin typeface="Arial" panose="020B0604020202020204" pitchFamily="34" charset="0"/>
              </a:rPr>
              <a:t>We must invest in health literacy, so that individuals can make informed choices. We must support community-based programs that promote healthy behaviors, from exercise groups to vaccination drives.  </a:t>
            </a:r>
          </a:p>
          <a:p>
            <a:pPr rtl="0">
              <a:spcAft>
                <a:spcPts val="800"/>
              </a:spcAft>
            </a:pPr>
            <a:r>
              <a:rPr lang="en-US" sz="1800" b="0" i="0" u="none" strike="noStrike" dirty="0">
                <a:solidFill>
                  <a:srgbClr val="000000"/>
                </a:solidFill>
                <a:effectLst/>
                <a:latin typeface="Arial" panose="020B0604020202020204" pitchFamily="34" charset="0"/>
              </a:rPr>
              <a:t>Primary health care-oriented health systems provide quality services that are comprehensive, continuous, coordinated and people-centered. </a:t>
            </a:r>
          </a:p>
          <a:p>
            <a:pPr rtl="0">
              <a:spcAft>
                <a:spcPts val="800"/>
              </a:spcAft>
            </a:pPr>
            <a:r>
              <a:rPr lang="en-US" sz="1800" b="0" i="0" u="none" strike="noStrike" dirty="0">
                <a:solidFill>
                  <a:srgbClr val="000000"/>
                </a:solidFill>
                <a:effectLst/>
                <a:latin typeface="Arial" panose="020B0604020202020204" pitchFamily="34" charset="0"/>
              </a:rPr>
              <a:t>With its emphasis on prevention and promotion, PHC reduces inequities in health, and is highly effective and efficient, particularly for the management of chronic conditions such as non-communicable diseases, including mental health. </a:t>
            </a:r>
            <a:endParaRPr lang="en-US" dirty="0"/>
          </a:p>
        </p:txBody>
      </p:sp>
    </p:spTree>
    <p:extLst>
      <p:ext uri="{BB962C8B-B14F-4D97-AF65-F5344CB8AC3E}">
        <p14:creationId xmlns:p14="http://schemas.microsoft.com/office/powerpoint/2010/main" val="239662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3BD5-B890-CF33-8473-18F8B1B73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6D7BE-DEA8-F183-AC4B-D3E2ABCAF761}"/>
              </a:ext>
            </a:extLst>
          </p:cNvPr>
          <p:cNvSpPr>
            <a:spLocks noGrp="1"/>
          </p:cNvSpPr>
          <p:nvPr>
            <p:ph type="title"/>
          </p:nvPr>
        </p:nvSpPr>
        <p:spPr>
          <a:xfrm>
            <a:off x="685800" y="699908"/>
            <a:ext cx="9687128" cy="734101"/>
          </a:xfrm>
        </p:spPr>
        <p:txBody>
          <a:bodyPr>
            <a:normAutofit fontScale="90000"/>
          </a:bodyPr>
          <a:lstStyle/>
          <a:p>
            <a:pPr algn="ctr">
              <a:spcAft>
                <a:spcPts val="800"/>
              </a:spcAft>
            </a:pPr>
            <a:r>
              <a:rPr lang="en-US" b="1" i="0" dirty="0">
                <a:solidFill>
                  <a:srgbClr val="000000"/>
                </a:solidFill>
                <a:effectLst/>
                <a:latin typeface="FuturaStd-Bold"/>
              </a:rPr>
              <a:t>Health and care workers as defenders of the right to health</a:t>
            </a:r>
            <a:r>
              <a:rPr lang="en-US" b="1" dirty="0">
                <a:solidFill>
                  <a:srgbClr val="000000"/>
                </a:solidFill>
                <a:latin typeface="FuturaStd-Bold"/>
              </a:rPr>
              <a:t>.</a:t>
            </a:r>
            <a:endParaRPr lang="en-US" b="1" dirty="0">
              <a:effectLst/>
            </a:endParaRPr>
          </a:p>
        </p:txBody>
      </p:sp>
      <p:sp>
        <p:nvSpPr>
          <p:cNvPr id="3" name="TextBox 2">
            <a:extLst>
              <a:ext uri="{FF2B5EF4-FFF2-40B4-BE49-F238E27FC236}">
                <a16:creationId xmlns:a16="http://schemas.microsoft.com/office/drawing/2014/main" id="{18C9A5C2-904A-9D20-AEDD-FA4F13AC54E4}"/>
              </a:ext>
            </a:extLst>
          </p:cNvPr>
          <p:cNvSpPr txBox="1"/>
          <p:nvPr/>
        </p:nvSpPr>
        <p:spPr>
          <a:xfrm>
            <a:off x="685800" y="2012375"/>
            <a:ext cx="11150599" cy="3970318"/>
          </a:xfrm>
          <a:prstGeom prst="rect">
            <a:avLst/>
          </a:prstGeom>
          <a:noFill/>
        </p:spPr>
        <p:txBody>
          <a:bodyPr wrap="square">
            <a:spAutoFit/>
          </a:bodyPr>
          <a:lstStyle/>
          <a:p>
            <a:pPr algn="l"/>
            <a:r>
              <a:rPr lang="en-US" b="0" i="0" dirty="0">
                <a:solidFill>
                  <a:srgbClr val="4A4A4A"/>
                </a:solidFill>
                <a:effectLst/>
                <a:latin typeface="Roboto" panose="02000000000000000000" pitchFamily="2" charset="0"/>
              </a:rPr>
              <a:t>In a </a:t>
            </a:r>
            <a:r>
              <a:rPr lang="en-US" dirty="0">
                <a:solidFill>
                  <a:srgbClr val="4A4A4A"/>
                </a:solidFill>
                <a:latin typeface="Roboto" panose="02000000000000000000" pitchFamily="2" charset="0"/>
              </a:rPr>
              <a:t>report to the Human Rights Council in June 2025, </a:t>
            </a:r>
            <a:r>
              <a:rPr lang="en-US" b="0" i="0" dirty="0">
                <a:solidFill>
                  <a:srgbClr val="4A4A4A"/>
                </a:solidFill>
                <a:effectLst/>
                <a:latin typeface="Roboto" panose="02000000000000000000" pitchFamily="2" charset="0"/>
              </a:rPr>
              <a:t>I explored the ability of health and care workers to support the enjoyment of the right to health and related human rights. I highlighted their health, mental well-being, safety, remuneration and fairness in the workplace so that they can deliver quality healthcare services.</a:t>
            </a:r>
          </a:p>
          <a:p>
            <a:pPr algn="l"/>
            <a:endParaRPr lang="en-US" b="0" i="0" dirty="0">
              <a:solidFill>
                <a:srgbClr val="4A4A4A"/>
              </a:solidFill>
              <a:effectLst/>
              <a:latin typeface="Roboto" panose="02000000000000000000" pitchFamily="2" charset="0"/>
            </a:endParaRPr>
          </a:p>
          <a:p>
            <a:pPr algn="l"/>
            <a:r>
              <a:rPr lang="en-US" b="0" i="0" dirty="0">
                <a:solidFill>
                  <a:srgbClr val="4A4A4A"/>
                </a:solidFill>
                <a:effectLst/>
                <a:latin typeface="Roboto" panose="02000000000000000000" pitchFamily="2" charset="0"/>
              </a:rPr>
              <a:t>I present health and care workers both as rights holders and as protectors of the rights of health seekers, since both aspects are interlinked. </a:t>
            </a:r>
          </a:p>
          <a:p>
            <a:pPr algn="l"/>
            <a:endParaRPr lang="en-US" b="0" i="0" dirty="0">
              <a:solidFill>
                <a:srgbClr val="4A4A4A"/>
              </a:solidFill>
              <a:effectLst/>
              <a:latin typeface="Roboto" panose="02000000000000000000" pitchFamily="2" charset="0"/>
            </a:endParaRPr>
          </a:p>
          <a:p>
            <a:pPr algn="l"/>
            <a:r>
              <a:rPr lang="en-US" b="0" i="0" dirty="0">
                <a:solidFill>
                  <a:srgbClr val="4A4A4A"/>
                </a:solidFill>
                <a:effectLst/>
                <a:latin typeface="Roboto" panose="02000000000000000000" pitchFamily="2" charset="0"/>
              </a:rPr>
              <a:t>I highlight specific situations in which health and care workers protect their patients’ rights to health and all rights, including sexual and reproductive health rights.</a:t>
            </a:r>
          </a:p>
          <a:p>
            <a:pPr algn="l"/>
            <a:endParaRPr lang="en-US" b="0" i="0" dirty="0">
              <a:solidFill>
                <a:srgbClr val="4A4A4A"/>
              </a:solidFill>
              <a:effectLst/>
              <a:latin typeface="Roboto" panose="02000000000000000000" pitchFamily="2" charset="0"/>
            </a:endParaRPr>
          </a:p>
          <a:p>
            <a:pPr algn="l"/>
            <a:r>
              <a:rPr lang="en-US" b="0" i="0" dirty="0">
                <a:solidFill>
                  <a:srgbClr val="4A4A4A"/>
                </a:solidFill>
                <a:effectLst/>
                <a:latin typeface="Roboto" panose="02000000000000000000" pitchFamily="2" charset="0"/>
              </a:rPr>
              <a:t>I assert that the practice of medicine is a tool for the promotion of human rights. </a:t>
            </a:r>
          </a:p>
          <a:p>
            <a:pPr algn="l"/>
            <a:r>
              <a:rPr lang="en-US" b="0" i="0" dirty="0">
                <a:solidFill>
                  <a:srgbClr val="4A4A4A"/>
                </a:solidFill>
                <a:effectLst/>
                <a:latin typeface="Roboto" panose="02000000000000000000" pitchFamily="2" charset="0"/>
              </a:rPr>
              <a:t>Health and care workers are key to a human rights-based healthcare system that ensures health facilities, goods and services without discrimination.</a:t>
            </a:r>
          </a:p>
        </p:txBody>
      </p:sp>
    </p:spTree>
    <p:extLst>
      <p:ext uri="{BB962C8B-B14F-4D97-AF65-F5344CB8AC3E}">
        <p14:creationId xmlns:p14="http://schemas.microsoft.com/office/powerpoint/2010/main" val="163957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901E-ADF8-AF74-0DD6-B0C8FF7EB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24381-6D9D-6F78-40B3-28ABF3DB5C2C}"/>
              </a:ext>
            </a:extLst>
          </p:cNvPr>
          <p:cNvSpPr>
            <a:spLocks noGrp="1"/>
          </p:cNvSpPr>
          <p:nvPr>
            <p:ph type="title"/>
          </p:nvPr>
        </p:nvSpPr>
        <p:spPr>
          <a:xfrm>
            <a:off x="685800" y="699908"/>
            <a:ext cx="9687128" cy="734101"/>
          </a:xfrm>
        </p:spPr>
        <p:txBody>
          <a:bodyPr>
            <a:normAutofit fontScale="90000"/>
          </a:bodyPr>
          <a:lstStyle/>
          <a:p>
            <a:pPr algn="ctr">
              <a:spcAft>
                <a:spcPts val="800"/>
              </a:spcAft>
            </a:pPr>
            <a:r>
              <a:rPr lang="en-US" b="1" i="0" dirty="0">
                <a:solidFill>
                  <a:srgbClr val="000000"/>
                </a:solidFill>
                <a:effectLst/>
                <a:latin typeface="FuturaStd-Bold"/>
              </a:rPr>
              <a:t>Health and care workers as defenders of the right to health</a:t>
            </a:r>
            <a:r>
              <a:rPr lang="en-US" b="1" dirty="0">
                <a:solidFill>
                  <a:srgbClr val="000000"/>
                </a:solidFill>
                <a:latin typeface="FuturaStd-Bold"/>
              </a:rPr>
              <a:t>.</a:t>
            </a:r>
            <a:endParaRPr lang="en-US" b="1" dirty="0">
              <a:effectLst/>
            </a:endParaRPr>
          </a:p>
        </p:txBody>
      </p:sp>
      <p:sp>
        <p:nvSpPr>
          <p:cNvPr id="3" name="TextBox 2">
            <a:extLst>
              <a:ext uri="{FF2B5EF4-FFF2-40B4-BE49-F238E27FC236}">
                <a16:creationId xmlns:a16="http://schemas.microsoft.com/office/drawing/2014/main" id="{2FC243AB-C609-3E0E-D76D-F9421EC63BF0}"/>
              </a:ext>
            </a:extLst>
          </p:cNvPr>
          <p:cNvSpPr txBox="1"/>
          <p:nvPr/>
        </p:nvSpPr>
        <p:spPr>
          <a:xfrm>
            <a:off x="685800" y="2012375"/>
            <a:ext cx="11150599" cy="2862322"/>
          </a:xfrm>
          <a:prstGeom prst="rect">
            <a:avLst/>
          </a:prstGeom>
          <a:noFill/>
        </p:spPr>
        <p:txBody>
          <a:bodyPr wrap="square">
            <a:spAutoFit/>
          </a:bodyPr>
          <a:lstStyle/>
          <a:p>
            <a:pPr algn="l"/>
            <a:r>
              <a:rPr lang="en-US" dirty="0"/>
              <a:t>Health and care workers are human rights defenders. </a:t>
            </a:r>
          </a:p>
          <a:p>
            <a:pPr algn="l"/>
            <a:endParaRPr lang="en-US" dirty="0"/>
          </a:p>
          <a:p>
            <a:pPr algn="l"/>
            <a:r>
              <a:rPr lang="en-US" dirty="0"/>
              <a:t>In a world where the full enjoyment of the right to the highest attainable standard of physical and mental health remains a distant goal, health and care workers are key to guaranteeing human rights in their practice, particularly with regard to, but not limited to, the rights to non-discrimination, substantive equality, autonomy and privacy. </a:t>
            </a:r>
          </a:p>
          <a:p>
            <a:pPr algn="l"/>
            <a:endParaRPr lang="en-US" dirty="0"/>
          </a:p>
          <a:p>
            <a:pPr algn="l"/>
            <a:r>
              <a:rPr lang="en-US" dirty="0"/>
              <a:t>There is an urgent need for a paradigm shift to reimagine health systems that are sustainable and equitable and provide for dignified and compassionate ways in which humans – crucial for the functioning of health systems – are valued and cared for..</a:t>
            </a:r>
            <a:endParaRPr lang="en-US" b="0" i="0" dirty="0">
              <a:solidFill>
                <a:srgbClr val="4A4A4A"/>
              </a:solidFill>
              <a:effectLst/>
              <a:latin typeface="Roboto" panose="02000000000000000000" pitchFamily="2" charset="0"/>
            </a:endParaRPr>
          </a:p>
        </p:txBody>
      </p:sp>
    </p:spTree>
    <p:extLst>
      <p:ext uri="{BB962C8B-B14F-4D97-AF65-F5344CB8AC3E}">
        <p14:creationId xmlns:p14="http://schemas.microsoft.com/office/powerpoint/2010/main" val="15937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67B7-38C6-C6D8-DA87-BEA2BD96B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0F577-5591-A20C-3B1B-5896501E9BA8}"/>
              </a:ext>
            </a:extLst>
          </p:cNvPr>
          <p:cNvSpPr>
            <a:spLocks noGrp="1"/>
          </p:cNvSpPr>
          <p:nvPr>
            <p:ph type="title"/>
          </p:nvPr>
        </p:nvSpPr>
        <p:spPr>
          <a:xfrm>
            <a:off x="869139" y="94639"/>
            <a:ext cx="9687128" cy="734101"/>
          </a:xfrm>
        </p:spPr>
        <p:txBody>
          <a:bodyPr>
            <a:normAutofit/>
          </a:bodyPr>
          <a:lstStyle/>
          <a:p>
            <a:pPr algn="ctr" rtl="0">
              <a:spcAft>
                <a:spcPts val="800"/>
              </a:spcAft>
            </a:pPr>
            <a:r>
              <a:rPr lang="en-US" dirty="0"/>
              <a:t>Where to from here:</a:t>
            </a:r>
            <a:endParaRPr lang="en-US" b="0" dirty="0">
              <a:effectLst/>
            </a:endParaRPr>
          </a:p>
        </p:txBody>
      </p:sp>
      <p:sp>
        <p:nvSpPr>
          <p:cNvPr id="3" name="TextBox 2">
            <a:extLst>
              <a:ext uri="{FF2B5EF4-FFF2-40B4-BE49-F238E27FC236}">
                <a16:creationId xmlns:a16="http://schemas.microsoft.com/office/drawing/2014/main" id="{DAD12666-D3D7-4C91-B24B-DCFD1D783F7F}"/>
              </a:ext>
            </a:extLst>
          </p:cNvPr>
          <p:cNvSpPr txBox="1"/>
          <p:nvPr/>
        </p:nvSpPr>
        <p:spPr>
          <a:xfrm>
            <a:off x="520700" y="997565"/>
            <a:ext cx="11150599" cy="4862870"/>
          </a:xfrm>
          <a:prstGeom prst="rect">
            <a:avLst/>
          </a:prstGeom>
          <a:noFill/>
        </p:spPr>
        <p:txBody>
          <a:bodyPr wrap="square">
            <a:spAutoFit/>
          </a:bodyPr>
          <a:lstStyle/>
          <a:p>
            <a:pPr algn="just" rtl="0">
              <a:spcAft>
                <a:spcPts val="800"/>
              </a:spcAft>
            </a:pPr>
            <a:r>
              <a:rPr lang="en-US" dirty="0"/>
              <a:t>The greatest challenge is to navigate the numerous, complex and vital issues and arrive at practical, achievable recommendations. </a:t>
            </a:r>
          </a:p>
          <a:p>
            <a:pPr algn="just" rtl="0">
              <a:spcAft>
                <a:spcPts val="800"/>
              </a:spcAft>
            </a:pPr>
            <a:r>
              <a:rPr lang="en-US" dirty="0"/>
              <a:t>For this reason, I attach particular importance to his third objective: the identification of good practices for the operationalization of the right to health at the community, national level.</a:t>
            </a:r>
            <a:endParaRPr lang="en-US" sz="1800" b="0" i="0" u="none" strike="noStrike" dirty="0">
              <a:effectLst/>
              <a:latin typeface="Roboto" panose="02000000000000000000" pitchFamily="2" charset="0"/>
            </a:endParaRPr>
          </a:p>
          <a:p>
            <a:pPr algn="just" rtl="0">
              <a:spcAft>
                <a:spcPts val="800"/>
              </a:spcAft>
            </a:pPr>
            <a:r>
              <a:rPr lang="en-US" dirty="0"/>
              <a:t>Fundamentally, this is what the right to health is all about: an effective, integrated, responsive health system, encompassing health care and the underlying determinants of health, accessible to all. </a:t>
            </a:r>
          </a:p>
          <a:p>
            <a:pPr algn="just" rtl="0">
              <a:spcAft>
                <a:spcPts val="800"/>
              </a:spcAft>
            </a:pPr>
            <a:endParaRPr lang="en-US" sz="1800" b="0" i="0" u="none" strike="noStrike" dirty="0">
              <a:effectLst/>
              <a:latin typeface="Roboto" panose="02000000000000000000" pitchFamily="2" charset="0"/>
            </a:endParaRPr>
          </a:p>
          <a:p>
            <a:pPr algn="just" rtl="0">
              <a:spcAft>
                <a:spcPts val="800"/>
              </a:spcAft>
            </a:pPr>
            <a:r>
              <a:rPr lang="en-US" dirty="0"/>
              <a:t>Developing indicators that measure the five essential features of the right to health: a national strategy and plan of action; participation; health information, as well as confidentiality of personal health data; international assistance and cooperation; and monitoring and accountability</a:t>
            </a:r>
            <a:r>
              <a:rPr lang="en-US" dirty="0">
                <a:latin typeface="Roboto" panose="02000000000000000000" pitchFamily="2" charset="0"/>
              </a:rPr>
              <a:t>.</a:t>
            </a:r>
          </a:p>
          <a:p>
            <a:pPr algn="just" rtl="0">
              <a:spcAft>
                <a:spcPts val="800"/>
              </a:spcAft>
            </a:pPr>
            <a:endParaRPr lang="en-US" dirty="0">
              <a:latin typeface="Roboto" panose="02000000000000000000" pitchFamily="2" charset="0"/>
            </a:endParaRPr>
          </a:p>
          <a:p>
            <a:pPr algn="just" rtl="0">
              <a:spcAft>
                <a:spcPts val="800"/>
              </a:spcAft>
            </a:pPr>
            <a:r>
              <a:rPr lang="en-US" dirty="0"/>
              <a:t>The human rights-based approach to health indicators is not only a tool to help governments, and other stakeholders, measure and monitor the progressive realization of the right to health.  It also requires agility to ensure that the </a:t>
            </a:r>
            <a:r>
              <a:rPr lang="en-US" dirty="0" err="1"/>
              <a:t>resuts</a:t>
            </a:r>
            <a:r>
              <a:rPr lang="en-US" dirty="0"/>
              <a:t> of monitoring and evaluation are used to improve or amend and inform strategy for prevention strategies, ensuring we leave no one behind.</a:t>
            </a:r>
            <a:endParaRPr lang="en-US" dirty="0">
              <a:latin typeface="Roboto" panose="02000000000000000000" pitchFamily="2" charset="0"/>
            </a:endParaRPr>
          </a:p>
        </p:txBody>
      </p:sp>
    </p:spTree>
    <p:extLst>
      <p:ext uri="{BB962C8B-B14F-4D97-AF65-F5344CB8AC3E}">
        <p14:creationId xmlns:p14="http://schemas.microsoft.com/office/powerpoint/2010/main" val="158594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9A1A-F66C-22DC-9E40-88CB35114C6B}"/>
              </a:ext>
            </a:extLst>
          </p:cNvPr>
          <p:cNvSpPr>
            <a:spLocks noGrp="1"/>
          </p:cNvSpPr>
          <p:nvPr>
            <p:ph type="ctrTitle"/>
          </p:nvPr>
        </p:nvSpPr>
        <p:spPr/>
        <p:txBody>
          <a:bodyPr/>
          <a:lstStyle/>
          <a:p>
            <a:r>
              <a:rPr lang="en-ZA" dirty="0"/>
              <a:t>Dr Tlaleng Mofokeng</a:t>
            </a:r>
          </a:p>
        </p:txBody>
      </p:sp>
      <p:sp>
        <p:nvSpPr>
          <p:cNvPr id="3" name="Subtitle 2">
            <a:extLst>
              <a:ext uri="{FF2B5EF4-FFF2-40B4-BE49-F238E27FC236}">
                <a16:creationId xmlns:a16="http://schemas.microsoft.com/office/drawing/2014/main" id="{04C4BD3E-F2FB-A049-A38C-3C1B7B88654E}"/>
              </a:ext>
            </a:extLst>
          </p:cNvPr>
          <p:cNvSpPr>
            <a:spLocks noGrp="1"/>
          </p:cNvSpPr>
          <p:nvPr>
            <p:ph type="subTitle" idx="1"/>
          </p:nvPr>
        </p:nvSpPr>
        <p:spPr/>
        <p:txBody>
          <a:bodyPr>
            <a:noAutofit/>
          </a:bodyPr>
          <a:lstStyle/>
          <a:p>
            <a:r>
              <a:rPr lang="en-ZA" dirty="0"/>
              <a:t>Encouraging Members to Adopt Preventative Healthcare Measures:</a:t>
            </a:r>
          </a:p>
          <a:p>
            <a:r>
              <a:rPr lang="en-ZA" b="1" dirty="0"/>
              <a:t>A Right to health perspective</a:t>
            </a:r>
          </a:p>
        </p:txBody>
      </p:sp>
      <p:pic>
        <p:nvPicPr>
          <p:cNvPr id="6" name="Picture Placeholder 5" descr="A person standing in front of a mural&#10;&#10;AI-generated content may be incorrect.">
            <a:extLst>
              <a:ext uri="{FF2B5EF4-FFF2-40B4-BE49-F238E27FC236}">
                <a16:creationId xmlns:a16="http://schemas.microsoft.com/office/drawing/2014/main" id="{1714C06A-3F11-4C4B-EBBA-CE8C890ED34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346" b="21346"/>
          <a:stretch>
            <a:fillRect/>
          </a:stretch>
        </p:blipFill>
        <p:spPr/>
      </p:pic>
    </p:spTree>
    <p:extLst>
      <p:ext uri="{BB962C8B-B14F-4D97-AF65-F5344CB8AC3E}">
        <p14:creationId xmlns:p14="http://schemas.microsoft.com/office/powerpoint/2010/main" val="2841302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6E461-A3A6-CA10-8936-DA0ABD70F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82426-C9AC-DF9A-6456-068F98406DEB}"/>
              </a:ext>
            </a:extLst>
          </p:cNvPr>
          <p:cNvSpPr>
            <a:spLocks noGrp="1"/>
          </p:cNvSpPr>
          <p:nvPr>
            <p:ph type="title"/>
          </p:nvPr>
        </p:nvSpPr>
        <p:spPr>
          <a:xfrm>
            <a:off x="894539" y="513739"/>
            <a:ext cx="9687128" cy="734101"/>
          </a:xfrm>
        </p:spPr>
        <p:txBody>
          <a:bodyPr>
            <a:normAutofit fontScale="90000"/>
          </a:bodyPr>
          <a:lstStyle/>
          <a:p>
            <a:pPr algn="ctr" rtl="0">
              <a:spcAft>
                <a:spcPts val="800"/>
              </a:spcAft>
            </a:pPr>
            <a:r>
              <a:rPr lang="en-US" b="1" dirty="0">
                <a:effectLst/>
              </a:rPr>
              <a:t>A </a:t>
            </a:r>
            <a:r>
              <a:rPr lang="en-US" b="1" i="0" dirty="0">
                <a:solidFill>
                  <a:srgbClr val="4A4A4A"/>
                </a:solidFill>
                <a:effectLst/>
                <a:latin typeface="Roboto" panose="02000000000000000000" pitchFamily="2" charset="0"/>
              </a:rPr>
              <a:t>life-cycle approach to prevention</a:t>
            </a:r>
            <a:endParaRPr lang="en-US" b="1" dirty="0">
              <a:effectLst/>
            </a:endParaRPr>
          </a:p>
        </p:txBody>
      </p:sp>
      <p:sp>
        <p:nvSpPr>
          <p:cNvPr id="3" name="TextBox 2">
            <a:extLst>
              <a:ext uri="{FF2B5EF4-FFF2-40B4-BE49-F238E27FC236}">
                <a16:creationId xmlns:a16="http://schemas.microsoft.com/office/drawing/2014/main" id="{BEC434DB-B8E4-FD90-83E3-BE65BF05F945}"/>
              </a:ext>
            </a:extLst>
          </p:cNvPr>
          <p:cNvSpPr txBox="1"/>
          <p:nvPr/>
        </p:nvSpPr>
        <p:spPr>
          <a:xfrm>
            <a:off x="716739" y="1603440"/>
            <a:ext cx="10402922" cy="3970318"/>
          </a:xfrm>
          <a:prstGeom prst="rect">
            <a:avLst/>
          </a:prstGeom>
          <a:noFill/>
        </p:spPr>
        <p:txBody>
          <a:bodyPr wrap="square">
            <a:spAutoFit/>
          </a:bodyPr>
          <a:lstStyle/>
          <a:p>
            <a:pPr algn="l"/>
            <a:r>
              <a:rPr lang="en-US" dirty="0">
                <a:solidFill>
                  <a:srgbClr val="4A4A4A"/>
                </a:solidFill>
                <a:latin typeface="Roboto" panose="02000000000000000000" pitchFamily="2" charset="0"/>
              </a:rPr>
              <a:t>A</a:t>
            </a:r>
            <a:r>
              <a:rPr lang="en-US" b="0" i="0" dirty="0">
                <a:solidFill>
                  <a:srgbClr val="4A4A4A"/>
                </a:solidFill>
                <a:effectLst/>
                <a:latin typeface="Roboto" panose="02000000000000000000" pitchFamily="2" charset="0"/>
              </a:rPr>
              <a:t> life-cycle approach to the right to health can be one method of identifying the critical elements in the reduction of preventable deaths and the improvement of health indicators, well-being and quality of life.</a:t>
            </a:r>
          </a:p>
          <a:p>
            <a:pPr algn="l"/>
            <a:endParaRPr lang="en-US" b="0" i="0" dirty="0">
              <a:solidFill>
                <a:srgbClr val="4A4A4A"/>
              </a:solidFill>
              <a:effectLst/>
              <a:latin typeface="Roboto" panose="02000000000000000000" pitchFamily="2" charset="0"/>
            </a:endParaRPr>
          </a:p>
          <a:p>
            <a:pPr algn="l"/>
            <a:r>
              <a:rPr lang="en-US" b="0" i="0" dirty="0">
                <a:solidFill>
                  <a:srgbClr val="4A4A4A"/>
                </a:solidFill>
                <a:effectLst/>
                <a:latin typeface="Roboto" panose="02000000000000000000" pitchFamily="2" charset="0"/>
              </a:rPr>
              <a:t>Such an approach helps identify challenges and opportunities for full realization of the right to health. It is during some important stages of the life course that the right to health needs to be particularly protected, since during those stages there is a greater risk of violations of human rights, including the right to health.</a:t>
            </a:r>
          </a:p>
          <a:p>
            <a:pPr algn="l"/>
            <a:endParaRPr lang="en-US" b="0" i="0" dirty="0">
              <a:solidFill>
                <a:srgbClr val="4A4A4A"/>
              </a:solidFill>
              <a:effectLst/>
              <a:latin typeface="Roboto" panose="02000000000000000000" pitchFamily="2" charset="0"/>
            </a:endParaRPr>
          </a:p>
          <a:p>
            <a:pPr algn="l"/>
            <a:r>
              <a:rPr lang="en-US" b="0" i="0" dirty="0">
                <a:solidFill>
                  <a:srgbClr val="4A4A4A"/>
                </a:solidFill>
                <a:effectLst/>
                <a:latin typeface="Roboto" panose="02000000000000000000" pitchFamily="2" charset="0"/>
              </a:rPr>
              <a:t>On the other hand, interventions during those critical stages of life open up new opportunities and offer new health protective factors. </a:t>
            </a:r>
          </a:p>
          <a:p>
            <a:pPr algn="l"/>
            <a:endParaRPr lang="en-US" dirty="0">
              <a:solidFill>
                <a:srgbClr val="4A4A4A"/>
              </a:solidFill>
              <a:latin typeface="Roboto" panose="02000000000000000000" pitchFamily="2" charset="0"/>
            </a:endParaRPr>
          </a:p>
          <a:p>
            <a:pPr algn="l"/>
            <a:r>
              <a:rPr lang="en-US" b="0" i="0" dirty="0">
                <a:solidFill>
                  <a:srgbClr val="4A4A4A"/>
                </a:solidFill>
                <a:effectLst/>
                <a:latin typeface="Roboto" panose="02000000000000000000" pitchFamily="2" charset="0"/>
              </a:rPr>
              <a:t>The life-cycle approach can help in the prevention of chronic diseases in adult life through the effective protection of children from early childhood adversities</a:t>
            </a:r>
          </a:p>
        </p:txBody>
      </p:sp>
    </p:spTree>
    <p:extLst>
      <p:ext uri="{BB962C8B-B14F-4D97-AF65-F5344CB8AC3E}">
        <p14:creationId xmlns:p14="http://schemas.microsoft.com/office/powerpoint/2010/main" val="262417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7762E-07BB-5B21-A880-9FCAC89F9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BD530-9B2B-026E-2ACD-6BF2302C8DD1}"/>
              </a:ext>
            </a:extLst>
          </p:cNvPr>
          <p:cNvSpPr>
            <a:spLocks noGrp="1"/>
          </p:cNvSpPr>
          <p:nvPr>
            <p:ph type="title"/>
          </p:nvPr>
        </p:nvSpPr>
        <p:spPr>
          <a:xfrm>
            <a:off x="856439" y="348639"/>
            <a:ext cx="9687128" cy="734101"/>
          </a:xfrm>
        </p:spPr>
        <p:txBody>
          <a:bodyPr>
            <a:normAutofit/>
          </a:bodyPr>
          <a:lstStyle/>
          <a:p>
            <a:pPr algn="ctr" rtl="0">
              <a:spcAft>
                <a:spcPts val="800"/>
              </a:spcAft>
            </a:pPr>
            <a:r>
              <a:rPr lang="en-US" b="0" dirty="0">
                <a:effectLst/>
              </a:rPr>
              <a:t>AAAQ Framework: 1/5</a:t>
            </a:r>
          </a:p>
        </p:txBody>
      </p:sp>
      <p:sp>
        <p:nvSpPr>
          <p:cNvPr id="3" name="TextBox 2">
            <a:extLst>
              <a:ext uri="{FF2B5EF4-FFF2-40B4-BE49-F238E27FC236}">
                <a16:creationId xmlns:a16="http://schemas.microsoft.com/office/drawing/2014/main" id="{2CA29A10-0115-E947-7C2F-700783D783D6}"/>
              </a:ext>
            </a:extLst>
          </p:cNvPr>
          <p:cNvSpPr txBox="1"/>
          <p:nvPr/>
        </p:nvSpPr>
        <p:spPr>
          <a:xfrm>
            <a:off x="520700" y="1425640"/>
            <a:ext cx="11150599" cy="3549690"/>
          </a:xfrm>
          <a:prstGeom prst="rect">
            <a:avLst/>
          </a:prstGeom>
          <a:noFill/>
        </p:spPr>
        <p:txBody>
          <a:bodyPr wrap="square">
            <a:spAutoFit/>
          </a:bodyPr>
          <a:lstStyle/>
          <a:p>
            <a:pPr algn="just" rtl="0">
              <a:spcAft>
                <a:spcPts val="800"/>
              </a:spcAft>
            </a:pPr>
            <a:r>
              <a:rPr lang="en-US" b="0" i="0" dirty="0">
                <a:effectLst/>
                <a:latin typeface="Roboto" panose="02000000000000000000" pitchFamily="2" charset="0"/>
              </a:rPr>
              <a:t>At the heart of the right to the highest attainable standard of health lies an effective and integrated health system, encompassing health care and the underlying determinants of health, responsive to national and local priorities, and accessible to all. </a:t>
            </a:r>
          </a:p>
          <a:p>
            <a:pPr algn="just" rtl="0">
              <a:spcAft>
                <a:spcPts val="800"/>
              </a:spcAft>
            </a:pPr>
            <a:endParaRPr lang="en-US" dirty="0">
              <a:latin typeface="Roboto" panose="02000000000000000000" pitchFamily="2" charset="0"/>
            </a:endParaRPr>
          </a:p>
          <a:p>
            <a:pPr algn="just" rtl="0">
              <a:spcAft>
                <a:spcPts val="800"/>
              </a:spcAft>
            </a:pPr>
            <a:r>
              <a:rPr lang="en-US" b="0" i="0" dirty="0">
                <a:effectLst/>
                <a:latin typeface="Roboto" panose="02000000000000000000" pitchFamily="2" charset="0"/>
              </a:rPr>
              <a:t>A strong health system is an essential element of a healthy and equitable society. The right-to-health approach helps strengthen health systems in the same way as the right to a fair trial helps to strengthen court systems.</a:t>
            </a:r>
          </a:p>
          <a:p>
            <a:pPr algn="just" rtl="0">
              <a:spcAft>
                <a:spcPts val="800"/>
              </a:spcAft>
            </a:pPr>
            <a:endParaRPr lang="en-US" sz="1800" u="none" strike="noStrike" dirty="0">
              <a:latin typeface="Roboto" panose="02000000000000000000" pitchFamily="2" charset="0"/>
            </a:endParaRPr>
          </a:p>
          <a:p>
            <a:pPr algn="just" rtl="0">
              <a:spcAft>
                <a:spcPts val="800"/>
              </a:spcAft>
            </a:pPr>
            <a:r>
              <a:rPr lang="en-US" b="0" i="0" dirty="0">
                <a:effectLst/>
                <a:latin typeface="Roboto" panose="02000000000000000000" pitchFamily="2" charset="0"/>
              </a:rPr>
              <a:t>All key elements of health-care systems must be balanced. That includes the relationships between the curative and preventive aspects of health care, so that power asymmetries do not weaken primary care and preventive medicine.</a:t>
            </a:r>
            <a:endParaRPr lang="en-US" sz="1800" b="0" i="0" u="none" strike="noStrike" dirty="0">
              <a:effectLst/>
              <a:latin typeface="Roboto" panose="02000000000000000000" pitchFamily="2" charset="0"/>
            </a:endParaRPr>
          </a:p>
        </p:txBody>
      </p:sp>
    </p:spTree>
    <p:extLst>
      <p:ext uri="{BB962C8B-B14F-4D97-AF65-F5344CB8AC3E}">
        <p14:creationId xmlns:p14="http://schemas.microsoft.com/office/powerpoint/2010/main" val="408462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A5790-6989-0D03-0A49-F4A71467E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3C2E3-3E30-4911-677A-0422512AF37C}"/>
              </a:ext>
            </a:extLst>
          </p:cNvPr>
          <p:cNvSpPr>
            <a:spLocks noGrp="1"/>
          </p:cNvSpPr>
          <p:nvPr>
            <p:ph type="title"/>
          </p:nvPr>
        </p:nvSpPr>
        <p:spPr>
          <a:xfrm>
            <a:off x="894539" y="310539"/>
            <a:ext cx="9687128" cy="734101"/>
          </a:xfrm>
        </p:spPr>
        <p:txBody>
          <a:bodyPr>
            <a:normAutofit/>
          </a:bodyPr>
          <a:lstStyle/>
          <a:p>
            <a:pPr algn="ctr" rtl="0">
              <a:spcAft>
                <a:spcPts val="800"/>
              </a:spcAft>
            </a:pPr>
            <a:r>
              <a:rPr lang="en-US" b="0" dirty="0">
                <a:effectLst/>
              </a:rPr>
              <a:t>AAAQ Framework: 2/5</a:t>
            </a:r>
          </a:p>
        </p:txBody>
      </p:sp>
      <p:sp>
        <p:nvSpPr>
          <p:cNvPr id="3" name="TextBox 2">
            <a:extLst>
              <a:ext uri="{FF2B5EF4-FFF2-40B4-BE49-F238E27FC236}">
                <a16:creationId xmlns:a16="http://schemas.microsoft.com/office/drawing/2014/main" id="{C1E40F0A-698E-C326-D148-EFB67C74106F}"/>
              </a:ext>
            </a:extLst>
          </p:cNvPr>
          <p:cNvSpPr txBox="1"/>
          <p:nvPr/>
        </p:nvSpPr>
        <p:spPr>
          <a:xfrm>
            <a:off x="520700" y="1247840"/>
            <a:ext cx="11150599" cy="4760278"/>
          </a:xfrm>
          <a:prstGeom prst="rect">
            <a:avLst/>
          </a:prstGeom>
          <a:noFill/>
        </p:spPr>
        <p:txBody>
          <a:bodyPr wrap="square">
            <a:spAutoFit/>
          </a:bodyPr>
          <a:lstStyle/>
          <a:p>
            <a:pPr algn="just" rtl="0">
              <a:spcAft>
                <a:spcPts val="800"/>
              </a:spcAft>
            </a:pPr>
            <a:r>
              <a:rPr lang="en-US" sz="1800" b="0" i="0" u="none" strike="noStrike" dirty="0">
                <a:solidFill>
                  <a:srgbClr val="000000"/>
                </a:solidFill>
                <a:effectLst/>
                <a:latin typeface="Arial" panose="020B0604020202020204" pitchFamily="34" charset="0"/>
              </a:rPr>
              <a:t>The right to health in all its forms and at all levels contains the following interrelated and essential elements, the precise application of which will depend on the conditions prevailing in a particular government.</a:t>
            </a:r>
            <a:endParaRPr lang="en-US" dirty="0">
              <a:solidFill>
                <a:srgbClr val="000000"/>
              </a:solidFill>
              <a:latin typeface="Arial" panose="020B0604020202020204" pitchFamily="34" charset="0"/>
            </a:endParaRPr>
          </a:p>
          <a:p>
            <a:pPr algn="just" rtl="0">
              <a:spcAft>
                <a:spcPts val="800"/>
              </a:spcAft>
            </a:pPr>
            <a:r>
              <a:rPr lang="en-US" sz="1800" b="0" i="0" u="none" strike="noStrike" dirty="0">
                <a:solidFill>
                  <a:srgbClr val="000000"/>
                </a:solidFill>
                <a:effectLst/>
                <a:latin typeface="Arial" panose="020B0604020202020204" pitchFamily="34" charset="0"/>
              </a:rPr>
              <a:t>The right to health includes the right to healthy occupational conditions. It is crucial that health-care workers’ physical and mental health remain supported as they are key in the delivery of </a:t>
            </a:r>
            <a:r>
              <a:rPr lang="en-US" sz="1800" b="1" i="0" u="none" strike="noStrike" dirty="0">
                <a:solidFill>
                  <a:srgbClr val="000000"/>
                </a:solidFill>
                <a:effectLst/>
                <a:latin typeface="Arial" panose="020B0604020202020204" pitchFamily="34" charset="0"/>
              </a:rPr>
              <a:t>acceptable, </a:t>
            </a:r>
            <a:r>
              <a:rPr lang="en-US" sz="1800" b="1" i="0" u="none" strike="noStrike" dirty="0">
                <a:effectLst/>
                <a:latin typeface="Arial" panose="020B0604020202020204" pitchFamily="34" charset="0"/>
              </a:rPr>
              <a:t>accessible, affordable and quality care.</a:t>
            </a:r>
          </a:p>
          <a:p>
            <a:pPr algn="just" rtl="0">
              <a:spcAft>
                <a:spcPts val="800"/>
              </a:spcAft>
            </a:pPr>
            <a:endParaRPr lang="en-US" dirty="0"/>
          </a:p>
          <a:p>
            <a:pPr rtl="0">
              <a:spcAft>
                <a:spcPts val="800"/>
              </a:spcAft>
            </a:pPr>
            <a:r>
              <a:rPr lang="en-US" sz="1800" b="0" i="0" u="none" strike="noStrike" dirty="0">
                <a:effectLst/>
                <a:latin typeface="Roboto" panose="02000000000000000000" pitchFamily="2" charset="0"/>
              </a:rPr>
              <a:t>Primary care needs to be strengthened as the crucial cornerstone of modern medicine and public health. Without a well-established infrastructure of primary health care, all achievements of modern science and the practice of medicine do not yield equitable outcomes..</a:t>
            </a:r>
          </a:p>
          <a:p>
            <a:pPr rtl="0">
              <a:spcAft>
                <a:spcPts val="800"/>
              </a:spcAft>
            </a:pPr>
            <a:endParaRPr lang="en-US" dirty="0">
              <a:latin typeface="Roboto" panose="02000000000000000000" pitchFamily="2" charset="0"/>
            </a:endParaRPr>
          </a:p>
          <a:p>
            <a:pPr algn="l"/>
            <a:r>
              <a:rPr lang="en-US" b="0" i="0" dirty="0">
                <a:effectLst/>
                <a:latin typeface="Roboto" panose="02000000000000000000" pitchFamily="2" charset="0"/>
              </a:rPr>
              <a:t>Primary care and the modern public health approach often lose the battle for resources to the biomedical model and vertical </a:t>
            </a:r>
            <a:r>
              <a:rPr lang="en-US" b="0" i="0" dirty="0" err="1">
                <a:effectLst/>
                <a:latin typeface="Roboto" panose="02000000000000000000" pitchFamily="2" charset="0"/>
              </a:rPr>
              <a:t>programmes</a:t>
            </a:r>
            <a:r>
              <a:rPr lang="en-US" b="0" i="0" dirty="0">
                <a:effectLst/>
                <a:latin typeface="Roboto" panose="02000000000000000000" pitchFamily="2" charset="0"/>
              </a:rPr>
              <a:t> of treatment of diseases through specialized health care.</a:t>
            </a:r>
          </a:p>
          <a:p>
            <a:pPr algn="l"/>
            <a:r>
              <a:rPr lang="en-US" b="0" i="0" dirty="0">
                <a:effectLst/>
                <a:latin typeface="Roboto" panose="02000000000000000000" pitchFamily="2" charset="0"/>
              </a:rPr>
              <a:t>Allocating resources to specialized health care may reinforce power asymmetries and funding imbalances, with the scales often tipping in </a:t>
            </a:r>
            <a:r>
              <a:rPr lang="en-US" b="0" i="0" dirty="0" err="1">
                <a:effectLst/>
                <a:latin typeface="Roboto" panose="02000000000000000000" pitchFamily="2" charset="0"/>
              </a:rPr>
              <a:t>favour</a:t>
            </a:r>
            <a:r>
              <a:rPr lang="en-US" b="0" i="0" dirty="0">
                <a:effectLst/>
                <a:latin typeface="Roboto" panose="02000000000000000000" pitchFamily="2" charset="0"/>
              </a:rPr>
              <a:t> of powerful groups representing vested interests in the health sector and industry.</a:t>
            </a:r>
            <a:endParaRPr lang="en-US" sz="1800" b="0" i="0" u="none" strike="noStrike" dirty="0">
              <a:effectLst/>
              <a:latin typeface="Roboto" panose="02000000000000000000" pitchFamily="2" charset="0"/>
            </a:endParaRPr>
          </a:p>
        </p:txBody>
      </p:sp>
    </p:spTree>
    <p:extLst>
      <p:ext uri="{BB962C8B-B14F-4D97-AF65-F5344CB8AC3E}">
        <p14:creationId xmlns:p14="http://schemas.microsoft.com/office/powerpoint/2010/main" val="187909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44789-BBF9-A918-6334-6FA51573B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F14CF-F803-2DDF-9A9F-474F22FA3F4A}"/>
              </a:ext>
            </a:extLst>
          </p:cNvPr>
          <p:cNvSpPr>
            <a:spLocks noGrp="1"/>
          </p:cNvSpPr>
          <p:nvPr>
            <p:ph type="title"/>
          </p:nvPr>
        </p:nvSpPr>
        <p:spPr>
          <a:xfrm>
            <a:off x="894539" y="310539"/>
            <a:ext cx="9687128" cy="734101"/>
          </a:xfrm>
        </p:spPr>
        <p:txBody>
          <a:bodyPr>
            <a:normAutofit/>
          </a:bodyPr>
          <a:lstStyle/>
          <a:p>
            <a:pPr algn="ctr" rtl="0">
              <a:spcAft>
                <a:spcPts val="800"/>
              </a:spcAft>
            </a:pPr>
            <a:r>
              <a:rPr lang="en-US" b="0" dirty="0">
                <a:effectLst/>
              </a:rPr>
              <a:t>AAAQ Framework: 3/5</a:t>
            </a:r>
          </a:p>
        </p:txBody>
      </p:sp>
      <p:sp>
        <p:nvSpPr>
          <p:cNvPr id="5" name="TextBox 4">
            <a:extLst>
              <a:ext uri="{FF2B5EF4-FFF2-40B4-BE49-F238E27FC236}">
                <a16:creationId xmlns:a16="http://schemas.microsoft.com/office/drawing/2014/main" id="{B2D26A79-063F-0F57-15AE-73B3B32E763A}"/>
              </a:ext>
            </a:extLst>
          </p:cNvPr>
          <p:cNvSpPr txBox="1"/>
          <p:nvPr/>
        </p:nvSpPr>
        <p:spPr>
          <a:xfrm>
            <a:off x="419100" y="1140153"/>
            <a:ext cx="11518900" cy="4842351"/>
          </a:xfrm>
          <a:prstGeom prst="rect">
            <a:avLst/>
          </a:prstGeom>
          <a:noFill/>
        </p:spPr>
        <p:txBody>
          <a:bodyPr wrap="square">
            <a:spAutoFit/>
          </a:bodyPr>
          <a:lstStyle/>
          <a:p>
            <a:pPr algn="just" rtl="0">
              <a:spcAft>
                <a:spcPts val="800"/>
              </a:spcAft>
            </a:pPr>
            <a:r>
              <a:rPr lang="en-US" sz="1800" b="1" i="0" u="none" strike="noStrike" dirty="0">
                <a:solidFill>
                  <a:srgbClr val="000000"/>
                </a:solidFill>
                <a:effectLst/>
                <a:latin typeface="Arial" panose="020B0604020202020204" pitchFamily="34" charset="0"/>
              </a:rPr>
              <a:t>Availability</a:t>
            </a:r>
            <a:r>
              <a:rPr lang="en-US" b="1" dirty="0">
                <a:solidFill>
                  <a:srgbClr val="000000"/>
                </a:solidFill>
                <a:latin typeface="Arial" panose="020B0604020202020204" pitchFamily="34" charset="0"/>
              </a:rPr>
              <a:t>:</a:t>
            </a:r>
            <a:endParaRPr lang="en-US" b="1"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Functioning public health and health-care facilities, goods and services, as well as programs, have to be available in sufficient quantity within the State. They include the underlying determinants of health, such as safe and potable drinking water and adequate sanitation facilities, hospitals, clinics and other health-related buildings, trained medical and professional personnel receiving domestically competitive salaries, and essential drugs, as defined by the WHO Action </a:t>
            </a:r>
            <a:r>
              <a:rPr lang="en-US" sz="1800" b="0" i="0" u="none" strike="noStrike" dirty="0" err="1">
                <a:solidFill>
                  <a:srgbClr val="000000"/>
                </a:solidFill>
                <a:effectLst/>
                <a:latin typeface="Arial" panose="020B0604020202020204" pitchFamily="34" charset="0"/>
              </a:rPr>
              <a:t>Programme</a:t>
            </a:r>
            <a:r>
              <a:rPr lang="en-US" sz="1800" b="0" i="0" u="none" strike="noStrike" dirty="0">
                <a:solidFill>
                  <a:srgbClr val="000000"/>
                </a:solidFill>
                <a:effectLst/>
                <a:latin typeface="Arial" panose="020B0604020202020204" pitchFamily="34" charset="0"/>
              </a:rPr>
              <a:t> on Essential Drugs. </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Non-discrimination is an overlapping principle key to a health system that ensures health facilities, goods and services are accessible to everyone, especially the most vulnerable or marginalized sections of the population, in law and in fact, without discrimination on any of the prohibited grounds. </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Physical accessibility: In order to achieve health equity, it is necessary to eliminate structural and systemic barriers to accessing health-care services, goods and facilities.  Health facilities, goods and services must be within safe physical reach, accessible for all sections of the population especially by those using assisted mobility aids, vulnerable or marginalized groups, such as ethnic minorities and indigenous populations, women, children, adolescents and older persons.</a:t>
            </a:r>
            <a:endParaRPr lang="en-US" b="0" dirty="0">
              <a:effectLst/>
            </a:endParaRPr>
          </a:p>
        </p:txBody>
      </p:sp>
    </p:spTree>
    <p:extLst>
      <p:ext uri="{BB962C8B-B14F-4D97-AF65-F5344CB8AC3E}">
        <p14:creationId xmlns:p14="http://schemas.microsoft.com/office/powerpoint/2010/main" val="225487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6F0D-F703-534D-955D-EF56A20C7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00F79-456D-90BC-3C4E-804D2E058495}"/>
              </a:ext>
            </a:extLst>
          </p:cNvPr>
          <p:cNvSpPr>
            <a:spLocks noGrp="1"/>
          </p:cNvSpPr>
          <p:nvPr>
            <p:ph type="title"/>
          </p:nvPr>
        </p:nvSpPr>
        <p:spPr>
          <a:xfrm>
            <a:off x="894539" y="310539"/>
            <a:ext cx="9687128" cy="734101"/>
          </a:xfrm>
        </p:spPr>
        <p:txBody>
          <a:bodyPr>
            <a:normAutofit/>
          </a:bodyPr>
          <a:lstStyle/>
          <a:p>
            <a:pPr algn="ctr" rtl="0">
              <a:spcAft>
                <a:spcPts val="800"/>
              </a:spcAft>
            </a:pPr>
            <a:r>
              <a:rPr lang="en-US" b="0" dirty="0">
                <a:effectLst/>
              </a:rPr>
              <a:t>AAAQ Framework: 4/5</a:t>
            </a:r>
          </a:p>
        </p:txBody>
      </p:sp>
      <p:sp>
        <p:nvSpPr>
          <p:cNvPr id="5" name="TextBox 4">
            <a:extLst>
              <a:ext uri="{FF2B5EF4-FFF2-40B4-BE49-F238E27FC236}">
                <a16:creationId xmlns:a16="http://schemas.microsoft.com/office/drawing/2014/main" id="{83656EAD-CC1B-78B1-756A-15084776D1AD}"/>
              </a:ext>
            </a:extLst>
          </p:cNvPr>
          <p:cNvSpPr txBox="1"/>
          <p:nvPr/>
        </p:nvSpPr>
        <p:spPr>
          <a:xfrm>
            <a:off x="736600" y="1140153"/>
            <a:ext cx="11201400" cy="4996240"/>
          </a:xfrm>
          <a:prstGeom prst="rect">
            <a:avLst/>
          </a:prstGeom>
          <a:noFill/>
        </p:spPr>
        <p:txBody>
          <a:bodyPr wrap="square">
            <a:spAutoFit/>
          </a:bodyPr>
          <a:lstStyle/>
          <a:p>
            <a:pPr algn="just" rtl="0">
              <a:spcAft>
                <a:spcPts val="800"/>
              </a:spcAft>
            </a:pPr>
            <a:r>
              <a:rPr lang="en-US" sz="1800" b="1" i="0" u="none" strike="noStrike" dirty="0">
                <a:solidFill>
                  <a:srgbClr val="000000"/>
                </a:solidFill>
                <a:effectLst/>
                <a:latin typeface="Arial" panose="020B0604020202020204" pitchFamily="34" charset="0"/>
              </a:rPr>
              <a:t>Availability</a:t>
            </a:r>
            <a:r>
              <a:rPr lang="en-US" b="1" dirty="0">
                <a:solidFill>
                  <a:srgbClr val="000000"/>
                </a:solidFill>
                <a:latin typeface="Arial" panose="020B0604020202020204" pitchFamily="34" charset="0"/>
              </a:rPr>
              <a:t>:</a:t>
            </a:r>
            <a:endParaRPr lang="en-US" b="1"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Economic accessibility (affordability):  health facilities, goods and services must be affordable for all. With data disaggregated to measure progress across sectors and groups, equitable and efficient allocation of health funds and resources between primary, secondary and tertiary health care, with particular emphasis on primary care is key.</a:t>
            </a:r>
            <a:endParaRPr lang="en-US" b="0" dirty="0">
              <a:effectLst/>
            </a:endParaRP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Information accessibility:  The right to seek, receive and impart information must be protected and assisted audio-visual aids and other necessary translation support should be prioritized in order to ensure people have health-related education and information.  Personal health data must be treated with confidentiality and measures taken to ensure data protection where electronic management systems are used.</a:t>
            </a:r>
          </a:p>
          <a:p>
            <a:pPr algn="just" rtl="0">
              <a:spcBef>
                <a:spcPts val="1200"/>
              </a:spcBef>
              <a:spcAft>
                <a:spcPts val="1200"/>
              </a:spcAft>
            </a:pPr>
            <a:r>
              <a:rPr lang="en-US" sz="1800" b="1" i="0" u="none" strike="noStrike" dirty="0">
                <a:solidFill>
                  <a:srgbClr val="000000"/>
                </a:solidFill>
                <a:effectLst/>
                <a:latin typeface="Arial" panose="020B0604020202020204" pitchFamily="34" charset="0"/>
              </a:rPr>
              <a:t>Acceptability:</a:t>
            </a:r>
            <a:endParaRPr lang="en-US" b="1" dirty="0">
              <a:effectLst/>
            </a:endParaRPr>
          </a:p>
          <a:p>
            <a:r>
              <a:rPr lang="en-US" sz="1800" b="0" i="0" u="none" strike="noStrike" dirty="0">
                <a:solidFill>
                  <a:srgbClr val="000000"/>
                </a:solidFill>
                <a:effectLst/>
                <a:latin typeface="Arial" panose="020B0604020202020204" pitchFamily="34" charset="0"/>
              </a:rPr>
              <a:t>All health facilities, goods and services must be respectful of medical ethics and culturally appropriate, i.e. respectful of the culture of individuals, minorities, peoples and communities, sensitive to gender and life-cycle requirements, as well as being designed to respect confidentiality and improve the health status of those concerned. </a:t>
            </a:r>
            <a:endParaRPr lang="en-US" b="0" dirty="0">
              <a:effectLst/>
            </a:endParaRPr>
          </a:p>
        </p:txBody>
      </p:sp>
    </p:spTree>
    <p:extLst>
      <p:ext uri="{BB962C8B-B14F-4D97-AF65-F5344CB8AC3E}">
        <p14:creationId xmlns:p14="http://schemas.microsoft.com/office/powerpoint/2010/main" val="326503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72A8-2613-BB6B-E477-7A972EB7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CDB8E-BF1F-335B-D74F-6BD4D89F8420}"/>
              </a:ext>
            </a:extLst>
          </p:cNvPr>
          <p:cNvSpPr>
            <a:spLocks noGrp="1"/>
          </p:cNvSpPr>
          <p:nvPr>
            <p:ph type="title"/>
          </p:nvPr>
        </p:nvSpPr>
        <p:spPr>
          <a:xfrm>
            <a:off x="894539" y="310539"/>
            <a:ext cx="9687128" cy="734101"/>
          </a:xfrm>
        </p:spPr>
        <p:txBody>
          <a:bodyPr>
            <a:normAutofit/>
          </a:bodyPr>
          <a:lstStyle/>
          <a:p>
            <a:pPr algn="ctr" rtl="0">
              <a:spcAft>
                <a:spcPts val="800"/>
              </a:spcAft>
            </a:pPr>
            <a:r>
              <a:rPr lang="en-US" b="0" dirty="0">
                <a:effectLst/>
              </a:rPr>
              <a:t>AAAQ Framework: 5/5</a:t>
            </a:r>
          </a:p>
        </p:txBody>
      </p:sp>
      <p:sp>
        <p:nvSpPr>
          <p:cNvPr id="5" name="TextBox 4">
            <a:extLst>
              <a:ext uri="{FF2B5EF4-FFF2-40B4-BE49-F238E27FC236}">
                <a16:creationId xmlns:a16="http://schemas.microsoft.com/office/drawing/2014/main" id="{3F8FAD7C-222F-81F5-9F2A-C19950C81A1F}"/>
              </a:ext>
            </a:extLst>
          </p:cNvPr>
          <p:cNvSpPr txBox="1"/>
          <p:nvPr/>
        </p:nvSpPr>
        <p:spPr>
          <a:xfrm>
            <a:off x="749300" y="1432253"/>
            <a:ext cx="10947400" cy="3816429"/>
          </a:xfrm>
          <a:prstGeom prst="rect">
            <a:avLst/>
          </a:prstGeom>
          <a:noFill/>
        </p:spPr>
        <p:txBody>
          <a:bodyPr wrap="square">
            <a:spAutoFit/>
          </a:bodyPr>
          <a:lstStyle/>
          <a:p>
            <a:pPr algn="just" rtl="0">
              <a:spcBef>
                <a:spcPts val="1200"/>
              </a:spcBef>
              <a:spcAft>
                <a:spcPts val="1200"/>
              </a:spcAft>
            </a:pPr>
            <a:r>
              <a:rPr lang="en-US" sz="1800" b="1" i="0" u="none" strike="noStrike" dirty="0">
                <a:solidFill>
                  <a:srgbClr val="000000"/>
                </a:solidFill>
                <a:effectLst/>
                <a:latin typeface="Arial" panose="020B0604020202020204" pitchFamily="34" charset="0"/>
              </a:rPr>
              <a:t>Quality:</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As well as being culturally acceptable, health facilities, goods and services must also be scientifically and medically appropriate and of good quality.  </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This requires skilled medical personnel.</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Primary health care oriented health systems provide quality services that are comprehensive, continuous, coordinated and people-centered. With its emphasis on prevention and promotion, PHC reduces inequities in health, and is highly effective and efficient.</a:t>
            </a:r>
          </a:p>
          <a:p>
            <a:pPr algn="just" rtl="0">
              <a:spcBef>
                <a:spcPts val="1200"/>
              </a:spcBef>
              <a:spcAft>
                <a:spcPts val="1200"/>
              </a:spcAft>
            </a:pPr>
            <a:r>
              <a:rPr lang="en-US" sz="1800" b="0" i="0" u="none" strike="noStrike" dirty="0">
                <a:solidFill>
                  <a:srgbClr val="000000"/>
                </a:solidFill>
                <a:effectLst/>
                <a:latin typeface="Arial" panose="020B0604020202020204" pitchFamily="34" charset="0"/>
              </a:rPr>
              <a:t>Specialist care and early, quality surgical interventions must be accessible to all, without discrimination, delay or cumbersome co-payments.</a:t>
            </a:r>
            <a:endParaRPr lang="en-US" b="0" dirty="0">
              <a:effectLst/>
            </a:endParaRPr>
          </a:p>
        </p:txBody>
      </p:sp>
    </p:spTree>
    <p:extLst>
      <p:ext uri="{BB962C8B-B14F-4D97-AF65-F5344CB8AC3E}">
        <p14:creationId xmlns:p14="http://schemas.microsoft.com/office/powerpoint/2010/main" val="405026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D3E9-0D12-1377-116B-EB6F3043E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2165A-8C47-88E4-E69E-5AC879273195}"/>
              </a:ext>
            </a:extLst>
          </p:cNvPr>
          <p:cNvSpPr>
            <a:spLocks noGrp="1"/>
          </p:cNvSpPr>
          <p:nvPr>
            <p:ph type="title"/>
          </p:nvPr>
        </p:nvSpPr>
        <p:spPr>
          <a:xfrm>
            <a:off x="869139" y="337919"/>
            <a:ext cx="9687128" cy="734101"/>
          </a:xfrm>
        </p:spPr>
        <p:txBody>
          <a:bodyPr>
            <a:noAutofit/>
          </a:bodyPr>
          <a:lstStyle/>
          <a:p>
            <a:pPr algn="ctr" rtl="0">
              <a:spcAft>
                <a:spcPts val="800"/>
              </a:spcAft>
            </a:pPr>
            <a:r>
              <a:rPr lang="en-US" sz="2800" b="1" dirty="0"/>
              <a:t>Recommendations </a:t>
            </a:r>
            <a:r>
              <a:rPr lang="en-ZA" sz="2800" b="1" dirty="0"/>
              <a:t>to Adopt Preventative Healthcare Measures 1/2</a:t>
            </a:r>
            <a:endParaRPr lang="en-US" sz="2800" b="1" dirty="0">
              <a:effectLst/>
            </a:endParaRPr>
          </a:p>
        </p:txBody>
      </p:sp>
      <p:sp>
        <p:nvSpPr>
          <p:cNvPr id="3" name="TextBox 2">
            <a:extLst>
              <a:ext uri="{FF2B5EF4-FFF2-40B4-BE49-F238E27FC236}">
                <a16:creationId xmlns:a16="http://schemas.microsoft.com/office/drawing/2014/main" id="{0586A92B-D355-9690-85AE-91DBF351476A}"/>
              </a:ext>
            </a:extLst>
          </p:cNvPr>
          <p:cNvSpPr txBox="1"/>
          <p:nvPr/>
        </p:nvSpPr>
        <p:spPr>
          <a:xfrm>
            <a:off x="482600" y="1511974"/>
            <a:ext cx="11468099" cy="4411464"/>
          </a:xfrm>
          <a:prstGeom prst="rect">
            <a:avLst/>
          </a:prstGeom>
          <a:noFill/>
        </p:spPr>
        <p:txBody>
          <a:bodyPr wrap="square">
            <a:spAutoFit/>
          </a:bodyPr>
          <a:lstStyle/>
          <a:p>
            <a:pPr marL="285750" indent="-285750" algn="just" rtl="0">
              <a:spcAft>
                <a:spcPts val="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Prioritize prevention in national health strategies and budgets.</a:t>
            </a:r>
            <a:endParaRPr lang="en-US" b="0" dirty="0">
              <a:effectLst/>
            </a:endParaRPr>
          </a:p>
          <a:p>
            <a:pPr marL="285750" indent="-285750" algn="just" rtl="0">
              <a:spcAft>
                <a:spcPts val="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Invest in primary healthcare and ensure universal access to preventative services.</a:t>
            </a:r>
            <a:endParaRPr lang="en-US" b="0" dirty="0">
              <a:effectLst/>
            </a:endParaRPr>
          </a:p>
          <a:p>
            <a:pPr marL="285750" indent="-285750" algn="just" rtl="0">
              <a:spcAft>
                <a:spcPts val="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Promote health literacy and empower communities to take charge of their health.</a:t>
            </a:r>
            <a:endParaRPr lang="en-US" b="0" dirty="0">
              <a:effectLst/>
            </a:endParaRPr>
          </a:p>
          <a:p>
            <a:pPr marL="285750" indent="-285750" algn="just" rtl="0">
              <a:spcAft>
                <a:spcPts val="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Leverage innovation to reach the most vulnerable.</a:t>
            </a:r>
            <a:endParaRPr lang="en-US" b="0" dirty="0">
              <a:effectLst/>
            </a:endParaRPr>
          </a:p>
          <a:p>
            <a:pPr marL="285750" indent="-285750" algn="just" rtl="0">
              <a:spcAft>
                <a:spcPts val="8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Understand the context of your </a:t>
            </a:r>
            <a:r>
              <a:rPr lang="en-US" dirty="0">
                <a:solidFill>
                  <a:srgbClr val="000000"/>
                </a:solidFill>
                <a:latin typeface="Arial" panose="020B0604020202020204" pitchFamily="34" charset="0"/>
              </a:rPr>
              <a:t>patients - </a:t>
            </a:r>
            <a:r>
              <a:rPr lang="en-US" sz="1800" b="0" i="0" u="none" strike="noStrike" dirty="0">
                <a:solidFill>
                  <a:srgbClr val="000000"/>
                </a:solidFill>
                <a:effectLst/>
                <a:latin typeface="Arial" panose="020B0604020202020204" pitchFamily="34" charset="0"/>
              </a:rPr>
              <a:t>Foster partnerships across sectors—health, education, sociology, economics etc.</a:t>
            </a:r>
            <a:endParaRPr lang="en-US" dirty="0">
              <a:solidFill>
                <a:srgbClr val="000000"/>
              </a:solidFill>
              <a:latin typeface="Arial" panose="020B0604020202020204" pitchFamily="34" charset="0"/>
            </a:endParaRPr>
          </a:p>
          <a:p>
            <a:pPr algn="just" rtl="0">
              <a:spcAft>
                <a:spcPts val="800"/>
              </a:spcAft>
            </a:pPr>
            <a:r>
              <a:rPr lang="en-US" sz="1800" b="0" i="0" u="none" strike="noStrike" dirty="0">
                <a:effectLst/>
                <a:latin typeface="Arial" panose="020B0604020202020204" pitchFamily="34" charset="0"/>
              </a:rPr>
              <a:t>The key principles of non-discrimination, equality, meaningful participation, transparency, accountability are more than mere aspirations, they are non-negotiable.</a:t>
            </a:r>
          </a:p>
          <a:p>
            <a:pPr algn="just" rtl="0">
              <a:spcAft>
                <a:spcPts val="800"/>
              </a:spcAft>
            </a:pPr>
            <a:endParaRPr lang="en-US" b="0" dirty="0">
              <a:effectLst/>
            </a:endParaRPr>
          </a:p>
          <a:p>
            <a:r>
              <a:rPr lang="en-US" sz="1800" b="0" i="0" u="none" strike="noStrike" dirty="0">
                <a:effectLst/>
                <a:latin typeface="Arial" panose="020B0604020202020204" pitchFamily="34" charset="0"/>
              </a:rPr>
              <a:t>Accountability requires continuous monitoring, evaluation research and agility – it reveals where progress has been made and where it has not been made, allows duty bearers to explain what they have done and make adjustments, and provides an opportunity for rights holders, to engage with duty bearers in the promotion and protection of their rights and to seek redress where violations have occurred.</a:t>
            </a:r>
            <a:endParaRPr lang="en-US" dirty="0">
              <a:latin typeface="Roboto" panose="02000000000000000000" pitchFamily="2" charset="0"/>
            </a:endParaRPr>
          </a:p>
        </p:txBody>
      </p:sp>
    </p:spTree>
    <p:extLst>
      <p:ext uri="{BB962C8B-B14F-4D97-AF65-F5344CB8AC3E}">
        <p14:creationId xmlns:p14="http://schemas.microsoft.com/office/powerpoint/2010/main" val="3714729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45E3-E9E3-029F-B13A-0539B7E53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7DBAA-8952-1440-2141-50DAC6B7396A}"/>
              </a:ext>
            </a:extLst>
          </p:cNvPr>
          <p:cNvSpPr>
            <a:spLocks noGrp="1"/>
          </p:cNvSpPr>
          <p:nvPr>
            <p:ph type="title"/>
          </p:nvPr>
        </p:nvSpPr>
        <p:spPr>
          <a:xfrm>
            <a:off x="869139" y="350619"/>
            <a:ext cx="9687128" cy="734101"/>
          </a:xfrm>
        </p:spPr>
        <p:txBody>
          <a:bodyPr>
            <a:noAutofit/>
          </a:bodyPr>
          <a:lstStyle/>
          <a:p>
            <a:pPr algn="ctr" rtl="0">
              <a:lnSpc>
                <a:spcPct val="150000"/>
              </a:lnSpc>
              <a:spcAft>
                <a:spcPts val="800"/>
              </a:spcAft>
            </a:pPr>
            <a:r>
              <a:rPr lang="en-US" sz="2800" b="1" dirty="0"/>
              <a:t>Recommendations: 2/2</a:t>
            </a:r>
            <a:endParaRPr lang="en-US" sz="2800" b="1" dirty="0">
              <a:effectLst/>
            </a:endParaRPr>
          </a:p>
        </p:txBody>
      </p:sp>
      <p:sp>
        <p:nvSpPr>
          <p:cNvPr id="3" name="TextBox 2">
            <a:extLst>
              <a:ext uri="{FF2B5EF4-FFF2-40B4-BE49-F238E27FC236}">
                <a16:creationId xmlns:a16="http://schemas.microsoft.com/office/drawing/2014/main" id="{3B90E863-4C90-958B-0BDD-FB7035843E32}"/>
              </a:ext>
            </a:extLst>
          </p:cNvPr>
          <p:cNvSpPr txBox="1"/>
          <p:nvPr/>
        </p:nvSpPr>
        <p:spPr>
          <a:xfrm>
            <a:off x="488950" y="1409402"/>
            <a:ext cx="11449050" cy="4175502"/>
          </a:xfrm>
          <a:prstGeom prst="rect">
            <a:avLst/>
          </a:prstGeom>
          <a:noFill/>
        </p:spPr>
        <p:txBody>
          <a:bodyPr wrap="square">
            <a:spAutoFit/>
          </a:bodyPr>
          <a:lstStyle/>
          <a:p>
            <a:pPr algn="just" rtl="0">
              <a:spcAft>
                <a:spcPts val="800"/>
              </a:spcAft>
            </a:pPr>
            <a:r>
              <a:rPr lang="en-US" dirty="0">
                <a:solidFill>
                  <a:srgbClr val="4A4A4A"/>
                </a:solidFill>
                <a:latin typeface="Roboto" panose="02000000000000000000" pitchFamily="2" charset="0"/>
              </a:rPr>
              <a:t>I challenge us to make a move, </a:t>
            </a:r>
            <a:r>
              <a:rPr lang="en-US" sz="1800" b="0" i="0" u="none" strike="noStrike" dirty="0">
                <a:solidFill>
                  <a:srgbClr val="4A4A4A"/>
                </a:solidFill>
                <a:effectLst/>
                <a:latin typeface="Roboto" panose="02000000000000000000" pitchFamily="2" charset="0"/>
              </a:rPr>
              <a:t>for bold reimagining of public health policies and practices, pandemic preparedness, international solidarity, role of private sector.</a:t>
            </a:r>
          </a:p>
          <a:p>
            <a:pPr algn="just" rtl="0">
              <a:spcAft>
                <a:spcPts val="800"/>
              </a:spcAft>
            </a:pPr>
            <a:r>
              <a:rPr lang="en-US" sz="1800" b="0" i="0" u="none" strike="noStrike" dirty="0">
                <a:solidFill>
                  <a:srgbClr val="4A4A4A"/>
                </a:solidFill>
                <a:effectLst/>
                <a:latin typeface="Roboto" panose="02000000000000000000" pitchFamily="2" charset="0"/>
              </a:rPr>
              <a:t>Leadership, governance and stewardship by governments and concerted efforts by all stakeholders is required. </a:t>
            </a:r>
            <a:endParaRPr lang="en-US" b="0" dirty="0">
              <a:effectLst/>
            </a:endParaRPr>
          </a:p>
          <a:p>
            <a:r>
              <a:rPr lang="en-US" dirty="0"/>
              <a:t>Ensure access for health and care workers to comprehensive medical services, including prevention, vaccinations, counselling, treatment, rehabilitation and support for work-related diseases, injuries and mental health conditions at no cost to the employee.</a:t>
            </a:r>
          </a:p>
          <a:p>
            <a:endParaRPr lang="en-US" dirty="0"/>
          </a:p>
          <a:p>
            <a:r>
              <a:rPr lang="en-US" dirty="0"/>
              <a:t>High-quality education and lifelong learning for health and care workers is essential to ensure that they possess the skills required to meet the evolving health needs of populations. Medical schools shape students’ views and attitudes towards patients and colleagues. </a:t>
            </a:r>
          </a:p>
          <a:p>
            <a:endParaRPr lang="en-US" dirty="0"/>
          </a:p>
          <a:p>
            <a:r>
              <a:rPr lang="en-US" dirty="0"/>
              <a:t>Medical professional bodies are also key for human rights-based curricula and approaches, to cultivate an environment that upholds medical professionals right and patients’ rights.</a:t>
            </a:r>
            <a:endParaRPr lang="en-US" dirty="0">
              <a:latin typeface="Roboto" panose="02000000000000000000" pitchFamily="2" charset="0"/>
            </a:endParaRPr>
          </a:p>
        </p:txBody>
      </p:sp>
    </p:spTree>
    <p:extLst>
      <p:ext uri="{BB962C8B-B14F-4D97-AF65-F5344CB8AC3E}">
        <p14:creationId xmlns:p14="http://schemas.microsoft.com/office/powerpoint/2010/main" val="3899044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02060-5CF8-31D9-BDB1-8EC2356962B8}"/>
              </a:ext>
            </a:extLst>
          </p:cNvPr>
          <p:cNvSpPr txBox="1"/>
          <p:nvPr/>
        </p:nvSpPr>
        <p:spPr>
          <a:xfrm>
            <a:off x="628650" y="1622336"/>
            <a:ext cx="10934700" cy="3785652"/>
          </a:xfrm>
          <a:prstGeom prst="rect">
            <a:avLst/>
          </a:prstGeom>
          <a:noFill/>
        </p:spPr>
        <p:txBody>
          <a:bodyPr wrap="square">
            <a:spAutoFit/>
          </a:bodyPr>
          <a:lstStyle/>
          <a:p>
            <a:pPr algn="ctr"/>
            <a:r>
              <a:rPr lang="en-US" sz="4000" dirty="0">
                <a:solidFill>
                  <a:srgbClr val="000000"/>
                </a:solidFill>
                <a:latin typeface="Arial" panose="020B0604020202020204" pitchFamily="34" charset="0"/>
              </a:rPr>
              <a:t>E</a:t>
            </a:r>
            <a:r>
              <a:rPr lang="en-US" sz="4000" b="0" i="0" u="none" strike="noStrike" dirty="0">
                <a:solidFill>
                  <a:srgbClr val="000000"/>
                </a:solidFill>
                <a:effectLst/>
                <a:latin typeface="Arial" panose="020B0604020202020204" pitchFamily="34" charset="0"/>
              </a:rPr>
              <a:t>very life saved through prevention is a testament to our shared humanity. </a:t>
            </a:r>
          </a:p>
          <a:p>
            <a:pPr algn="ctr"/>
            <a:endParaRPr lang="en-US" sz="4000" dirty="0">
              <a:solidFill>
                <a:srgbClr val="000000"/>
              </a:solidFill>
              <a:latin typeface="Arial" panose="020B0604020202020204" pitchFamily="34" charset="0"/>
            </a:endParaRPr>
          </a:p>
          <a:p>
            <a:pPr algn="ctr"/>
            <a:r>
              <a:rPr lang="en-US" sz="4000" b="0" i="0" u="none" strike="noStrike" dirty="0">
                <a:solidFill>
                  <a:srgbClr val="000000"/>
                </a:solidFill>
                <a:effectLst/>
                <a:latin typeface="Arial" panose="020B0604020202020204" pitchFamily="34" charset="0"/>
              </a:rPr>
              <a:t>By investing in prevention today, we build a healthier, more dignified, equitable, and thriving future for all.</a:t>
            </a:r>
            <a:endParaRPr lang="en-US" sz="4000" dirty="0"/>
          </a:p>
        </p:txBody>
      </p:sp>
    </p:spTree>
    <p:extLst>
      <p:ext uri="{BB962C8B-B14F-4D97-AF65-F5344CB8AC3E}">
        <p14:creationId xmlns:p14="http://schemas.microsoft.com/office/powerpoint/2010/main" val="106830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2EA6-EF88-B271-4F61-3B6CD7D112EB}"/>
              </a:ext>
            </a:extLst>
          </p:cNvPr>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en-US" sz="7200" b="1" dirty="0"/>
              <a:t>THANK</a:t>
            </a:r>
            <a:r>
              <a:rPr lang="en-US" sz="7200" dirty="0"/>
              <a:t> YOU</a:t>
            </a:r>
            <a:endParaRPr lang="en-ZA" sz="7200" dirty="0"/>
          </a:p>
        </p:txBody>
      </p:sp>
      <p:sp>
        <p:nvSpPr>
          <p:cNvPr id="3" name="Text Placeholder 2">
            <a:extLst>
              <a:ext uri="{FF2B5EF4-FFF2-40B4-BE49-F238E27FC236}">
                <a16:creationId xmlns:a16="http://schemas.microsoft.com/office/drawing/2014/main" id="{14AF373C-8001-D93D-3148-76724E6A072B}"/>
              </a:ext>
            </a:extLst>
          </p:cNvPr>
          <p:cNvSpPr>
            <a:spLocks noGrp="1"/>
          </p:cNvSpPr>
          <p:nvPr>
            <p:ph type="body" idx="1"/>
          </p:nvPr>
        </p:nvSpPr>
        <p:spPr/>
        <p:txBody>
          <a:bodyPr/>
          <a:lstStyle/>
          <a:p>
            <a:pPr algn="ctr"/>
            <a:r>
              <a:rPr lang="en-US" dirty="0"/>
              <a:t>We look forward to hosting you next year!</a:t>
            </a:r>
            <a:endParaRPr lang="en-ZA" dirty="0"/>
          </a:p>
        </p:txBody>
      </p:sp>
    </p:spTree>
    <p:extLst>
      <p:ext uri="{BB962C8B-B14F-4D97-AF65-F5344CB8AC3E}">
        <p14:creationId xmlns:p14="http://schemas.microsoft.com/office/powerpoint/2010/main" val="303796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09B3-33D3-D7D4-BA6A-CF3DE3BA77CA}"/>
              </a:ext>
            </a:extLst>
          </p:cNvPr>
          <p:cNvSpPr>
            <a:spLocks noGrp="1"/>
          </p:cNvSpPr>
          <p:nvPr>
            <p:ph type="title"/>
          </p:nvPr>
        </p:nvSpPr>
        <p:spPr/>
        <p:txBody>
          <a:bodyPr/>
          <a:lstStyle/>
          <a:p>
            <a:pPr algn="ctr"/>
            <a:r>
              <a:rPr lang="en-ZA" dirty="0"/>
              <a:t>Current context</a:t>
            </a:r>
          </a:p>
        </p:txBody>
      </p:sp>
      <p:sp>
        <p:nvSpPr>
          <p:cNvPr id="3" name="Content Placeholder 2">
            <a:extLst>
              <a:ext uri="{FF2B5EF4-FFF2-40B4-BE49-F238E27FC236}">
                <a16:creationId xmlns:a16="http://schemas.microsoft.com/office/drawing/2014/main" id="{4BA3CB6A-728E-80AB-33B6-7FBB4B80952F}"/>
              </a:ext>
            </a:extLst>
          </p:cNvPr>
          <p:cNvSpPr>
            <a:spLocks noGrp="1"/>
          </p:cNvSpPr>
          <p:nvPr>
            <p:ph idx="1"/>
          </p:nvPr>
        </p:nvSpPr>
        <p:spPr>
          <a:xfrm>
            <a:off x="536642" y="1284649"/>
            <a:ext cx="11229534" cy="4288701"/>
          </a:xfrm>
        </p:spPr>
        <p:txBody>
          <a:bodyPr>
            <a:normAutofit fontScale="55000" lnSpcReduction="20000"/>
          </a:bodyPr>
          <a:lstStyle/>
          <a:p>
            <a:pPr marL="0" indent="0">
              <a:buNone/>
            </a:pPr>
            <a:endParaRPr lang="en-US" sz="2600" b="0" i="0" u="none" strike="noStrike" dirty="0">
              <a:solidFill>
                <a:srgbClr val="000000"/>
              </a:solidFill>
              <a:effectLst/>
              <a:latin typeface="Arial" panose="020B0604020202020204" pitchFamily="34" charset="0"/>
            </a:endParaRPr>
          </a:p>
          <a:p>
            <a:pPr marL="0" indent="0" algn="l">
              <a:buNone/>
            </a:pPr>
            <a:r>
              <a:rPr lang="en-US" sz="2900" b="0" i="0" dirty="0">
                <a:solidFill>
                  <a:srgbClr val="4A4A4A"/>
                </a:solidFill>
                <a:effectLst/>
                <a:latin typeface="Roboto" panose="02000000000000000000" pitchFamily="2" charset="0"/>
              </a:rPr>
              <a:t>For millions of people throughout the world, the full enjoyment of the right to the highest attainable standard of physical and mental health remains a distant goal. In many cases, this goal is becoming even harder to reach. This is especially true for those in vulnerable situations including, among others:</a:t>
            </a:r>
          </a:p>
          <a:p>
            <a:pPr marL="0" indent="0" algn="l">
              <a:buNone/>
            </a:pPr>
            <a:endParaRPr lang="en-US" sz="2600" b="0" i="0" dirty="0">
              <a:solidFill>
                <a:srgbClr val="4A4A4A"/>
              </a:solidFill>
              <a:effectLst/>
              <a:latin typeface="Roboto" panose="02000000000000000000" pitchFamily="2" charset="0"/>
            </a:endParaRPr>
          </a:p>
          <a:p>
            <a:pPr algn="l">
              <a:buFont typeface="Arial" panose="020B0604020202020204" pitchFamily="34" charset="0"/>
              <a:buChar char="•"/>
            </a:pPr>
            <a:r>
              <a:rPr lang="en-US" sz="2600" b="0" i="0" dirty="0">
                <a:solidFill>
                  <a:srgbClr val="4A4A4A"/>
                </a:solidFill>
                <a:effectLst/>
                <a:latin typeface="Roboto" panose="02000000000000000000" pitchFamily="2" charset="0"/>
              </a:rPr>
              <a:t>indigenous peoples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migrants and refugees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internally displaced people</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people affected by extreme poverty</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minority communities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people with disabilities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people who live in residential institutions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people in detention</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people who use drugs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Sex workers</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LGBTIQA+ and gender diverse persons</a:t>
            </a:r>
          </a:p>
          <a:p>
            <a:pPr marL="0" indent="0">
              <a:buNone/>
            </a:pPr>
            <a:endParaRPr lang="en-US" sz="1800" b="0" i="0" u="none" strike="noStrike" dirty="0">
              <a:solidFill>
                <a:srgbClr val="000000"/>
              </a:solidFill>
              <a:effectLst/>
              <a:latin typeface="Arial" panose="020B0604020202020204" pitchFamily="34" charset="0"/>
            </a:endParaRPr>
          </a:p>
          <a:p>
            <a:pPr marL="0" indent="0">
              <a:buNone/>
            </a:pPr>
            <a:endParaRPr lang="en-US" sz="1800" dirty="0">
              <a:solidFill>
                <a:srgbClr val="000000"/>
              </a:solidFill>
              <a:latin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35217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E4D0-EEAF-B92E-0106-A57D1470EBBE}"/>
              </a:ext>
            </a:extLst>
          </p:cNvPr>
          <p:cNvSpPr txBox="1">
            <a:spLocks/>
          </p:cNvSpPr>
          <p:nvPr/>
        </p:nvSpPr>
        <p:spPr>
          <a:xfrm>
            <a:off x="536642" y="365125"/>
            <a:ext cx="9687128" cy="7341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dirty="0"/>
              <a:t>The Right to Health Framework. 1/2</a:t>
            </a:r>
          </a:p>
        </p:txBody>
      </p:sp>
      <p:sp>
        <p:nvSpPr>
          <p:cNvPr id="4" name="Content Placeholder 2">
            <a:extLst>
              <a:ext uri="{FF2B5EF4-FFF2-40B4-BE49-F238E27FC236}">
                <a16:creationId xmlns:a16="http://schemas.microsoft.com/office/drawing/2014/main" id="{4BA290FC-8547-D6C0-AA47-827E9153DCD8}"/>
              </a:ext>
            </a:extLst>
          </p:cNvPr>
          <p:cNvSpPr txBox="1">
            <a:spLocks/>
          </p:cNvSpPr>
          <p:nvPr/>
        </p:nvSpPr>
        <p:spPr>
          <a:xfrm>
            <a:off x="536642" y="1284649"/>
            <a:ext cx="11229534" cy="428870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solidFill>
                <a:srgbClr val="000000"/>
              </a:solidFill>
              <a:latin typeface="Arial" panose="020B0604020202020204" pitchFamily="34" charset="0"/>
            </a:endParaRPr>
          </a:p>
          <a:p>
            <a:pPr marL="0" indent="0" algn="l">
              <a:buNone/>
            </a:pPr>
            <a:r>
              <a:rPr lang="en-US" sz="2600" b="0" i="0" dirty="0">
                <a:solidFill>
                  <a:srgbClr val="000000"/>
                </a:solidFill>
                <a:effectLst/>
                <a:latin typeface="FuturaStd-Bold"/>
              </a:rPr>
              <a:t>Defining the right to physical and mental health</a:t>
            </a:r>
          </a:p>
          <a:p>
            <a:pPr marL="0" indent="0" algn="l">
              <a:buNone/>
            </a:pPr>
            <a:endParaRPr lang="en-US" sz="2600" b="0" i="0" dirty="0">
              <a:solidFill>
                <a:srgbClr val="000000"/>
              </a:solidFill>
              <a:effectLst/>
              <a:latin typeface="FuturaStd-Bold"/>
            </a:endParaRPr>
          </a:p>
          <a:p>
            <a:pPr algn="l"/>
            <a:r>
              <a:rPr lang="en-US" sz="2600" b="0" i="0" dirty="0">
                <a:solidFill>
                  <a:srgbClr val="4A4A4A"/>
                </a:solidFill>
                <a:effectLst/>
                <a:latin typeface="Roboto" panose="02000000000000000000" pitchFamily="2" charset="0"/>
              </a:rPr>
              <a:t>The right to health is an inclusive right, extending not only to timely and appropriate health care, but also to the underlying determinants of health. These include:</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an adequate supply of safe food, nutrition and housing;</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access to safe and potable water and adequate sanitation;</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healthy occupational and environmental conditions; and</a:t>
            </a:r>
          </a:p>
          <a:p>
            <a:pPr algn="l">
              <a:buFont typeface="Arial" panose="020B0604020202020204" pitchFamily="34" charset="0"/>
              <a:buChar char="•"/>
            </a:pPr>
            <a:r>
              <a:rPr lang="en-US" sz="2600" b="0" i="0" dirty="0">
                <a:solidFill>
                  <a:srgbClr val="4A4A4A"/>
                </a:solidFill>
                <a:effectLst/>
                <a:latin typeface="Roboto" panose="02000000000000000000" pitchFamily="2" charset="0"/>
              </a:rPr>
              <a:t>access to health-related education and information, including on sexual and reproductive health.</a:t>
            </a:r>
          </a:p>
          <a:p>
            <a:pPr marL="0" indent="0">
              <a:buFont typeface="Arial" panose="020B0604020202020204" pitchFamily="34" charset="0"/>
              <a:buNone/>
            </a:pPr>
            <a:endParaRPr lang="en-US" sz="1800" dirty="0">
              <a:solidFill>
                <a:srgbClr val="000000"/>
              </a:solidFill>
              <a:latin typeface="Arial" panose="020B0604020202020204" pitchFamily="34" charset="0"/>
            </a:endParaRPr>
          </a:p>
          <a:p>
            <a:pPr marL="0" indent="0">
              <a:buFont typeface="Arial" panose="020B0604020202020204" pitchFamily="34" charset="0"/>
              <a:buNone/>
            </a:pPr>
            <a:endParaRPr lang="en-US" sz="2600" dirty="0">
              <a:solidFill>
                <a:srgbClr val="000000"/>
              </a:solidFill>
              <a:latin typeface="Arial" panose="020B0604020202020204" pitchFamily="34" charset="0"/>
            </a:endParaRPr>
          </a:p>
          <a:p>
            <a:pPr marL="0" indent="0" algn="l">
              <a:buNone/>
            </a:pPr>
            <a:r>
              <a:rPr lang="en-US" sz="2600" dirty="0">
                <a:solidFill>
                  <a:srgbClr val="4A4A4A"/>
                </a:solidFill>
                <a:latin typeface="Roboto" panose="02000000000000000000" pitchFamily="2" charset="0"/>
              </a:rPr>
              <a:t>E</a:t>
            </a:r>
            <a:r>
              <a:rPr lang="en-US" sz="2600" b="0" i="0" dirty="0">
                <a:solidFill>
                  <a:srgbClr val="4A4A4A"/>
                </a:solidFill>
                <a:effectLst/>
                <a:latin typeface="Roboto" panose="02000000000000000000" pitchFamily="2" charset="0"/>
              </a:rPr>
              <a:t>ntitlements include the right to a system of health protection (i.e. health care and the underlying social determinants of health) that provides equality of opportunity for people to enjoy the highest attainable standard of health.</a:t>
            </a:r>
          </a:p>
          <a:p>
            <a:pPr marL="0" indent="0">
              <a:buNone/>
            </a:pPr>
            <a:br>
              <a:rPr lang="en-US" dirty="0"/>
            </a:br>
            <a:endParaRPr lang="en-ZA" dirty="0"/>
          </a:p>
        </p:txBody>
      </p:sp>
    </p:spTree>
    <p:extLst>
      <p:ext uri="{BB962C8B-B14F-4D97-AF65-F5344CB8AC3E}">
        <p14:creationId xmlns:p14="http://schemas.microsoft.com/office/powerpoint/2010/main" val="354260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C02-304A-4450-6811-BD03B5A3486A}"/>
              </a:ext>
            </a:extLst>
          </p:cNvPr>
          <p:cNvSpPr>
            <a:spLocks noGrp="1"/>
          </p:cNvSpPr>
          <p:nvPr>
            <p:ph type="title"/>
          </p:nvPr>
        </p:nvSpPr>
        <p:spPr>
          <a:xfrm>
            <a:off x="536642" y="550548"/>
            <a:ext cx="9687128" cy="734101"/>
          </a:xfrm>
        </p:spPr>
        <p:txBody>
          <a:bodyPr>
            <a:normAutofit fontScale="90000"/>
          </a:bodyPr>
          <a:lstStyle/>
          <a:p>
            <a:r>
              <a:rPr lang="en-ZA" dirty="0"/>
              <a:t>The Right to Health Framework 2/2</a:t>
            </a:r>
            <a:br>
              <a:rPr lang="en-ZA" dirty="0"/>
            </a:br>
            <a:endParaRPr lang="en-ZA" dirty="0"/>
          </a:p>
        </p:txBody>
      </p:sp>
      <p:sp>
        <p:nvSpPr>
          <p:cNvPr id="3" name="Content Placeholder 2">
            <a:extLst>
              <a:ext uri="{FF2B5EF4-FFF2-40B4-BE49-F238E27FC236}">
                <a16:creationId xmlns:a16="http://schemas.microsoft.com/office/drawing/2014/main" id="{5E6895C9-C27C-DFBB-CB26-415759782F2F}"/>
              </a:ext>
            </a:extLst>
          </p:cNvPr>
          <p:cNvSpPr txBox="1">
            <a:spLocks/>
          </p:cNvSpPr>
          <p:nvPr/>
        </p:nvSpPr>
        <p:spPr>
          <a:xfrm>
            <a:off x="536642" y="1284649"/>
            <a:ext cx="11229534" cy="42887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000"/>
              </a:solidFill>
              <a:latin typeface="Arial" panose="020B0604020202020204" pitchFamily="34" charset="0"/>
            </a:endParaRPr>
          </a:p>
          <a:p>
            <a:pPr marL="0" indent="0" algn="l">
              <a:buNone/>
            </a:pPr>
            <a:r>
              <a:rPr lang="en-US" sz="1700" b="0" i="0" dirty="0">
                <a:solidFill>
                  <a:srgbClr val="4A4A4A"/>
                </a:solidFill>
                <a:effectLst/>
                <a:latin typeface="Roboto" panose="02000000000000000000" pitchFamily="2" charset="0"/>
              </a:rPr>
              <a:t>The right to physical and mental health is a broad concept that can be broken down into more specific entitlements such as the rights to:</a:t>
            </a:r>
          </a:p>
          <a:p>
            <a:pPr marL="0" indent="0" algn="l">
              <a:buNone/>
            </a:pPr>
            <a:endParaRPr lang="en-US" sz="1700" b="0" i="0" dirty="0">
              <a:solidFill>
                <a:srgbClr val="4A4A4A"/>
              </a:solidFill>
              <a:effectLst/>
              <a:latin typeface="Roboto" panose="02000000000000000000" pitchFamily="2" charset="0"/>
            </a:endParaRPr>
          </a:p>
          <a:p>
            <a:pPr algn="l">
              <a:buFont typeface="Arial" panose="020B0604020202020204" pitchFamily="34" charset="0"/>
              <a:buChar char="•"/>
            </a:pPr>
            <a:r>
              <a:rPr lang="en-US" sz="1700" b="0" i="0" dirty="0">
                <a:solidFill>
                  <a:srgbClr val="4A4A4A"/>
                </a:solidFill>
                <a:effectLst/>
                <a:latin typeface="Roboto" panose="02000000000000000000" pitchFamily="2" charset="0"/>
              </a:rPr>
              <a:t>maternal, child and reproductive health;</a:t>
            </a:r>
          </a:p>
          <a:p>
            <a:pPr algn="l">
              <a:buFont typeface="Arial" panose="020B0604020202020204" pitchFamily="34" charset="0"/>
              <a:buChar char="•"/>
            </a:pPr>
            <a:r>
              <a:rPr lang="en-US" sz="1700" b="0" i="0" dirty="0">
                <a:solidFill>
                  <a:srgbClr val="4A4A4A"/>
                </a:solidFill>
                <a:effectLst/>
                <a:latin typeface="Roboto" panose="02000000000000000000" pitchFamily="2" charset="0"/>
              </a:rPr>
              <a:t>informed consent, bodily integrity and freedom from torture, ill-treatment and harmful practices;</a:t>
            </a:r>
          </a:p>
          <a:p>
            <a:pPr algn="l">
              <a:buFont typeface="Arial" panose="020B0604020202020204" pitchFamily="34" charset="0"/>
              <a:buChar char="•"/>
            </a:pPr>
            <a:r>
              <a:rPr lang="en-US" sz="1700" b="0" i="0" dirty="0">
                <a:solidFill>
                  <a:srgbClr val="4A4A4A"/>
                </a:solidFill>
                <a:effectLst/>
                <a:latin typeface="Roboto" panose="02000000000000000000" pitchFamily="2" charset="0"/>
              </a:rPr>
              <a:t>healthy natural and workplace environments;</a:t>
            </a:r>
          </a:p>
          <a:p>
            <a:pPr algn="l">
              <a:buFont typeface="Arial" panose="020B0604020202020204" pitchFamily="34" charset="0"/>
              <a:buChar char="•"/>
            </a:pPr>
            <a:r>
              <a:rPr lang="en-US" sz="1700" b="0" i="0" dirty="0">
                <a:solidFill>
                  <a:srgbClr val="4A4A4A"/>
                </a:solidFill>
                <a:effectLst/>
                <a:latin typeface="Roboto" panose="02000000000000000000" pitchFamily="2" charset="0"/>
              </a:rPr>
              <a:t>the prevention, treatment and control of diseases, including access to essential medicines; and</a:t>
            </a:r>
          </a:p>
          <a:p>
            <a:pPr algn="l">
              <a:buFont typeface="Arial" panose="020B0604020202020204" pitchFamily="34" charset="0"/>
              <a:buChar char="•"/>
            </a:pPr>
            <a:r>
              <a:rPr lang="en-US" sz="1700" b="0" i="0" dirty="0">
                <a:solidFill>
                  <a:srgbClr val="4A4A4A"/>
                </a:solidFill>
                <a:effectLst/>
                <a:latin typeface="Roboto" panose="02000000000000000000" pitchFamily="2" charset="0"/>
              </a:rPr>
              <a:t>access to safe and potable water.</a:t>
            </a:r>
          </a:p>
          <a:p>
            <a:pPr marL="0" indent="0">
              <a:buNone/>
            </a:pPr>
            <a:endParaRPr lang="en-US" dirty="0"/>
          </a:p>
          <a:p>
            <a:pPr marL="0" indent="0">
              <a:buNone/>
            </a:pPr>
            <a:r>
              <a:rPr lang="en-US" sz="1800" b="0" i="0" u="none" strike="noStrike" dirty="0">
                <a:solidFill>
                  <a:srgbClr val="000000"/>
                </a:solidFill>
                <a:effectLst/>
                <a:latin typeface="Arial" panose="020B0604020202020204" pitchFamily="34" charset="0"/>
              </a:rPr>
              <a:t>The freedoms include the right to control one’s health and body, including sexual and reproductive freedom, and the right to be free from interference, such as the right to be free from torture, non-consensual medical treatment and experimentation.</a:t>
            </a:r>
            <a:br>
              <a:rPr lang="en-US" dirty="0"/>
            </a:br>
            <a:endParaRPr lang="en-ZA" dirty="0"/>
          </a:p>
        </p:txBody>
      </p:sp>
    </p:spTree>
    <p:extLst>
      <p:ext uri="{BB962C8B-B14F-4D97-AF65-F5344CB8AC3E}">
        <p14:creationId xmlns:p14="http://schemas.microsoft.com/office/powerpoint/2010/main" val="378518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D5BA-C4F5-1E73-6746-180D307C43AD}"/>
              </a:ext>
            </a:extLst>
          </p:cNvPr>
          <p:cNvSpPr>
            <a:spLocks noGrp="1"/>
          </p:cNvSpPr>
          <p:nvPr>
            <p:ph type="title"/>
          </p:nvPr>
        </p:nvSpPr>
        <p:spPr>
          <a:xfrm>
            <a:off x="1252436" y="970243"/>
            <a:ext cx="9687128" cy="734101"/>
          </a:xfrm>
        </p:spPr>
        <p:txBody>
          <a:bodyPr>
            <a:normAutofit fontScale="90000"/>
          </a:bodyPr>
          <a:lstStyle/>
          <a:p>
            <a:pPr algn="ctr" rtl="0">
              <a:spcAft>
                <a:spcPts val="800"/>
              </a:spcAft>
            </a:pPr>
            <a:r>
              <a:rPr lang="en-US" sz="3100" b="1" i="0" u="none" strike="noStrike" dirty="0">
                <a:solidFill>
                  <a:srgbClr val="000000"/>
                </a:solidFill>
                <a:effectLst/>
                <a:latin typeface="Arial" panose="020B0604020202020204" pitchFamily="34" charset="0"/>
              </a:rPr>
              <a:t>The Human Cost of Inaction: Dignity</a:t>
            </a:r>
            <a:br>
              <a:rPr lang="en-US" sz="3100" b="0" dirty="0">
                <a:effectLst/>
              </a:rPr>
            </a:br>
            <a:br>
              <a:rPr lang="en-US" dirty="0"/>
            </a:br>
            <a:endParaRPr lang="en-US" dirty="0"/>
          </a:p>
        </p:txBody>
      </p:sp>
      <p:sp>
        <p:nvSpPr>
          <p:cNvPr id="4" name="TextBox 3">
            <a:extLst>
              <a:ext uri="{FF2B5EF4-FFF2-40B4-BE49-F238E27FC236}">
                <a16:creationId xmlns:a16="http://schemas.microsoft.com/office/drawing/2014/main" id="{850A2C48-AA97-9EA8-F246-5380EDB99B75}"/>
              </a:ext>
            </a:extLst>
          </p:cNvPr>
          <p:cNvSpPr txBox="1"/>
          <p:nvPr/>
        </p:nvSpPr>
        <p:spPr>
          <a:xfrm>
            <a:off x="659184" y="1438988"/>
            <a:ext cx="10873632" cy="4903907"/>
          </a:xfrm>
          <a:prstGeom prst="rect">
            <a:avLst/>
          </a:prstGeom>
          <a:noFill/>
        </p:spPr>
        <p:txBody>
          <a:bodyPr wrap="square">
            <a:spAutoFit/>
          </a:bodyPr>
          <a:lstStyle/>
          <a:p>
            <a:r>
              <a:rPr lang="en-US" b="0" i="0" u="none" strike="noStrike" dirty="0">
                <a:solidFill>
                  <a:srgbClr val="000000"/>
                </a:solidFill>
                <a:effectLst/>
                <a:latin typeface="Arial" panose="020B0604020202020204" pitchFamily="34" charset="0"/>
              </a:rPr>
              <a:t>Every human being is entitled to the enjoyment of the highest attainable standard of health conducive to living a life in dignity. </a:t>
            </a:r>
          </a:p>
          <a:p>
            <a:endParaRPr lang="en-US"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In the context of a global system of governance predicated on deeply unequal hierarchies, the importance of human lives has been based on a person’s race, gender, sexuality, ability, religion, age, and wealth to name a few. </a:t>
            </a:r>
          </a:p>
          <a:p>
            <a:endParaRPr lang="en-US" dirty="0">
              <a:solidFill>
                <a:srgbClr val="000000"/>
              </a:solidFill>
              <a:latin typeface="Arial" panose="020B0604020202020204" pitchFamily="34" charset="0"/>
            </a:endParaRPr>
          </a:p>
          <a:p>
            <a:r>
              <a:rPr lang="en-US" sz="1800" b="0" i="0" u="none" strike="noStrike" dirty="0">
                <a:solidFill>
                  <a:srgbClr val="000000"/>
                </a:solidFill>
                <a:effectLst/>
                <a:latin typeface="Arial" panose="020B0604020202020204" pitchFamily="34" charset="0"/>
              </a:rPr>
              <a:t>Therefore, intersectionality must be at the heart of our analysis on how differing localities create layering forms of both privilege and disadvantage and therefore power has a specific and compounding impact upon people. </a:t>
            </a:r>
            <a:r>
              <a:rPr lang="en-US" sz="1800" b="1" i="0" u="none" strike="noStrike" dirty="0">
                <a:solidFill>
                  <a:srgbClr val="000000"/>
                </a:solidFill>
                <a:effectLst/>
                <a:latin typeface="Arial" panose="020B0604020202020204" pitchFamily="34" charset="0"/>
              </a:rPr>
              <a:t> </a:t>
            </a:r>
          </a:p>
          <a:p>
            <a:endParaRPr lang="en-US" b="1" dirty="0">
              <a:solidFill>
                <a:srgbClr val="000000"/>
              </a:solidFill>
              <a:latin typeface="Arial" panose="020B0604020202020204" pitchFamily="34" charset="0"/>
            </a:endParaRPr>
          </a:p>
          <a:p>
            <a:pPr algn="just" rtl="0">
              <a:spcAft>
                <a:spcPts val="800"/>
              </a:spcAft>
            </a:pPr>
            <a:r>
              <a:rPr lang="en-US" sz="1800" b="0" i="0" u="none" strike="noStrike" dirty="0">
                <a:solidFill>
                  <a:srgbClr val="000000"/>
                </a:solidFill>
                <a:effectLst/>
                <a:latin typeface="Arial" panose="020B0604020202020204" pitchFamily="34" charset="0"/>
              </a:rPr>
              <a:t>The global cost of non-communicable diseases is estimated to reach trillions of dollars annually, undermining development an</a:t>
            </a:r>
            <a:r>
              <a:rPr lang="en-US" sz="1800" b="0" i="0" u="none" strike="noStrike" dirty="0">
                <a:effectLst/>
                <a:latin typeface="Arial" panose="020B0604020202020204" pitchFamily="34" charset="0"/>
              </a:rPr>
              <a:t>d pushing families into poverty. Preventative healthcare is not just a health issue—it is a development imperative. </a:t>
            </a:r>
            <a:r>
              <a:rPr lang="en-US" b="0" i="0" dirty="0">
                <a:effectLst/>
                <a:latin typeface="Roboto" panose="02000000000000000000" pitchFamily="2" charset="0"/>
              </a:rPr>
              <a:t>This challenges human dignity and the basis of all human rights, including the rights to life, health and development of all persons.</a:t>
            </a:r>
            <a:endParaRPr lang="en-US" b="0" dirty="0">
              <a:effectLst/>
            </a:endParaRPr>
          </a:p>
          <a:p>
            <a:br>
              <a:rPr lang="en-US" dirty="0"/>
            </a:br>
            <a:endParaRPr lang="en-US" dirty="0"/>
          </a:p>
        </p:txBody>
      </p:sp>
    </p:spTree>
    <p:extLst>
      <p:ext uri="{BB962C8B-B14F-4D97-AF65-F5344CB8AC3E}">
        <p14:creationId xmlns:p14="http://schemas.microsoft.com/office/powerpoint/2010/main" val="149692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7953-1F76-302C-318F-FDF3E97A8DB2}"/>
              </a:ext>
            </a:extLst>
          </p:cNvPr>
          <p:cNvSpPr>
            <a:spLocks noGrp="1"/>
          </p:cNvSpPr>
          <p:nvPr>
            <p:ph type="title"/>
          </p:nvPr>
        </p:nvSpPr>
        <p:spPr>
          <a:xfrm>
            <a:off x="730605" y="489816"/>
            <a:ext cx="9687128" cy="734101"/>
          </a:xfrm>
        </p:spPr>
        <p:txBody>
          <a:bodyPr>
            <a:normAutofit fontScale="90000"/>
          </a:bodyPr>
          <a:lstStyle/>
          <a:p>
            <a:pPr algn="ctr"/>
            <a:r>
              <a:rPr lang="en-US" b="1" dirty="0"/>
              <a:t>MEDICALPRACTISE AS A TOOL FOR ADVANCING THE RIGHT TO HEALTH</a:t>
            </a:r>
          </a:p>
        </p:txBody>
      </p:sp>
      <p:sp>
        <p:nvSpPr>
          <p:cNvPr id="3" name="TextBox 2">
            <a:extLst>
              <a:ext uri="{FF2B5EF4-FFF2-40B4-BE49-F238E27FC236}">
                <a16:creationId xmlns:a16="http://schemas.microsoft.com/office/drawing/2014/main" id="{A5575D0F-18C0-17DF-E41C-58B173F38C58}"/>
              </a:ext>
            </a:extLst>
          </p:cNvPr>
          <p:cNvSpPr txBox="1"/>
          <p:nvPr/>
        </p:nvSpPr>
        <p:spPr>
          <a:xfrm>
            <a:off x="1252436" y="1877715"/>
            <a:ext cx="9687128" cy="4883388"/>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I view the practice of medicine in itself as a way of defending the human rights of those affected by structural inequalities and those experiencing intersectional and multiple forms of discrimination.</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W</a:t>
            </a:r>
            <a:r>
              <a:rPr lang="en-US" sz="1800" b="0" i="0" u="none" strike="noStrike" dirty="0">
                <a:solidFill>
                  <a:srgbClr val="000000"/>
                </a:solidFill>
                <a:effectLst/>
                <a:latin typeface="Arial" panose="020B0604020202020204" pitchFamily="34" charset="0"/>
              </a:rPr>
              <a:t>ithin all countries, marginalized individuals such as low-income communities, LGBTIQA+GNC people, adolescents, migrants, persons experiencing homelessness, persons with disabilities, people with HIV and sex workers confront greater barriers to sexual and reproductive health rights compared with national averages.</a:t>
            </a:r>
          </a:p>
          <a:p>
            <a:endParaRPr lang="en-US" dirty="0">
              <a:solidFill>
                <a:srgbClr val="000000"/>
              </a:solidFill>
              <a:latin typeface="Arial" panose="020B0604020202020204" pitchFamily="34" charset="0"/>
            </a:endParaRPr>
          </a:p>
          <a:p>
            <a:pPr algn="just" rtl="0">
              <a:spcBef>
                <a:spcPts val="1400"/>
              </a:spcBef>
              <a:spcAft>
                <a:spcPts val="1400"/>
              </a:spcAft>
            </a:pPr>
            <a:r>
              <a:rPr lang="en-US" sz="1800" b="0" i="0" u="none" strike="noStrike" dirty="0">
                <a:solidFill>
                  <a:srgbClr val="000000"/>
                </a:solidFill>
                <a:effectLst/>
                <a:latin typeface="Arial" panose="020B0604020202020204" pitchFamily="34" charset="0"/>
              </a:rPr>
              <a:t>Health and illness follow a social gradient – the lower a person’s socioeconomic position, the worse their chances for health. This downward slope is the product of the conditions in which people are born, grow, live, work, and age, and their access to power, resources and decision-making.</a:t>
            </a:r>
            <a:endParaRPr lang="en-US" b="0" dirty="0">
              <a:effectLst/>
            </a:endParaRPr>
          </a:p>
          <a:p>
            <a:br>
              <a:rPr lang="en-US" dirty="0"/>
            </a:br>
            <a:br>
              <a:rPr lang="en-US" dirty="0"/>
            </a:br>
            <a:endParaRPr lang="en-US" dirty="0"/>
          </a:p>
        </p:txBody>
      </p:sp>
    </p:spTree>
    <p:extLst>
      <p:ext uri="{BB962C8B-B14F-4D97-AF65-F5344CB8AC3E}">
        <p14:creationId xmlns:p14="http://schemas.microsoft.com/office/powerpoint/2010/main" val="298348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41C97-4A4E-BFBA-2702-5A493C94C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0B942-836A-9EAC-6D0C-1E095A59941E}"/>
              </a:ext>
            </a:extLst>
          </p:cNvPr>
          <p:cNvSpPr>
            <a:spLocks noGrp="1"/>
          </p:cNvSpPr>
          <p:nvPr>
            <p:ph type="title"/>
          </p:nvPr>
        </p:nvSpPr>
        <p:spPr>
          <a:xfrm>
            <a:off x="958039" y="615339"/>
            <a:ext cx="9687128" cy="734101"/>
          </a:xfrm>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Reflecting on the Role of medical practitioners</a:t>
            </a:r>
            <a:r>
              <a:rPr lang="en-US" b="0" dirty="0">
                <a:effectLst/>
              </a:rPr>
              <a:t>: </a:t>
            </a:r>
          </a:p>
        </p:txBody>
      </p:sp>
      <p:sp>
        <p:nvSpPr>
          <p:cNvPr id="3" name="TextBox 2">
            <a:extLst>
              <a:ext uri="{FF2B5EF4-FFF2-40B4-BE49-F238E27FC236}">
                <a16:creationId xmlns:a16="http://schemas.microsoft.com/office/drawing/2014/main" id="{AAA2261C-3019-7168-5C56-9427F2325910}"/>
              </a:ext>
            </a:extLst>
          </p:cNvPr>
          <p:cNvSpPr txBox="1"/>
          <p:nvPr/>
        </p:nvSpPr>
        <p:spPr>
          <a:xfrm>
            <a:off x="520700" y="2021959"/>
            <a:ext cx="11150599" cy="3652282"/>
          </a:xfrm>
          <a:prstGeom prst="rect">
            <a:avLst/>
          </a:prstGeom>
          <a:noFill/>
        </p:spPr>
        <p:txBody>
          <a:bodyPr wrap="square">
            <a:spAutoFit/>
          </a:bodyPr>
          <a:lstStyle/>
          <a:p>
            <a:pPr algn="just" rtl="0">
              <a:spcAft>
                <a:spcPts val="800"/>
              </a:spcAft>
            </a:pPr>
            <a:r>
              <a:rPr lang="en-US" b="0" i="0" dirty="0">
                <a:solidFill>
                  <a:srgbClr val="4A4A4A"/>
                </a:solidFill>
                <a:effectLst/>
                <a:latin typeface="Roboto" panose="02000000000000000000" pitchFamily="2" charset="0"/>
              </a:rPr>
              <a:t>Medical doctors and other health-care professionals also play a crucial role. With the ongoing change of paradigm, from paternalistic top-down medicine to partnership between health-care providers and users, the medical profession should reconsider some of its traditional views. </a:t>
            </a:r>
          </a:p>
          <a:p>
            <a:pPr algn="just" rtl="0">
              <a:spcAft>
                <a:spcPts val="800"/>
              </a:spcAft>
            </a:pPr>
            <a:endParaRPr lang="en-US" dirty="0">
              <a:solidFill>
                <a:srgbClr val="4A4A4A"/>
              </a:solidFill>
              <a:latin typeface="Roboto" panose="02000000000000000000" pitchFamily="2" charset="0"/>
            </a:endParaRPr>
          </a:p>
          <a:p>
            <a:pPr algn="just" rtl="0">
              <a:spcAft>
                <a:spcPts val="800"/>
              </a:spcAft>
            </a:pPr>
            <a:r>
              <a:rPr lang="en-US" b="0" i="0" dirty="0">
                <a:solidFill>
                  <a:srgbClr val="4A4A4A"/>
                </a:solidFill>
                <a:effectLst/>
                <a:latin typeface="Roboto" panose="02000000000000000000" pitchFamily="2" charset="0"/>
              </a:rPr>
              <a:t>Education in the health-care sector is one important element in that regard. </a:t>
            </a:r>
          </a:p>
          <a:p>
            <a:pPr algn="just" rtl="0">
              <a:spcAft>
                <a:spcPts val="800"/>
              </a:spcAft>
            </a:pPr>
            <a:r>
              <a:rPr lang="en-US" b="0" i="0" dirty="0">
                <a:solidFill>
                  <a:srgbClr val="4A4A4A"/>
                </a:solidFill>
                <a:effectLst/>
                <a:latin typeface="Roboto" panose="02000000000000000000" pitchFamily="2" charset="0"/>
              </a:rPr>
              <a:t>Modern medical doctors need to be not only good clinicians but also effective community leaders, communicators, decision makers and managers.</a:t>
            </a:r>
          </a:p>
          <a:p>
            <a:pPr algn="just" rtl="0">
              <a:spcAft>
                <a:spcPts val="800"/>
              </a:spcAft>
            </a:pPr>
            <a:endParaRPr lang="en-US" sz="1800" u="none" strike="noStrike" dirty="0">
              <a:solidFill>
                <a:srgbClr val="4A4A4A"/>
              </a:solidFill>
              <a:latin typeface="Roboto" panose="02000000000000000000" pitchFamily="2" charset="0"/>
            </a:endParaRPr>
          </a:p>
          <a:p>
            <a:pPr algn="just" rtl="0">
              <a:spcAft>
                <a:spcPts val="800"/>
              </a:spcAft>
            </a:pPr>
            <a:r>
              <a:rPr lang="en-US" b="0" i="0" dirty="0">
                <a:solidFill>
                  <a:srgbClr val="4A4A4A"/>
                </a:solidFill>
                <a:effectLst/>
                <a:latin typeface="Roboto" panose="02000000000000000000" pitchFamily="2" charset="0"/>
              </a:rPr>
              <a:t>Trustful partnerships between government agencies, State-run health-care services and the non-profit sector, including civil society, constitute one of the cornerstones of effective health systems and act as a guarantee for the effective realization of health-related human rights.</a:t>
            </a:r>
            <a:endParaRPr lang="en-US" sz="1800" b="0" i="0" u="none" strike="noStrike" dirty="0">
              <a:effectLst/>
              <a:latin typeface="Roboto" panose="02000000000000000000" pitchFamily="2" charset="0"/>
            </a:endParaRPr>
          </a:p>
        </p:txBody>
      </p:sp>
    </p:spTree>
    <p:extLst>
      <p:ext uri="{BB962C8B-B14F-4D97-AF65-F5344CB8AC3E}">
        <p14:creationId xmlns:p14="http://schemas.microsoft.com/office/powerpoint/2010/main" val="140958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09F4-59ED-6B91-C149-880C91471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0A785-7260-3F2F-8A02-1A71E0C577F0}"/>
              </a:ext>
            </a:extLst>
          </p:cNvPr>
          <p:cNvSpPr>
            <a:spLocks noGrp="1"/>
          </p:cNvSpPr>
          <p:nvPr>
            <p:ph type="title"/>
          </p:nvPr>
        </p:nvSpPr>
        <p:spPr/>
        <p:txBody>
          <a:bodyPr>
            <a:normAutofit fontScale="90000"/>
          </a:bodyPr>
          <a:lstStyle/>
          <a:p>
            <a:pPr algn="ctr" rtl="0">
              <a:spcAft>
                <a:spcPts val="800"/>
              </a:spcAft>
            </a:pPr>
            <a:r>
              <a:rPr lang="en-US" sz="3600" b="1" i="0" u="none" strike="noStrike" dirty="0">
                <a:solidFill>
                  <a:srgbClr val="000000"/>
                </a:solidFill>
                <a:effectLst/>
                <a:latin typeface="Arial" panose="020B0604020202020204" pitchFamily="34" charset="0"/>
              </a:rPr>
              <a:t>Reflecting on the Role of Governments and Policymakers</a:t>
            </a:r>
            <a:endParaRPr lang="en-US" b="0" dirty="0">
              <a:effectLst/>
            </a:endParaRPr>
          </a:p>
        </p:txBody>
      </p:sp>
      <p:sp>
        <p:nvSpPr>
          <p:cNvPr id="3" name="TextBox 2">
            <a:extLst>
              <a:ext uri="{FF2B5EF4-FFF2-40B4-BE49-F238E27FC236}">
                <a16:creationId xmlns:a16="http://schemas.microsoft.com/office/drawing/2014/main" id="{929BDF74-A2BD-921F-9284-267622A28175}"/>
              </a:ext>
            </a:extLst>
          </p:cNvPr>
          <p:cNvSpPr txBox="1"/>
          <p:nvPr/>
        </p:nvSpPr>
        <p:spPr>
          <a:xfrm>
            <a:off x="406400" y="1334264"/>
            <a:ext cx="11506199" cy="4934684"/>
          </a:xfrm>
          <a:prstGeom prst="rect">
            <a:avLst/>
          </a:prstGeom>
          <a:noFill/>
        </p:spPr>
        <p:txBody>
          <a:bodyPr wrap="square">
            <a:spAutoFit/>
          </a:bodyPr>
          <a:lstStyle/>
          <a:p>
            <a:pPr algn="just" rtl="0">
              <a:spcAft>
                <a:spcPts val="800"/>
              </a:spcAft>
            </a:pPr>
            <a:r>
              <a:rPr lang="en-US" sz="1800" b="0" i="0" u="none" strike="noStrike" dirty="0">
                <a:solidFill>
                  <a:srgbClr val="000000"/>
                </a:solidFill>
                <a:effectLst/>
                <a:latin typeface="Arial" panose="020B0604020202020204" pitchFamily="34" charset="0"/>
              </a:rPr>
              <a:t>Governments play a critical role in creating environments that support equitable outcomes. </a:t>
            </a:r>
          </a:p>
          <a:p>
            <a:pPr algn="just" rtl="0">
              <a:spcAft>
                <a:spcPts val="800"/>
              </a:spcAft>
            </a:pPr>
            <a:r>
              <a:rPr lang="en-US" sz="1800" b="0" i="0" u="none" strike="noStrike" dirty="0">
                <a:solidFill>
                  <a:srgbClr val="000000"/>
                </a:solidFill>
                <a:effectLst/>
                <a:latin typeface="Arial" panose="020B0604020202020204" pitchFamily="34" charset="0"/>
              </a:rPr>
              <a:t>This includes enacting policies that promote clean air and water, regulate tobacco and alcohol, and ensure access to nutritious food. It means investing in primary healthcare, immunization programs, and health education.</a:t>
            </a:r>
            <a:endParaRPr lang="en-US" b="0" dirty="0">
              <a:effectLst/>
            </a:endParaRPr>
          </a:p>
          <a:p>
            <a:pPr algn="just">
              <a:spcAft>
                <a:spcPts val="800"/>
              </a:spcAft>
            </a:pPr>
            <a:r>
              <a:rPr lang="en-US" b="0" i="0" dirty="0">
                <a:effectLst/>
                <a:latin typeface="Roboto" panose="02000000000000000000" pitchFamily="2" charset="0"/>
              </a:rPr>
              <a:t>Power imbalances may lead to corruptive practices and poor management of the principles of medical ethics and health economics, resulting in negative public health outcomes. States should also provide mechanisms for independent monitoring, which are key to ensuring accountability.</a:t>
            </a:r>
            <a:endParaRPr lang="en-US" b="0" dirty="0">
              <a:effectLst/>
            </a:endParaRPr>
          </a:p>
          <a:p>
            <a:endParaRPr lang="en-US" b="0" dirty="0">
              <a:effectLst/>
            </a:endParaRPr>
          </a:p>
          <a:p>
            <a:pPr algn="just">
              <a:spcAft>
                <a:spcPts val="800"/>
              </a:spcAft>
            </a:pPr>
            <a:r>
              <a:rPr lang="en-US" sz="1800" b="0" i="0" u="none" strike="noStrike" dirty="0">
                <a:solidFill>
                  <a:srgbClr val="000000"/>
                </a:solidFill>
                <a:effectLst/>
                <a:latin typeface="Arial" panose="020B0604020202020204" pitchFamily="34" charset="0"/>
              </a:rPr>
              <a:t>Universal health coverage must include preventative services. No one should be denied a vaccine, a screening, or health information because of where they live or what they earn. Universal health coverage cannot be achieved without meeting the core requirements of availability, accessibility, acceptability and quality under the right to health. </a:t>
            </a:r>
            <a:endParaRPr lang="en-US" sz="1800" i="0" u="none" strike="noStrike" dirty="0">
              <a:solidFill>
                <a:srgbClr val="000000"/>
              </a:solidFill>
              <a:latin typeface="Arial" panose="020B0604020202020204" pitchFamily="34" charset="0"/>
            </a:endParaRPr>
          </a:p>
          <a:p>
            <a:pPr algn="just">
              <a:spcAft>
                <a:spcPts val="800"/>
              </a:spcAft>
            </a:pPr>
            <a:br>
              <a:rPr lang="en-US" dirty="0"/>
            </a:br>
            <a:r>
              <a:rPr lang="en-US" sz="1800" b="0" i="0" u="none" strike="noStrike" dirty="0">
                <a:effectLst/>
                <a:latin typeface="Arial" panose="020B0604020202020204" pitchFamily="34" charset="0"/>
              </a:rPr>
              <a:t>Regrettably</a:t>
            </a:r>
            <a:r>
              <a:rPr lang="en-US" dirty="0">
                <a:latin typeface="Arial" panose="020B0604020202020204" pitchFamily="34" charset="0"/>
              </a:rPr>
              <a:t>, </a:t>
            </a:r>
            <a:r>
              <a:rPr lang="en-US" sz="1800" b="0" i="0" u="none" strike="noStrike" dirty="0">
                <a:effectLst/>
                <a:latin typeface="Arial" panose="020B0604020202020204" pitchFamily="34" charset="0"/>
              </a:rPr>
              <a:t> the</a:t>
            </a:r>
            <a:r>
              <a:rPr lang="en-US" sz="1800" b="0" i="0" u="none" strike="noStrike" dirty="0">
                <a:effectLst/>
                <a:latin typeface="Roboto" panose="02000000000000000000" pitchFamily="2" charset="0"/>
              </a:rPr>
              <a:t> realization of the right to health continues to be impeded by selective approaches to human rights principles, regression in laws and policies, </a:t>
            </a:r>
            <a:r>
              <a:rPr lang="en-US" sz="1800" b="0" i="0" u="none" strike="noStrike" dirty="0">
                <a:effectLst/>
                <a:latin typeface="Arial" panose="020B0604020202020204" pitchFamily="34" charset="0"/>
              </a:rPr>
              <a:t>ignoring or not adequately addressing one or more rights of a group of the population, by social exclusion, racism, structural discrimination and violence</a:t>
            </a:r>
            <a:r>
              <a:rPr lang="en-US" sz="1800" b="0" i="0" u="none" strike="noStrike" dirty="0">
                <a:effectLst/>
                <a:latin typeface="Roboto" panose="02000000000000000000" pitchFamily="2" charset="0"/>
              </a:rPr>
              <a:t>.</a:t>
            </a:r>
          </a:p>
        </p:txBody>
      </p:sp>
    </p:spTree>
    <p:extLst>
      <p:ext uri="{BB962C8B-B14F-4D97-AF65-F5344CB8AC3E}">
        <p14:creationId xmlns:p14="http://schemas.microsoft.com/office/powerpoint/2010/main" val="3719230894"/>
      </p:ext>
    </p:extLst>
  </p:cSld>
  <p:clrMapOvr>
    <a:masterClrMapping/>
  </p:clrMapOvr>
</p:sld>
</file>

<file path=ppt/theme/theme1.xml><?xml version="1.0" encoding="utf-8"?>
<a:theme xmlns:a="http://schemas.openxmlformats.org/drawingml/2006/main" name="Office Theme">
  <a:themeElements>
    <a:clrScheme name="GEMS">
      <a:dk1>
        <a:srgbClr val="000000"/>
      </a:dk1>
      <a:lt1>
        <a:srgbClr val="E5E5E5"/>
      </a:lt1>
      <a:dk2>
        <a:srgbClr val="D8D8D8"/>
      </a:dk2>
      <a:lt2>
        <a:srgbClr val="E5E5E5"/>
      </a:lt2>
      <a:accent1>
        <a:srgbClr val="0E4D83"/>
      </a:accent1>
      <a:accent2>
        <a:srgbClr val="006E44"/>
      </a:accent2>
      <a:accent3>
        <a:srgbClr val="2BB35B"/>
      </a:accent3>
      <a:accent4>
        <a:srgbClr val="FAAE1A"/>
      </a:accent4>
      <a:accent5>
        <a:srgbClr val="D17C2A"/>
      </a:accent5>
      <a:accent6>
        <a:srgbClr val="F3F0ED"/>
      </a:accent6>
      <a:hlink>
        <a:srgbClr val="D71F29"/>
      </a:hlink>
      <a:folHlink>
        <a:srgbClr val="800020"/>
      </a:folHlink>
    </a:clrScheme>
    <a:fontScheme name="GEMS1">
      <a:majorFont>
        <a:latin typeface="Helvetica"/>
        <a:ea typeface=""/>
        <a:cs typeface=""/>
      </a:majorFont>
      <a:minorFont>
        <a:latin typeface="HelveticaNeueLT St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12F3C72E5FE4EBEFD3CB2F1CF621E" ma:contentTypeVersion="16" ma:contentTypeDescription="Create a new document." ma:contentTypeScope="" ma:versionID="af8db10d4ba507da7f01b69e7fff3f6c">
  <xsd:schema xmlns:xsd="http://www.w3.org/2001/XMLSchema" xmlns:xs="http://www.w3.org/2001/XMLSchema" xmlns:p="http://schemas.microsoft.com/office/2006/metadata/properties" xmlns:ns2="eab5a9bd-9d1c-4411-8025-7564f01e9790" xmlns:ns3="4a1851d2-3db3-4e1c-a39d-395e2e2b63ea" targetNamespace="http://schemas.microsoft.com/office/2006/metadata/properties" ma:root="true" ma:fieldsID="933731be86ab540900b4c10729e6208f" ns2:_="" ns3:_="">
    <xsd:import namespace="eab5a9bd-9d1c-4411-8025-7564f01e9790"/>
    <xsd:import namespace="4a1851d2-3db3-4e1c-a39d-395e2e2b6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LengthInSecond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5a9bd-9d1c-4411-8025-7564f01e97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6730490-6aa1-4f4e-896f-5b8b5e2e6a59}" ma:internalName="TaxCatchAll" ma:showField="CatchAllData" ma:web="eab5a9bd-9d1c-4411-8025-7564f01e97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1851d2-3db3-4e1c-a39d-395e2e2b6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c7a9000-7185-4542-83d4-313d2e63781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b5a9bd-9d1c-4411-8025-7564f01e9790" xsi:nil="true"/>
    <lcf76f155ced4ddcb4097134ff3c332f xmlns="4a1851d2-3db3-4e1c-a39d-395e2e2b6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327390-31C7-411F-82C2-3005B06D5AD4}"/>
</file>

<file path=customXml/itemProps2.xml><?xml version="1.0" encoding="utf-8"?>
<ds:datastoreItem xmlns:ds="http://schemas.openxmlformats.org/officeDocument/2006/customXml" ds:itemID="{3E1B96FC-B4BA-48BF-88E1-75E55C31495D}"/>
</file>

<file path=customXml/itemProps3.xml><?xml version="1.0" encoding="utf-8"?>
<ds:datastoreItem xmlns:ds="http://schemas.openxmlformats.org/officeDocument/2006/customXml" ds:itemID="{204F537D-9F11-4B83-900E-375B1870A298}"/>
</file>

<file path=docProps/app.xml><?xml version="1.0" encoding="utf-8"?>
<Properties xmlns="http://schemas.openxmlformats.org/officeDocument/2006/extended-properties" xmlns:vt="http://schemas.openxmlformats.org/officeDocument/2006/docPropsVTypes">
  <Template/>
  <TotalTime>636</TotalTime>
  <Words>3888</Words>
  <Application>Microsoft Macintosh PowerPoint</Application>
  <PresentationFormat>Widescreen</PresentationFormat>
  <Paragraphs>197</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FuturaStd-Bold</vt:lpstr>
      <vt:lpstr>Helvetica</vt:lpstr>
      <vt:lpstr>HelveticaNeueLT Std</vt:lpstr>
      <vt:lpstr>Roboto</vt:lpstr>
      <vt:lpstr>Office Theme</vt:lpstr>
      <vt:lpstr>PowerPoint Presentation</vt:lpstr>
      <vt:lpstr>Dr Tlaleng Mofokeng</vt:lpstr>
      <vt:lpstr>Current context</vt:lpstr>
      <vt:lpstr>PowerPoint Presentation</vt:lpstr>
      <vt:lpstr>The Right to Health Framework 2/2 </vt:lpstr>
      <vt:lpstr>The Human Cost of Inaction: Dignity  </vt:lpstr>
      <vt:lpstr>MEDICALPRACTISE AS A TOOL FOR ADVANCING THE RIGHT TO HEALTH</vt:lpstr>
      <vt:lpstr>Reflecting on the Role of medical practitioners: </vt:lpstr>
      <vt:lpstr>Reflecting on the Role of Governments and Policymakers</vt:lpstr>
      <vt:lpstr>Barriers to Preventative Healthcare.  1/2</vt:lpstr>
      <vt:lpstr>Barriers: 2/2</vt:lpstr>
      <vt:lpstr>The right to health as a solution-oriented human right:   obligations 1/3</vt:lpstr>
      <vt:lpstr>The right to health obligations:  2/3</vt:lpstr>
      <vt:lpstr>The right to health: obligations 3/3</vt:lpstr>
      <vt:lpstr>When medicine &amp; The law collide</vt:lpstr>
      <vt:lpstr>Community Engagement and Empowerment</vt:lpstr>
      <vt:lpstr>Health and care workers as defenders of the right to health.</vt:lpstr>
      <vt:lpstr>Health and care workers as defenders of the right to health.</vt:lpstr>
      <vt:lpstr>Where to from here:</vt:lpstr>
      <vt:lpstr>A life-cycle approach to prevention</vt:lpstr>
      <vt:lpstr>AAAQ Framework: 1/5</vt:lpstr>
      <vt:lpstr>AAAQ Framework: 2/5</vt:lpstr>
      <vt:lpstr>AAAQ Framework: 3/5</vt:lpstr>
      <vt:lpstr>AAAQ Framework: 4/5</vt:lpstr>
      <vt:lpstr>AAAQ Framework: 5/5</vt:lpstr>
      <vt:lpstr>Recommendations to Adopt Preventative Healthcare Measures 1/2</vt:lpstr>
      <vt:lpstr>Recommendations: 2/2</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NEB-U Creative Studio</dc:creator>
  <cp:lastModifiedBy>Tlaleng Mofokeng</cp:lastModifiedBy>
  <cp:revision>7</cp:revision>
  <dcterms:created xsi:type="dcterms:W3CDTF">2024-08-06T12:49:17Z</dcterms:created>
  <dcterms:modified xsi:type="dcterms:W3CDTF">2025-08-26T23:58:34Z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0x0101008C912F3C72E5FE4EBEFD3CB2F1CF621E</vt:lpwstr>
  </property>
  <property fmtid="{D5CDD505-2E9C-101B-9397-08002B2CF9AE}" pid="3" name="MediaServiceImageTags">
    <vt:lpwstr/>
  </property>
</Properties>
</file>