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Ex2.xml" ContentType="application/vnd.ms-office.chartex+xml"/>
  <Override PartName="/ppt/charts/style8.xml" ContentType="application/vnd.ms-office.chartstyle+xml"/>
  <Override PartName="/ppt/charts/colors8.xml" ContentType="application/vnd.ms-office.chartcolorstyle+xml"/>
  <Override PartName="/ppt/charts/chartEx3.xml" ContentType="application/vnd.ms-office.chartex+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8.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9"/>
  </p:notesMasterIdLst>
  <p:sldIdLst>
    <p:sldId id="256" r:id="rId6"/>
    <p:sldId id="874" r:id="rId7"/>
    <p:sldId id="848" r:id="rId8"/>
    <p:sldId id="875" r:id="rId9"/>
    <p:sldId id="854" r:id="rId10"/>
    <p:sldId id="855" r:id="rId11"/>
    <p:sldId id="880" r:id="rId12"/>
    <p:sldId id="856" r:id="rId13"/>
    <p:sldId id="881" r:id="rId14"/>
    <p:sldId id="879" r:id="rId15"/>
    <p:sldId id="826" r:id="rId16"/>
    <p:sldId id="849" r:id="rId17"/>
    <p:sldId id="850" r:id="rId18"/>
    <p:sldId id="851" r:id="rId19"/>
    <p:sldId id="853" r:id="rId20"/>
    <p:sldId id="852" r:id="rId21"/>
    <p:sldId id="876" r:id="rId22"/>
    <p:sldId id="858" r:id="rId23"/>
    <p:sldId id="859" r:id="rId24"/>
    <p:sldId id="860" r:id="rId25"/>
    <p:sldId id="861" r:id="rId26"/>
    <p:sldId id="877" r:id="rId27"/>
    <p:sldId id="866" r:id="rId28"/>
    <p:sldId id="862" r:id="rId29"/>
    <p:sldId id="864" r:id="rId30"/>
    <p:sldId id="869" r:id="rId31"/>
    <p:sldId id="873" r:id="rId32"/>
    <p:sldId id="865" r:id="rId33"/>
    <p:sldId id="870" r:id="rId34"/>
    <p:sldId id="878" r:id="rId35"/>
    <p:sldId id="882" r:id="rId36"/>
    <p:sldId id="872" r:id="rId37"/>
    <p:sldId id="2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32A1A-C2E0-A9C1-DD91-A263054EF535}" name="Nonkqubela Mxoli" initials="NM" userId="S::Nonkqubela@gems.gov.za::6d68a3f7-de62-4cab-b46f-8a7b3cd7c3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MC" initials="SMC" lastIdx="2" clrIdx="0">
    <p:extLst>
      <p:ext uri="{19B8F6BF-5375-455C-9EA6-DF929625EA0E}">
        <p15:presenceInfo xmlns:p15="http://schemas.microsoft.com/office/powerpoint/2012/main" userId="SMC" providerId="None"/>
      </p:ext>
    </p:extLst>
  </p:cmAuthor>
  <p:cmAuthor id="2" name="Pino Mavengere" initials="PM" lastIdx="6" clrIdx="1">
    <p:extLst>
      <p:ext uri="{19B8F6BF-5375-455C-9EA6-DF929625EA0E}">
        <p15:presenceInfo xmlns:p15="http://schemas.microsoft.com/office/powerpoint/2012/main" userId="S::Pino.Mavengere@universal.co.za::ae815057-f548-4da5-9163-bf4d9b82ed35" providerId="AD"/>
      </p:ext>
    </p:extLst>
  </p:cmAuthor>
  <p:cmAuthor id="3" name="Craig Getz" initials="CG" lastIdx="1" clrIdx="2">
    <p:extLst>
      <p:ext uri="{19B8F6BF-5375-455C-9EA6-DF929625EA0E}">
        <p15:presenceInfo xmlns:p15="http://schemas.microsoft.com/office/powerpoint/2012/main" userId="S::craigg@insight.co.za::f533b9fd-fafc-4af0-9411-acd421f742c1" providerId="AD"/>
      </p:ext>
    </p:extLst>
  </p:cmAuthor>
  <p:cmAuthor id="4" name="Selaelo Mametja" initials="SM" lastIdx="12" clrIdx="3">
    <p:extLst>
      <p:ext uri="{19B8F6BF-5375-455C-9EA6-DF929625EA0E}">
        <p15:presenceInfo xmlns:p15="http://schemas.microsoft.com/office/powerpoint/2012/main" userId="S-1-5-21-1215009020-3400957772-2647917990-33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FD3"/>
    <a:srgbClr val="5CB700"/>
    <a:srgbClr val="793440"/>
    <a:srgbClr val="911384"/>
    <a:srgbClr val="1B3785"/>
    <a:srgbClr val="79A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900" autoAdjust="0"/>
  </p:normalViewPr>
  <p:slideViewPr>
    <p:cSldViewPr snapToGrid="0" snapToObjects="1">
      <p:cViewPr varScale="1">
        <p:scale>
          <a:sx n="70" d="100"/>
          <a:sy n="70" d="100"/>
        </p:scale>
        <p:origin x="472" y="5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aigg\Desktop\rabada.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aigg\Desktop\Chronic%20slides.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raigg\Desktop\Chronic%20slides.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raigg\Desktop\rabada.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raigg\Desktop\rabada.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raigg\Desktop\rabada.xlsx" TargetMode="External"/><Relationship Id="rId2" Type="http://schemas.microsoft.com/office/2011/relationships/chartColorStyle" Target="colors10.xml"/><Relationship Id="rId1" Type="http://schemas.microsoft.com/office/2011/relationships/chartStyle" Target="style10.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raigg\Desktop\rabada.xlsx" TargetMode="External"/><Relationship Id="rId2" Type="http://schemas.microsoft.com/office/2011/relationships/chartColorStyle" Target="colors11.xml"/><Relationship Id="rId1" Type="http://schemas.microsoft.com/office/2011/relationships/chartStyle" Target="style11.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craigg\Desktop\rabada.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C:\Users\craigg\Desktop\rabad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dirty="0">
                <a:solidFill>
                  <a:schemeClr val="tx1"/>
                </a:solidFill>
              </a:rPr>
              <a:t>Top 10 chronic conditions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chronic!$D$1</c:f>
              <c:strCache>
                <c:ptCount val="1"/>
                <c:pt idx="0">
                  <c:v>Top 10 chronic conditions</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chronic!$C$2:$C$11</c:f>
              <c:strCache>
                <c:ptCount val="10"/>
                <c:pt idx="0">
                  <c:v>Hypertension</c:v>
                </c:pt>
                <c:pt idx="1">
                  <c:v>HIV</c:v>
                </c:pt>
                <c:pt idx="2">
                  <c:v>Type 2 diabetes</c:v>
                </c:pt>
                <c:pt idx="3">
                  <c:v>Hyperlipidaemia</c:v>
                </c:pt>
                <c:pt idx="4">
                  <c:v>Asthma</c:v>
                </c:pt>
                <c:pt idx="5">
                  <c:v>Hypothyroidism</c:v>
                </c:pt>
                <c:pt idx="6">
                  <c:v>Epilepsy</c:v>
                </c:pt>
                <c:pt idx="7">
                  <c:v>Bipolar mood disorder</c:v>
                </c:pt>
                <c:pt idx="8">
                  <c:v>Rheumatoid arthritis</c:v>
                </c:pt>
                <c:pt idx="9">
                  <c:v>Glaucoma</c:v>
                </c:pt>
              </c:strCache>
            </c:strRef>
          </c:cat>
          <c:val>
            <c:numRef>
              <c:f>chronic!$D$2:$D$11</c:f>
              <c:numCache>
                <c:formatCode>0.0%</c:formatCode>
                <c:ptCount val="10"/>
                <c:pt idx="0">
                  <c:v>0.1036121562904352</c:v>
                </c:pt>
                <c:pt idx="1">
                  <c:v>7.1550660034879754E-2</c:v>
                </c:pt>
                <c:pt idx="2">
                  <c:v>5.1825726964964708E-2</c:v>
                </c:pt>
                <c:pt idx="3">
                  <c:v>3.4880998474424267E-2</c:v>
                </c:pt>
                <c:pt idx="4">
                  <c:v>2.3616640357931172E-2</c:v>
                </c:pt>
                <c:pt idx="5">
                  <c:v>9.2303950281453825E-3</c:v>
                </c:pt>
                <c:pt idx="6">
                  <c:v>6.3322975302881387E-3</c:v>
                </c:pt>
                <c:pt idx="7">
                  <c:v>6.0112978645249036E-3</c:v>
                </c:pt>
                <c:pt idx="8">
                  <c:v>5.6092209635946666E-3</c:v>
                </c:pt>
                <c:pt idx="9">
                  <c:v>4.8315413609723978E-3</c:v>
                </c:pt>
              </c:numCache>
            </c:numRef>
          </c:val>
          <c:extLst>
            <c:ext xmlns:c16="http://schemas.microsoft.com/office/drawing/2014/chart" uri="{C3380CC4-5D6E-409C-BE32-E72D297353CC}">
              <c16:uniqueId val="{00000000-3319-4382-9138-64113CDE6D11}"/>
            </c:ext>
          </c:extLst>
        </c:ser>
        <c:dLbls>
          <c:showLegendKey val="0"/>
          <c:showVal val="0"/>
          <c:showCatName val="0"/>
          <c:showSerName val="0"/>
          <c:showPercent val="0"/>
          <c:showBubbleSize val="0"/>
        </c:dLbls>
        <c:gapWidth val="219"/>
        <c:overlap val="-27"/>
        <c:axId val="1012986032"/>
        <c:axId val="1012986992"/>
      </c:barChart>
      <c:catAx>
        <c:axId val="101298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12986992"/>
        <c:crosses val="autoZero"/>
        <c:auto val="1"/>
        <c:lblAlgn val="ctr"/>
        <c:lblOffset val="100"/>
        <c:noMultiLvlLbl val="0"/>
      </c:catAx>
      <c:valAx>
        <c:axId val="1012986992"/>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ZA" b="1" dirty="0">
                    <a:solidFill>
                      <a:schemeClr val="tx1"/>
                    </a:solidFill>
                  </a:rPr>
                  <a:t>Prevalence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crossAx val="1012986032"/>
        <c:crosses val="autoZero"/>
        <c:crossBetween val="between"/>
      </c:valAx>
      <c:spPr>
        <a:noFill/>
        <a:ln>
          <a:noFill/>
        </a:ln>
        <a:effectLst/>
      </c:spPr>
    </c:plotArea>
    <c:plotVisOnly val="1"/>
    <c:dispBlanksAs val="gap"/>
    <c:showDLblsOverMax val="0"/>
  </c:chart>
  <c:spPr>
    <a:noFill/>
    <a:ln w="38100">
      <a:solidFill>
        <a:schemeClr val="dk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rPr>
              <a:t>Top 10 episode types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Episodes!$B$1</c:f>
              <c:strCache>
                <c:ptCount val="1"/>
                <c:pt idx="0">
                  <c:v>% of spend</c:v>
                </c:pt>
              </c:strCache>
            </c:strRef>
          </c:tx>
          <c:spPr>
            <a:solidFill>
              <a:srgbClr val="C00000"/>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Episodes!$A$2:$A$11</c:f>
              <c:strCache>
                <c:ptCount val="10"/>
                <c:pt idx="0">
                  <c:v>Chronic kidney disease</c:v>
                </c:pt>
                <c:pt idx="1">
                  <c:v>Depression</c:v>
                </c:pt>
                <c:pt idx="2">
                  <c:v>Pregnancy</c:v>
                </c:pt>
                <c:pt idx="3">
                  <c:v>Primary hypertension</c:v>
                </c:pt>
                <c:pt idx="4">
                  <c:v>Type 2 diabetes</c:v>
                </c:pt>
                <c:pt idx="5">
                  <c:v>HIV</c:v>
                </c:pt>
                <c:pt idx="6">
                  <c:v>Refraction &amp; accommodation disorders</c:v>
                </c:pt>
                <c:pt idx="7">
                  <c:v>Sepsis</c:v>
                </c:pt>
                <c:pt idx="8">
                  <c:v>Heart failure</c:v>
                </c:pt>
                <c:pt idx="9">
                  <c:v>Respiratory failure</c:v>
                </c:pt>
              </c:strCache>
            </c:strRef>
          </c:cat>
          <c:val>
            <c:numRef>
              <c:f>Episodes!$B$2:$B$11</c:f>
              <c:numCache>
                <c:formatCode>0.0%</c:formatCode>
                <c:ptCount val="10"/>
                <c:pt idx="0">
                  <c:v>4.1000000000000002E-2</c:v>
                </c:pt>
                <c:pt idx="1">
                  <c:v>3.9E-2</c:v>
                </c:pt>
                <c:pt idx="2">
                  <c:v>3.4000000000000002E-2</c:v>
                </c:pt>
                <c:pt idx="3">
                  <c:v>3.2000000000000001E-2</c:v>
                </c:pt>
                <c:pt idx="4">
                  <c:v>2.8000000000000001E-2</c:v>
                </c:pt>
                <c:pt idx="5">
                  <c:v>2.1999999999999999E-2</c:v>
                </c:pt>
                <c:pt idx="6">
                  <c:v>1.7000000000000001E-2</c:v>
                </c:pt>
                <c:pt idx="7">
                  <c:v>1.6E-2</c:v>
                </c:pt>
                <c:pt idx="8">
                  <c:v>1.4E-2</c:v>
                </c:pt>
                <c:pt idx="9">
                  <c:v>1.4E-2</c:v>
                </c:pt>
              </c:numCache>
            </c:numRef>
          </c:val>
          <c:extLst>
            <c:ext xmlns:c16="http://schemas.microsoft.com/office/drawing/2014/chart" uri="{C3380CC4-5D6E-409C-BE32-E72D297353CC}">
              <c16:uniqueId val="{00000000-5A42-4523-B50E-B8E9BD74422E}"/>
            </c:ext>
          </c:extLst>
        </c:ser>
        <c:dLbls>
          <c:showLegendKey val="0"/>
          <c:showVal val="0"/>
          <c:showCatName val="0"/>
          <c:showSerName val="0"/>
          <c:showPercent val="0"/>
          <c:showBubbleSize val="0"/>
        </c:dLbls>
        <c:gapWidth val="150"/>
        <c:axId val="2143092672"/>
        <c:axId val="2143089792"/>
      </c:barChart>
      <c:catAx>
        <c:axId val="21430926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3089792"/>
        <c:crosses val="autoZero"/>
        <c:auto val="1"/>
        <c:lblAlgn val="ctr"/>
        <c:lblOffset val="100"/>
        <c:noMultiLvlLbl val="0"/>
      </c:catAx>
      <c:valAx>
        <c:axId val="2143089792"/>
        <c:scaling>
          <c:orientation val="minMax"/>
        </c:scaling>
        <c:delete val="1"/>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b="1"/>
                  <a:t>% of expenditure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out"/>
        <c:minorTickMark val="none"/>
        <c:tickLblPos val="nextTo"/>
        <c:crossAx val="214309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chemeClr val="dk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71574579699723E-2"/>
          <c:y val="6.8898156806128832E-2"/>
          <c:w val="0.90974977756105857"/>
          <c:h val="0.71074543032347048"/>
        </c:manualLayout>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Sheet1!$H$19:$H$28</c:f>
              <c:strCache>
                <c:ptCount val="10"/>
                <c:pt idx="0">
                  <c:v>Eastern Cape</c:v>
                </c:pt>
                <c:pt idx="1">
                  <c:v>Free State</c:v>
                </c:pt>
                <c:pt idx="2">
                  <c:v>Gauteng</c:v>
                </c:pt>
                <c:pt idx="3">
                  <c:v>KwaZulu-Natal</c:v>
                </c:pt>
                <c:pt idx="4">
                  <c:v>Limpopo</c:v>
                </c:pt>
                <c:pt idx="5">
                  <c:v>Mpumalanga</c:v>
                </c:pt>
                <c:pt idx="6">
                  <c:v>North West</c:v>
                </c:pt>
                <c:pt idx="7">
                  <c:v>Northern Cape</c:v>
                </c:pt>
                <c:pt idx="8">
                  <c:v>Western Cape</c:v>
                </c:pt>
                <c:pt idx="9">
                  <c:v>Total</c:v>
                </c:pt>
              </c:strCache>
            </c:strRef>
          </c:cat>
          <c:val>
            <c:numRef>
              <c:f>Sheet1!$I$19:$I$28</c:f>
              <c:numCache>
                <c:formatCode>0%</c:formatCode>
                <c:ptCount val="10"/>
                <c:pt idx="0">
                  <c:v>0.24878437506917442</c:v>
                </c:pt>
                <c:pt idx="1">
                  <c:v>0.26405256514609948</c:v>
                </c:pt>
                <c:pt idx="2">
                  <c:v>0.20436131489445428</c:v>
                </c:pt>
                <c:pt idx="3">
                  <c:v>0.27346805383914485</c:v>
                </c:pt>
                <c:pt idx="4">
                  <c:v>0.18967124138813252</c:v>
                </c:pt>
                <c:pt idx="5">
                  <c:v>0.21217327052738524</c:v>
                </c:pt>
                <c:pt idx="6">
                  <c:v>0.22013763896241398</c:v>
                </c:pt>
                <c:pt idx="7">
                  <c:v>0.23339931902763481</c:v>
                </c:pt>
                <c:pt idx="8">
                  <c:v>0.29191002598617971</c:v>
                </c:pt>
                <c:pt idx="9">
                  <c:v>0.23650117533301102</c:v>
                </c:pt>
              </c:numCache>
            </c:numRef>
          </c:val>
          <c:extLst>
            <c:ext xmlns:c16="http://schemas.microsoft.com/office/drawing/2014/chart" uri="{C3380CC4-5D6E-409C-BE32-E72D297353CC}">
              <c16:uniqueId val="{00000000-94C4-40AE-BA63-76A8C393C5BC}"/>
            </c:ext>
          </c:extLst>
        </c:ser>
        <c:dLbls>
          <c:showLegendKey val="0"/>
          <c:showVal val="0"/>
          <c:showCatName val="0"/>
          <c:showSerName val="0"/>
          <c:showPercent val="0"/>
          <c:showBubbleSize val="0"/>
        </c:dLbls>
        <c:gapWidth val="219"/>
        <c:overlap val="-27"/>
        <c:axId val="510978400"/>
        <c:axId val="510981280"/>
      </c:barChart>
      <c:catAx>
        <c:axId val="51097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0981280"/>
        <c:crosses val="autoZero"/>
        <c:auto val="1"/>
        <c:lblAlgn val="ctr"/>
        <c:lblOffset val="100"/>
        <c:noMultiLvlLbl val="0"/>
      </c:catAx>
      <c:valAx>
        <c:axId val="5109812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dirty="0"/>
                  <a:t>Chronic prevalence</a:t>
                </a:r>
              </a:p>
            </c:rich>
          </c:tx>
          <c:layout>
            <c:manualLayout>
              <c:xMode val="edge"/>
              <c:yMode val="edge"/>
              <c:x val="5.9335432770566715E-2"/>
              <c:y val="3.952103262751261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09784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Sheet1!$AI$4:$AI$14</c:f>
              <c:strCache>
                <c:ptCount val="11"/>
                <c:pt idx="0">
                  <c:v>Education</c:v>
                </c:pt>
                <c:pt idx="1">
                  <c:v>Health</c:v>
                </c:pt>
                <c:pt idx="2">
                  <c:v>Correctional Services</c:v>
                </c:pt>
                <c:pt idx="3">
                  <c:v>SA Police Service</c:v>
                </c:pt>
                <c:pt idx="4">
                  <c:v>Education and Sport Development</c:v>
                </c:pt>
                <c:pt idx="5">
                  <c:v>Social Development</c:v>
                </c:pt>
                <c:pt idx="6">
                  <c:v>Higher Education and Training</c:v>
                </c:pt>
                <c:pt idx="7">
                  <c:v>Justice and Constitutional Development</c:v>
                </c:pt>
                <c:pt idx="8">
                  <c:v>Transport</c:v>
                </c:pt>
                <c:pt idx="9">
                  <c:v>Labour</c:v>
                </c:pt>
                <c:pt idx="10">
                  <c:v>Other</c:v>
                </c:pt>
              </c:strCache>
            </c:strRef>
          </c:cat>
          <c:val>
            <c:numRef>
              <c:f>Sheet1!$AJ$4:$AJ$14</c:f>
              <c:numCache>
                <c:formatCode>0%</c:formatCode>
                <c:ptCount val="11"/>
                <c:pt idx="0">
                  <c:v>0.22965656703869822</c:v>
                </c:pt>
                <c:pt idx="1">
                  <c:v>0.1691846853372338</c:v>
                </c:pt>
                <c:pt idx="2">
                  <c:v>0.26050960377137961</c:v>
                </c:pt>
                <c:pt idx="3">
                  <c:v>0.22228843861740166</c:v>
                </c:pt>
                <c:pt idx="4">
                  <c:v>0.2004979163284083</c:v>
                </c:pt>
                <c:pt idx="5">
                  <c:v>0.19213121155911353</c:v>
                </c:pt>
                <c:pt idx="6">
                  <c:v>0.1556710172207271</c:v>
                </c:pt>
                <c:pt idx="7">
                  <c:v>0.20220267610196099</c:v>
                </c:pt>
                <c:pt idx="8">
                  <c:v>0.18774534133465687</c:v>
                </c:pt>
                <c:pt idx="9">
                  <c:v>0.21022929482942701</c:v>
                </c:pt>
                <c:pt idx="10">
                  <c:v>0.35712615605885856</c:v>
                </c:pt>
              </c:numCache>
            </c:numRef>
          </c:val>
          <c:extLst>
            <c:ext xmlns:c16="http://schemas.microsoft.com/office/drawing/2014/chart" uri="{C3380CC4-5D6E-409C-BE32-E72D297353CC}">
              <c16:uniqueId val="{00000000-A175-4001-8DBE-8CF1AD8192F2}"/>
            </c:ext>
          </c:extLst>
        </c:ser>
        <c:dLbls>
          <c:showLegendKey val="0"/>
          <c:showVal val="0"/>
          <c:showCatName val="0"/>
          <c:showSerName val="0"/>
          <c:showPercent val="0"/>
          <c:showBubbleSize val="0"/>
        </c:dLbls>
        <c:gapWidth val="219"/>
        <c:overlap val="-27"/>
        <c:axId val="520889712"/>
        <c:axId val="520891632"/>
      </c:barChart>
      <c:catAx>
        <c:axId val="52088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0891632"/>
        <c:crosses val="autoZero"/>
        <c:auto val="1"/>
        <c:lblAlgn val="ctr"/>
        <c:lblOffset val="100"/>
        <c:noMultiLvlLbl val="0"/>
      </c:catAx>
      <c:valAx>
        <c:axId val="5208916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Chronic prevalence</a:t>
                </a:r>
              </a:p>
            </c:rich>
          </c:tx>
          <c:layout>
            <c:manualLayout>
              <c:xMode val="edge"/>
              <c:yMode val="edge"/>
              <c:x val="1.2983091993214716E-2"/>
              <c:y val="1.63669830384713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0889712"/>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rPr>
              <a:t>Flu Vaccine Trends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002060"/>
                </a:solidFill>
                <a:prstDash val="sysDot"/>
              </a:ln>
              <a:effectLst/>
            </c:spPr>
            <c:trendlineType val="linear"/>
            <c:dispRSqr val="0"/>
            <c:dispEq val="0"/>
          </c:trendline>
          <c:cat>
            <c:strRef>
              <c:f>flu!$P$4:$P$13</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flu!$Q$4:$Q$13</c:f>
              <c:numCache>
                <c:formatCode>0.0%</c:formatCode>
                <c:ptCount val="10"/>
                <c:pt idx="0">
                  <c:v>2.9190018899798977E-2</c:v>
                </c:pt>
                <c:pt idx="1">
                  <c:v>3.0998508473459578E-2</c:v>
                </c:pt>
                <c:pt idx="2">
                  <c:v>3.0866059303008737E-2</c:v>
                </c:pt>
                <c:pt idx="3">
                  <c:v>4.1951971706168309E-2</c:v>
                </c:pt>
                <c:pt idx="4">
                  <c:v>5.3021214709827062E-2</c:v>
                </c:pt>
                <c:pt idx="5">
                  <c:v>5.4338275332636347E-2</c:v>
                </c:pt>
                <c:pt idx="6">
                  <c:v>5.0597523542024445E-2</c:v>
                </c:pt>
                <c:pt idx="7">
                  <c:v>3.5468430336733373E-2</c:v>
                </c:pt>
                <c:pt idx="8">
                  <c:v>3.9315793478256755E-2</c:v>
                </c:pt>
                <c:pt idx="9">
                  <c:v>4.9154118553481979E-2</c:v>
                </c:pt>
              </c:numCache>
            </c:numRef>
          </c:val>
          <c:extLst>
            <c:ext xmlns:c16="http://schemas.microsoft.com/office/drawing/2014/chart" uri="{C3380CC4-5D6E-409C-BE32-E72D297353CC}">
              <c16:uniqueId val="{00000000-C79E-4FCD-99F9-7048B88BC553}"/>
            </c:ext>
          </c:extLst>
        </c:ser>
        <c:dLbls>
          <c:showLegendKey val="0"/>
          <c:showVal val="0"/>
          <c:showCatName val="0"/>
          <c:showSerName val="0"/>
          <c:showPercent val="0"/>
          <c:showBubbleSize val="0"/>
        </c:dLbls>
        <c:gapWidth val="219"/>
        <c:overlap val="-27"/>
        <c:axId val="47528032"/>
        <c:axId val="47527072"/>
      </c:barChart>
      <c:catAx>
        <c:axId val="4752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27072"/>
        <c:crosses val="autoZero"/>
        <c:auto val="1"/>
        <c:lblAlgn val="ctr"/>
        <c:lblOffset val="100"/>
        <c:noMultiLvlLbl val="0"/>
      </c:catAx>
      <c:valAx>
        <c:axId val="47527072"/>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a:t>Coverage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crossAx val="475280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rPr>
              <a:t>Mammogram Trends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C00000"/>
                </a:solidFill>
                <a:prstDash val="sysDot"/>
              </a:ln>
              <a:effectLst/>
            </c:spPr>
            <c:trendlineType val="linear"/>
            <c:dispRSqr val="0"/>
            <c:dispEq val="0"/>
          </c:trendline>
          <c:cat>
            <c:strRef>
              <c:f>mammo!$P$4:$P$13</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mammo!$Q$4:$Q$13</c:f>
              <c:numCache>
                <c:formatCode>0.0%</c:formatCode>
                <c:ptCount val="10"/>
                <c:pt idx="0">
                  <c:v>7.143685125248303E-2</c:v>
                </c:pt>
                <c:pt idx="1">
                  <c:v>7.7149092648054363E-2</c:v>
                </c:pt>
                <c:pt idx="2">
                  <c:v>7.9642030479949347E-2</c:v>
                </c:pt>
                <c:pt idx="3">
                  <c:v>8.1827394495768702E-2</c:v>
                </c:pt>
                <c:pt idx="4">
                  <c:v>8.6456506168316655E-2</c:v>
                </c:pt>
                <c:pt idx="5">
                  <c:v>6.6203327412186222E-2</c:v>
                </c:pt>
                <c:pt idx="6">
                  <c:v>6.5016607309143645E-2</c:v>
                </c:pt>
                <c:pt idx="7">
                  <c:v>7.7829275233931836E-2</c:v>
                </c:pt>
                <c:pt idx="8">
                  <c:v>8.1259637346196706E-2</c:v>
                </c:pt>
                <c:pt idx="9">
                  <c:v>8.6437041104396387E-2</c:v>
                </c:pt>
              </c:numCache>
            </c:numRef>
          </c:val>
          <c:extLst>
            <c:ext xmlns:c16="http://schemas.microsoft.com/office/drawing/2014/chart" uri="{C3380CC4-5D6E-409C-BE32-E72D297353CC}">
              <c16:uniqueId val="{00000001-4DE0-4697-B6D1-2E5E84DE470A}"/>
            </c:ext>
          </c:extLst>
        </c:ser>
        <c:dLbls>
          <c:showLegendKey val="0"/>
          <c:showVal val="0"/>
          <c:showCatName val="0"/>
          <c:showSerName val="0"/>
          <c:showPercent val="0"/>
          <c:showBubbleSize val="0"/>
        </c:dLbls>
        <c:gapWidth val="219"/>
        <c:overlap val="-27"/>
        <c:axId val="47528032"/>
        <c:axId val="47527072"/>
      </c:barChart>
      <c:catAx>
        <c:axId val="4752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27072"/>
        <c:crosses val="autoZero"/>
        <c:auto val="1"/>
        <c:lblAlgn val="ctr"/>
        <c:lblOffset val="100"/>
        <c:noMultiLvlLbl val="0"/>
      </c:catAx>
      <c:valAx>
        <c:axId val="47527072"/>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a:t>Coverage (females, aged 40+)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crossAx val="475280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ZA" sz="1600" b="1">
                <a:solidFill>
                  <a:schemeClr val="tx1"/>
                </a:solidFill>
              </a:rPr>
              <a:t>Mammograms (2024)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mammo!$L$102:$L$103</c:f>
              <c:strCache>
                <c:ptCount val="2"/>
                <c:pt idx="0">
                  <c:v>Low income earners (level 1 to 5)</c:v>
                </c:pt>
                <c:pt idx="1">
                  <c:v>High income earners (level 6 and above)</c:v>
                </c:pt>
              </c:strCache>
            </c:strRef>
          </c:cat>
          <c:val>
            <c:numRef>
              <c:f>mammo!$P$102:$P$103</c:f>
              <c:numCache>
                <c:formatCode>0.0%</c:formatCode>
                <c:ptCount val="2"/>
                <c:pt idx="0">
                  <c:v>5.2258300253524681E-2</c:v>
                </c:pt>
                <c:pt idx="1">
                  <c:v>0.1011423531635203</c:v>
                </c:pt>
              </c:numCache>
            </c:numRef>
          </c:val>
          <c:extLst>
            <c:ext xmlns:c16="http://schemas.microsoft.com/office/drawing/2014/chart" uri="{C3380CC4-5D6E-409C-BE32-E72D297353CC}">
              <c16:uniqueId val="{00000000-C94D-46D3-BE63-F17EAB324817}"/>
            </c:ext>
          </c:extLst>
        </c:ser>
        <c:dLbls>
          <c:showLegendKey val="0"/>
          <c:showVal val="0"/>
          <c:showCatName val="0"/>
          <c:showSerName val="0"/>
          <c:showPercent val="0"/>
          <c:showBubbleSize val="0"/>
        </c:dLbls>
        <c:gapWidth val="219"/>
        <c:overlap val="-27"/>
        <c:axId val="78046304"/>
        <c:axId val="78048224"/>
      </c:barChart>
      <c:catAx>
        <c:axId val="7804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8048224"/>
        <c:crosses val="autoZero"/>
        <c:auto val="1"/>
        <c:lblAlgn val="ctr"/>
        <c:lblOffset val="100"/>
        <c:noMultiLvlLbl val="0"/>
      </c:catAx>
      <c:valAx>
        <c:axId val="78048224"/>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a:t>Coverage (females, 40+)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crossAx val="7804630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ZA" sz="1600" b="1">
                <a:solidFill>
                  <a:schemeClr val="tx1"/>
                </a:solidFill>
              </a:rPr>
              <a:t>Flu Vaccines (2024)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flu!$O$102:$O$103</c:f>
              <c:strCache>
                <c:ptCount val="2"/>
                <c:pt idx="0">
                  <c:v>Low income earners (level 1 to 5)</c:v>
                </c:pt>
                <c:pt idx="1">
                  <c:v>High income earners (level 6 and above)</c:v>
                </c:pt>
              </c:strCache>
            </c:strRef>
          </c:cat>
          <c:val>
            <c:numRef>
              <c:f>flu!$P$102:$P$103</c:f>
              <c:numCache>
                <c:formatCode>0.0%</c:formatCode>
                <c:ptCount val="2"/>
                <c:pt idx="0">
                  <c:v>3.6674268470707989E-2</c:v>
                </c:pt>
                <c:pt idx="1">
                  <c:v>6.4150534611589288E-2</c:v>
                </c:pt>
              </c:numCache>
            </c:numRef>
          </c:val>
          <c:extLst>
            <c:ext xmlns:c16="http://schemas.microsoft.com/office/drawing/2014/chart" uri="{C3380CC4-5D6E-409C-BE32-E72D297353CC}">
              <c16:uniqueId val="{00000000-E235-454F-8349-838CC4AFD6A0}"/>
            </c:ext>
          </c:extLst>
        </c:ser>
        <c:dLbls>
          <c:showLegendKey val="0"/>
          <c:showVal val="0"/>
          <c:showCatName val="0"/>
          <c:showSerName val="0"/>
          <c:showPercent val="0"/>
          <c:showBubbleSize val="0"/>
        </c:dLbls>
        <c:gapWidth val="219"/>
        <c:overlap val="-27"/>
        <c:axId val="161888160"/>
        <c:axId val="161882880"/>
      </c:barChart>
      <c:catAx>
        <c:axId val="16188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1882880"/>
        <c:crosses val="autoZero"/>
        <c:auto val="1"/>
        <c:lblAlgn val="ctr"/>
        <c:lblOffset val="100"/>
        <c:noMultiLvlLbl val="0"/>
      </c:catAx>
      <c:valAx>
        <c:axId val="161882880"/>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Coverage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crossAx val="16188816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ZA" sz="1600" b="1">
                <a:solidFill>
                  <a:schemeClr val="tx1"/>
                </a:solidFill>
                <a:latin typeface="Arial" panose="020B0604020202020204" pitchFamily="34" charset="0"/>
                <a:cs typeface="Arial" panose="020B0604020202020204" pitchFamily="34" charset="0"/>
              </a:rPr>
              <a:t>Outperformance,</a:t>
            </a:r>
            <a:r>
              <a:rPr lang="en-ZA" sz="1600" b="1" baseline="0">
                <a:solidFill>
                  <a:schemeClr val="tx1"/>
                </a:solidFill>
                <a:latin typeface="Arial" panose="020B0604020202020204" pitchFamily="34" charset="0"/>
                <a:cs typeface="Arial" panose="020B0604020202020204" pitchFamily="34" charset="0"/>
              </a:rPr>
              <a:t> screening tests</a:t>
            </a:r>
            <a:endParaRPr lang="en-ZA" sz="1600" b="1">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ZA"/>
        </a:p>
      </c:txPr>
    </c:title>
    <c:autoTitleDeleted val="0"/>
    <c:plotArea>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Sheet1!$C$9:$C$12</c:f>
              <c:strCache>
                <c:ptCount val="4"/>
                <c:pt idx="0">
                  <c:v>Bone density scans</c:v>
                </c:pt>
                <c:pt idx="1">
                  <c:v>Mammograms</c:v>
                </c:pt>
                <c:pt idx="2">
                  <c:v>Pap smears</c:v>
                </c:pt>
                <c:pt idx="3">
                  <c:v>PSA tests</c:v>
                </c:pt>
              </c:strCache>
            </c:strRef>
          </c:cat>
          <c:val>
            <c:numRef>
              <c:f>Sheet1!$D$9:$D$12</c:f>
              <c:numCache>
                <c:formatCode>0.0%</c:formatCode>
                <c:ptCount val="4"/>
                <c:pt idx="0">
                  <c:v>0.20599999999999999</c:v>
                </c:pt>
                <c:pt idx="1">
                  <c:v>9.2999999999999999E-2</c:v>
                </c:pt>
                <c:pt idx="2">
                  <c:v>9.7000000000000003E-2</c:v>
                </c:pt>
                <c:pt idx="3">
                  <c:v>0.14000000000000001</c:v>
                </c:pt>
              </c:numCache>
            </c:numRef>
          </c:val>
          <c:extLst>
            <c:ext xmlns:c16="http://schemas.microsoft.com/office/drawing/2014/chart" uri="{C3380CC4-5D6E-409C-BE32-E72D297353CC}">
              <c16:uniqueId val="{00000000-D01B-4B82-9075-E46F446C208C}"/>
            </c:ext>
          </c:extLst>
        </c:ser>
        <c:dLbls>
          <c:showLegendKey val="0"/>
          <c:showVal val="0"/>
          <c:showCatName val="0"/>
          <c:showSerName val="0"/>
          <c:showPercent val="0"/>
          <c:showBubbleSize val="0"/>
        </c:dLbls>
        <c:gapWidth val="150"/>
        <c:axId val="1588013935"/>
        <c:axId val="1588014895"/>
      </c:barChart>
      <c:catAx>
        <c:axId val="1588013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8014895"/>
        <c:crosses val="autoZero"/>
        <c:auto val="1"/>
        <c:lblAlgn val="ctr"/>
        <c:lblOffset val="100"/>
        <c:noMultiLvlLbl val="0"/>
      </c:catAx>
      <c:valAx>
        <c:axId val="158801489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80139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Sheet1!$B$2:$B$10</cx:f>
        <cx:nf>Sheet1!$B$1</cx:nf>
        <cx:lvl ptCount="9" name="Province">
          <cx:pt idx="0">Gauteng</cx:pt>
          <cx:pt idx="1">KwaZulu-Natal</cx:pt>
          <cx:pt idx="2">Limpopo</cx:pt>
          <cx:pt idx="3">Eastern Cape</cx:pt>
          <cx:pt idx="4">Western Cape</cx:pt>
          <cx:pt idx="5">North West</cx:pt>
          <cx:pt idx="6">Free State</cx:pt>
          <cx:pt idx="7">Mpumalanga</cx:pt>
          <cx:pt idx="8">Northern Cape</cx:pt>
        </cx:lvl>
      </cx:strDim>
      <cx:numDim type="colorVal">
        <cx:f>Sheet1!$C$2:$C$10</cx:f>
        <cx:lvl ptCount="9" formatCode="_-* # ##0_-;\-* # ##0_-;_-* &quot;-&quot;??_-;_-@_-">
          <cx:pt idx="0">567661</cx:pt>
          <cx:pt idx="1">459422</cx:pt>
          <cx:pt idx="2">273330</cx:pt>
          <cx:pt idx="3">271694</cx:pt>
          <cx:pt idx="4">238822</cx:pt>
          <cx:pt idx="5">188851</cx:pt>
          <cx:pt idx="6">169416</cx:pt>
          <cx:pt idx="7">161814</cx:pt>
          <cx:pt idx="8">63008</cx:pt>
        </cx:lvl>
      </cx:numDim>
    </cx:data>
  </cx:chartData>
  <cx:chart>
    <cx:plotArea>
      <cx:plotAreaRegion>
        <cx:series layoutId="regionMap" uniqueId="{BEA5F3B6-7842-4403-89A2-0BCED3CCDE42}">
          <cx:tx>
            <cx:txData>
              <cx:f>Sheet1!$C$1</cx:f>
              <cx:v>LiveMonths</cx:v>
            </cx:txData>
          </cx:tx>
          <cx:dataId val="0"/>
          <cx:layoutPr>
            <cx:regionLabelLayout val="none"/>
            <cx:geography cultureLanguage="en-US" cultureRegion="ZA" attribution="Powered by Bing">
              <cx:geoCache provider="{E9337A44-BEBE-4D9F-B70C-5C5E7DAFC167}">
                <cx:binary>1Hpbb944lu1fKdTzKEVSvGkw3cBQ+m6+27k4zovgOI5EkRQlUaIuv/5sV7qqk0y6Th2g5wDlKiCw
JUok1+bea62t/3pa/vPJPj8OPy3OtuE/n5a//VyPY/efv/wSnupn9xheOf00+OA/j6+evPvFf/6s
n55/+TQ8zrqtfiEI01+e6sdhfF5+/vt/wdOqZ3/hnx5H7dvb6XlY757DZMfwB9d+eOmnx09Ot4UO
46CfRvy3nw+P0/jcVj//9NyOelzfrN3z337+5qaff/rl+0f9j9f+ZGFm4/QJxiaEv8KIE4II+/kn
69vqHxeIfIUJE5xKmn35+e2lV48OBv6Jmfw6j8dPn4bnEGAlv/771cBvpg1/f/PzT09+aseX3apg
4/7282s/jfVP//0ZFv/48086+PzL9dy/TP3Df/+61l++3e6//9d3f4DVf/eXrxD5fqv+b5f+ByD3
z2F8Htqf8sfu+bcN+jegkqavIKYYEkR+2XzxLTjoFceMIMHh719C4Qsqf3Y6P4bm29Hf4XOf/xXx
OZ8fP0x2Sq4ex0f72179GwCC4yGIkJKkGfr1B38DUIpeLhMKIP320i8A/en5/Bih74Z/B9HVxV8R
ogvtOt/53/bp3wFO+kpIxjCV6TeokOwVnCch0oz+9rYvqPyJKfwYj98HfofExc1fEYkrP0C+fckC
v23PvwMM/opwITgm6Y9OCmGvGM4I/LAf1pk/N6cfo/P12O8Aurr/KwK0e/zfqTbkFWYpp5T9AwP+
7bHhryjlqcBI/BCiPzurH4P07ejvYNr9JYvOfnh+/un1+Dj+OykBVByOKeaE/oOQye9BklzADQL/
EKQ/N6cfQ/T12O8A2r/+K56jXxPD/wJtgwJDWZoi+htt+w4j/IqiFKVZRr5gBJe/Zm9/elo/hum7
4d8hdfWXPEqX3eQe7WNbgQD492ke9koKirAQ5EclCcgbySRwa/QP8v0dTH9uTj/G6Oux3wF0+Zfg
DH8o0b5G6Jsb/59VqXyVZTwFhQP8+WtVyl4hCVmOfM/gvpWK/3oeP0bl29HfzPz/jwr91wr1d/Fe
gILZ/ar6vxKpf3z118WCFfHd0D86SF927vTpbz9jhIiUEn0F3ctzvklY35kA3w57BrLyt58hJeIM
oyzDnEuBMAbFOgPDhCviFeYUqpUkcANmHKBuXxjoiysBOL/kSCkE5EoYCOZEeHEDvjgWGcoYQhhc
C4FSTH73XG68XSvf/r4r//j9p3ZyN163Y4BlSZhA9+W+l/lKLOExQG0EwThNCceg5Lqnxzswdl5u
/w8bPd7KuUvV1q7ywspaXxOyGoVQZBekTO0u0na4WGLwRSmMPsSVywvj3Vo45Ma3XedLtRpidc6b
bMoKLypidigxa7NfxVS/6ct6LFVwkdSXiKF2emuZd2fNVOFO+R6vJk8c286nMancbjSS35qyDKui
DZvl5TrUvSt45vysZOhRraZBmE+hWflHlA21yw3unHy3mrii/TKIcixw5dJO8bUcnuW04E+BpqZX
Q8KG7DJIX62qoYlkakqErnaod02qCF5EOJ/Empi9bvs4FGOnkaoGssZiSfvktLVmOrdLSrFa18km
x6oyyaORbRp3E2z0o2wdq87njXaN0iJr/B5t2zAoRLU463VLjdJJZVmB6iSzaurm4WOlRSVOASeh
U3rSA8pZgmupIjbtA3EoxlOg0Z/NgyUHTHB7HNol262y1Qc0htKo2AhdBOv58yzqLqg2m5a7UkT0
McsqgEXWvnwnuKwV7US2qdUlA6yALrABq1xJKPrUujZvp3SORbcsNqi17/UFS+Epqk00upNrTLJj
mMM2KtKUroUFE4FzVCGIlX6kMig+yT7uh3XSrSI+6+o8lrE+mL6r72cvSbkPMTanhdqqV2KemFeo
WYhXdevrhzpN441ES9VelA1m/TkZIeaU0OnwwHpip71ucEyU61yzHUPgFu1njlOW62qG2XOAaMtp
E5ZJySSObT5XWemUSY0VB1fFNOyIrG2tKlOP6O0aEWk+ravr1xxihM8qDcNEVSDJSFVppcE3U6gg
6LwVutnzKYphX7tVTrmTDlOlU7q0u9bgOs27ssuGvShLnyh42suiarHpnJbz7BQpQV2oRTj7aSsT
zxQt+XyN+UBgrtTI04DXJj0QicdrbizSecPQ6It2dLQobUL8YWR2flpCp98mtdX7xMSkezOmtn6q
cKwr2E9SKtJ6fag253Im00SrSYzdQ5L1qerNNivi7FpQgD8fKp3eiy2gj3pbfNHUxJ9iuvhTVg36
0C29rtU2eH31tQf5Tfp58t066Kr+h+v7+69/f+Md/P+rKfnPP76Yxv/87fI3t/kP7zo8+xf7Inx/
00sx+f1Z/7Q/X7L3717odyXhiz/9L+rFH178pph8Uzl/I2wvWZag7I/qyLf195816NdhX+pIKl8h
lKapkPwlW1MC1eJLHcEgTzlUF2DVkNyhUPxeREDWggkH2Z2lEkn2whl+KyKUv4LikjEBBFCk5OVx
v63+GxShev6oiDAE7/mqijBOMyiWGEnCUPbidMB6v64iVAcmWSREaY4dKSo094oRG0SnqBinB7JQ
vqqYtEFc1CnaTJ+n/SJqVVYsdFcp3ji94G6CTD90w+LzlNI1aXII8O2K0maSt3OfZlWm2DZW5Z2h
dIgXbYNsv0sRnL3j5nhzMIxW1RmZOzxahdupzgrN6Rxf8w0RSAZr26YhFwnZpqIa+zU8WijZM1HW
kQrLYimT6radwrYULBtW/gEFM3ZZDhWZVAfTQMpkauvLdblOs3TpPFRNWsbdPDgzvp1Fx0XeE5ot
+SLXzV477+xwMG0vm9eIJMzcEb117mNIgrhlVcvRLZugCXHGfR+WAk6gaAsoRC7uXex6f7RxiPLN
tArPQqGj9KbI4tzaj64au+Y4ygyqTUHG0rtTw3XMLqMfB1KkcRNivUwhYpqtGJ1IEVOL3ebqCst+
kjqH5fn1gY1Zsp3NSz92z6mss96qMfqgH23tTV9km5t7r+iGs7JTbG0DOZq6x+a2w3UzfKiZ0OFK
80QmKuXdnJxclzbys5zCOB3x5LfwvBqBfaWW1GiKVIhzmpDCIoltVVg+tmmf18Oi66UY+ea3Y1MB
JJ8XZDkrdLvhZF967AG23lGaLmrEXVZdtzNNJc/XtOEcFhjLZKmVhMlq2Ahty+nl/sGGaztFn17F
rM2298mUjTrNl0VPS3mKluPwgS44lO83Ui/9u36cvb8RfbubbdYftqDfpBmj52ZOzbuqM+OpmrNZ
jUa8pyvvPmFvyiVPYnyPZNUVZUXrXwP3tjbG55QvVVH7ed6U66tkUK6qFtgIKLA3TeVFep9WtJwe
emLsfM7IMCqGUj2jImiUNFBHOjrJQkyxZUsebObe2MW3DXAXYBZN3LbbMhm7PYCaRJXUaEFKJAzC
OM1qqwIzMJ0Fa1PlmW74Q1+muDllTA9Zm7ts1ujKLGZAN3OSlVWZV5InQ4G41two3NF1utCr1uig
E7JsH4HMlmO5Y4th5Mo0md+uLekMuRelnB6MXcmup4mecj+uLj34zMY9nLDyAW4lh6abgJGNlPQm
7yv47zKz9cDPENY+yxEa4niXdJvhtarHmthGIW/g4I7G0+S9jmuIH1eXZfMnSUMmT4i7hB2Tzs76
sl87Tz4PCBm/x8mkyzM+902zq9E6TWpbUmhOXg+h8+NxS4K7oyltTD6ufYkh9HqT5tsampxOYUA7
FAVdciqiM/m0Jv4hiXVfF41JgdTVE6SOq66EM4MF11RtGWyqmmUilyIzRh5FuzGxz6hIdtS7nueZ
GH22q6RnOckm2+fDlDQXZkWNV9gEk56X2+i244g9BW5S+rZWqKsk2ZHZu/fRTTPQsSEz50k6xBsP
5dsWadPwSbGOAlWzKWvfT8Rtz6Wn/BxzveVx0vMnT2TcAYHhd66W77eSrXdlYDQ9aVg0VqYuk/1M
gjk4k/BdibZI8qWH/AkTSaTaBPIn0Wt82Hycd5prmJlLQnhYsoUzpV2in6pyTu5bGqvrEZ5ZGB70
zq7pesdaaQ8d4umhL6f1oiXWvakaN9+G1qTkrBThM0d8HFQJtHjfJ1v30G2Zf9uIWa45GjH5HAm2
nRoYT1WySqGGTYt55+SI31TptknF2lh9RmMq3gtLuM2XiY65Xhe+G0bX2LOJDyIvtWTvKJ+X7bCV
uFe1s0sD/JSYizE6UReRlP11nSVix+dSmh1GQ2lVG9LleRri23HgsQZ6Fdv3tEX9G8gAZFCYJuWw
cy4xp0lK+knamF3pQKtCsrYq0pasl3YI5Ye5rjd8Yf047+Jkh6gkmZtr0TfiFrZ5OXGXmQ+hm3Ct
sJfTPkpYlGorRIeiaquo8wWlJG97jLtjR/hwP0Oxr4CmE94fRKT0ziaSQ1YU9fsWiXhZRZkcUInp
G16H4WFA87THkvP9vAh911Hgwb1d0DGK5GwFuafqtHuDzNJfzTSby+s1JOY4NCvO087NMZ8Htp6P
HJJt2o1HTUYyK1QO/XFaW3SWzoi9HbD+SPuuPcNLdWHqjGFlZza+w11HIeoRvRR0ujartG+6bduK
Fcchn4atLhbvxzzq8mL0hOdsGodb6Gf682x7oQJpR9yDLoM4I4Qnd3NYTTG23l+j0tQFMUn1kOk4
HHon4q5HLPlsN4KWPOubyaou8fR2Qb43p271Cyge2IU8LLHaJ6jRF3abPle6uc6EPrV9Xz6UmNyI
2YTXtO+TXaMHet8nus1T3V0JO14OuJ9OTd3pRCXeoc+liU4NQ31Oh4By3NP6XZIgosYqFEvrKLDp
CHQhhLM+S5ACLQeJJaXI5/0ykFpl21y+WTLP9lD5PpG01DHnwq+qc9MhM40/7+Z237ZD0xcxWNad
OjIYq/oORTXp8boNdDkHkiOPkFCzC7c1ycG5ir0DGpTwD70fYvVp4SvOFLJtfwfSIq1VZ/utyHTS
tqpsyvHe2haVxcB11hdM+uCKmJRT1xWiGrJRSQZs7egqYCV3eEOzeLAZjh9r6XhXhLVej7qZ2mIe
OSqSDn/uqkmve8hy7hm0l76SE7+3Pmke3FBDfvag0rRALp/KUPXnaRf1sRwzXESkN6MWVkOCmRqi
WoH6S7skJmdcd3uRjaNa1sVcuG6V7+FoJOuuSVJ28Gk6EeVrW+09cM13i406OdnuJW1PuBI8n7Ce
xr0Y1vVpqZPJqSxqP15TWvaHauj6J7a0ZOf1sOYbnu2HWDbO5iPisSh5zADkhGT7Joiwa1ba7cqu
uyZNI6sdlaLMae2rIuntuqoBU3dRjhrmUzVj7uftgpVzX+1d17YXa8kWlbVre/Ak+i7nicD7BM9x
V5okIQqos+0VDZBQFZ+reb9sZNqFmM4XaSmHvNNLR9VQmflT1pj2dWt0+yANM+/XJNL3Cxgtd0vG
PFaV2Pp9RKu8l0MYjzGadr9M/tPmBDr2zWCLqkHyssOtu/R8DnshN/vJzSQ9TIaiY21mrvpsGiBT
pu56iKguGG+mIlRB38WZtnmoE7wvZ+feEia3M0YYvq9F99ZqZIEjS3TwzRafCeu7fLHi2UM0HGJm
Q56xLFFdLSoVTbwDnhCgmmrq8r7PWM5DL29IW9anZhPV5ZAJiFm5VFBsUXlpfHjWljVJDgcgKxil
/d0AaKZnYAm4IkyTu6epSwrfInuI3tYfZ6CSx3qVcOICweZtYK090ODaKz9P9MPsW/smNI4uCqTI
YlWyJOIwLh3wU9Gu9TWdh0lZ3BivSjEyk7ejYbkB9dYCOVvinLOGfG41m052A4KhwoLEbhaODLnR
AleKmRGqv5nttCPdzE+d2YA1tGDkFFlC6GlI3dDsWidxUH01lMmZlFvT5eUip0MYS/LWNbXJIDi7
sfCymkq1lIS+T8jAPjO+2o+kn+ZLnY1AFzc6fFhJS4rNhdLnQ4N4o8bQdo8pke4Mt0ErvpXTkq8b
RbsqLbuiT4Y+3jor6rqY+VYBpws3lsz0KrplOGBksp2zbrwT8NXU1YgwxHZoV6Yq62MLdoae1USm
flN2avUZJxsalEUDRGI6iFYUy9hM5rJvyJRPnQs5XmZh8iEBQ0fWzrCCEmvBX6y3C8qEQJceYtsW
7UoGWNIK3XWF+hSkIETsfJVNwrxZthnSVrLWZXe+sEYc616md32C1mPvDW3O4qBFWYyMhrdzh0B7
zM2C8zXQleWTwDVRoTZ4uZ/CejmAdVIqnBhbA9NG9XGt23QHHIbdpGVMDn1F+RMjM0qVNX66kZCH
T3Q1zcXituqjCE6GU4UqInbG+2E3U7bWyqwckpbRnuQ6axajfGOH7Zx5pnuwm3TcZ2IyD0kjgQVa
PryplgBH0QNxVLVg6DOVo9vxsmxOCWS5+2pi+mNssN75sYnv4ZO99nqikJ/ASuoVSbmDVDXWyfW0
TdW1hBRP8xKsuPssS18o7LyifAWBcJ34sSzqRrBdw2ovgT2k6EqnRlxlns6PGDjlbu05fYrea5+3
YEeVyjblcG0hKZ6GsqcXkvL2TSuz9kHICvh0R0fn1dKN3V3XZWjft9aer2hEH7ipwq5tSn5C45B0
CupP+Yl2Y19gV86vZTrMt2iz4I5C73cdi4WwCs4m07tpRPTgtwmKVt1nb030YAkkcT7SUUz34JwN
e4iI7gNDEzqttDRPayuai15LeTYGPx+6ZKVqRi0767nc1oIhel9jXJ6GMa6v1zJpnvnY2HzN0um8
9xCOExrLJ1bxoEYW6ivuFnOHITFC8dHTrDKQTLc1ySwE2RIewebMbnWJyj1ZsrDjWJ4YR9OF5a46
azNmsJKwBXnb2v61pK78MI69uyTdAKp7nvRF7TQU86Q26xWDSIbWwNGWbQlJRKfNkmvH0g+sLN05
B4P4okkrvOtT/zpswFzUgrHfZ2mj+R5y+CpV36z6MNtSn+FqsjmeNBuA1g72Hd3CnObVBkVatNYX
woEwhBzu8G1WkXDf9iLwnPt1BhY/VYbmuKw2GDHz7LaquO+g2HabUGlbg8IGCwWYNXzHqBaJ+HEE
6tSqkTCaFWJY4mM/ePp+WsL8tsObYzldGCO7qsfyHW43GiGkluw0TqzLztet183HzcPnF8emB6I/
Z86kJ0pNv+wRCL1wAL78yYYoihKF+Sa2lM0q9vIzkk18CNqicL5scmquPWZgKklg+0iNdrWqGczH
wIZledNEA4d3IeBOm36u7rNy5cew0PAa3I/y0OuFJ/lMKsROKeuNyNFQrcd5GRhVyDGd5A56264g
1cp3slmH9ixh1Ldq7rP5op1a1Ow2sOHMYdjSdJ+VQRba9+wTr1B/KI1v5p2tgZLnAhhVPosyKUxi
0TPfVnBCPCK7JRNuzgOOxuxBo27zbnBA5E8dnyMcC0nWC3B3xk4lVQ8uK5RMm7csJpVa4XtKFVHX
v10GqqVqxxasr6zySjjtnqYRs7NQxxEsYf5al1MshmlOnlBwNYjfFPyALV1e142mF8BS0wJMKpEv
jqCrpNHNLbZbeyBzmio5tOJySujyWoytuYKVghpLnHkAP34IRVetQz4E5+As49RcrTKpd27Yuh3U
1qZSUmbVbmPretmPvRcqw5BZct9ovWd+aO64L+tch9Zmu3qlBOWgu+wNT7QJ+VJ6hi6xKMEeNNit
0LJCSyrOpq3e0N1gswjmWz+u9hwsj0oWRpO6yfUysUkBiUjS10MXfHWTlN0E4g0ia3ZaEVNT/kzd
NrUfp8o1bG/Y0I+2GOXQaTXwfvPvtIT0cZyMqRtw7EuzlO9HNskBQRTyMjkQF2tofXUg3quDbYRh
NwEUOT2VojFj3sQZ1MyYzVl5XpO4bjuJNLy1Hpm4YEsnP8/N2GQfFhlKZhUaITntfEj5cBFLJ25A
PtDmrclmPiq6NjqcqJeN3NeTL+Ul9BKW8paVaen3FqTDfNpmSJT7bTTwVl059qkFwdwXm2wa5eEb
mw16F61rYo4FyNtFdQ2tsmJlpMS7ElqFm4opWFG3tWs6e3xpu0w7ePe452LL8K6a4nhO53rU+9lB
qbnrZxG3vTbElQcEp4ldxiDH7XwwZqVHZsq0PoJJ5MS59RRPh3TZwJZU27Th8g76cPDykKBEFhIW
Wh3ALlzjqcqCG2/WZHSrSqWp10MDHdZkb2rUuuMIfZrkptFd5g4bcJgUun2B+GNGF15eWLS0QJRB
S6G3HGEOabdtphQoV0NnZQRIxZtsW+C927iBW/sfQayyR4soFXx3vl4k89YCQ6aPWY27s4DKbMvX
Oqu2QpbBXwhcLlvu6rjKPScgsPJkhs/MVcUcvwmLmy/KiYPPXBIwAHs4nqBQ7HGj5QE40rqpKl10
rn0M+UTIVdWEW+LFO3AtZ/A6q+4OPGWtliDTwk4vBHDtDsJOYtjhbQvHqSpxgbwc76x27R4i7L3c
6FxgVpG8RlU8yg2aZi0bpxMYw/ydC2HKM5DMi6JJA5YI2Ct7SynOl7H91JfL20W6cRcH+R7CLyjZ
WDgXIzRtI4e2Kcui3wEFsyrWbaZ6ZIjaDGnyegR/Czpq98MG9CM2nVBNn4R8HpNhP9LN7fq6qg/1
EpKjiAMIYwp8rB0zZcx8CKngu1H2Lu/YBgt3aFU4G6cd2OT4hoW+zCM1dCvcUtXAm4c1O7EQ+0pp
ggz4LJDOV/habCdbrB9DWss9gz0rjAl4zXJRxxRdbsPWHGsrzpMYqmOTerejSb3uoaF4FyR71NyK
VjlI+LeVLPEhosqc+EzDqV478mY0vPu8Sl5fBZBpg4K0aG/sJqGS9QyyWeenSzxN/QN8bjPmKBB7
AtaPGtXB6z7MFIGSYm1aODhh55Xul8+yzbxqWYBjzrWJh7LD/GPdxIu4LfadjWN1H7uEF6A/xFNa
NuIjchpcTNjd9yIAC4mh1q/XtdIKLzheYWzX3QBdoxwstHbn0gjuU4xZLpNq2EOU0D2C/iv32doc
RtwjSGn93OQryaq7ZOLdMXD9TE3LT7pfr1PwGJWJ4i1u667AJoHE3WsE3miMKlvKzzTOzQnXTn70
TDa5A7+8J+7T2qUcbGfaFdvG7ieeNgoLiot6Bv6ejH15Dt3T7ka45RFIfpK38N1B/uLYKM9MdaPl
KguOwaEthJhugZF9dHCEVVdmUIuW5sZCR0cBZZn3eKvb95s3Q7uzFI+7Tnf9azPquVW6Wezd5tdb
PG0lyLgJ7bZk7k5uqpKC2nZRvkS4WK3GeZua103tElX22TAUJRzgg6lD9xgNutvG9G4d17erMUfe
YmiAjP59IgZ/3jh+1BhVx95AXDXp/NDiZbvU03pWLnHb8ZSWitYdPZS4Hc/jMvhL18rlDDNwgGZg
uqeeJKCEOjiMWDN8yLa2utLzuK96iZ/7bARyJyR5cYXloHjPp5NIhyc9QEerB9/rTPSiz+Xij95C
64SMmd2jHthXQ7NDhD5bUUW8FJFXc/5/2Dm3JjtxtEv/l7keKhBCAm6BfcyT8+z0DeFypiVxEOIg
BPz6WWxXu931VXd/HXMxERNf1FXZztyZe4N411rPeoOBf8aJOr2BNDiH9VScVNVPGbUlB7HQhREC
g3I4jkl7XurAy5k04AXmhmr4soS5bAwmegdKpQpzSUfWQFOF+gwtp2VOcL+4Q11wdUWLgt9SjsvW
rGo+JhRwyDrVr8Yv8YTtC/Ls16RB/Lc0ORInfY5kg5ml6VnaMf3cC/5Z9LgyKzXOeU01DvOIvDbB
Gmb4sDYNV85DquoFBpkaYrWDpn0lNfnWctnlVcMh2kLeHDAZNLtJaXYdauu9J8XspSRoVWZc1Gar
bJ9NhY90tkjAMgJrL+3qITjzqYzhunTida1qTIKzHfYqogj3qrLLlOTN24RIcdd7y4x3t4kzUyJ/
g5Qs2T0dBncYldevKRVmeyws4h3SFJNHUJN0rnBA4jA0uI5xtJ8d7OC0iPW1rYruhfSGZJGAl10W
M27KuNPHiCiBJ0bkzTtfMI7j3h4m1SsI5XEMc2SGi9tpp65tw+0ZfuHdPEqbzboe7peyZFf4DPVH
uJYFLAcNyeIr+RxaO1y7sq6eZIvRI10ZVEEWaPdts4u/eyNm63aw7XOw+Cq3UFZwURAm5U0tXbb6
1OLXJZ4Lb3qDK/YUhezLDFf55CWmDfH4q4d+N86zfzMlbbfnSBLzhsy/y8BL1tx6fVHuiskpmtvK
8w1IhZC3BxcF9DyX/fhawFa9ahc8NFUszT2ibp1VnoowqsNWy3zlkpRK5X2FmYFh2qsOkD7kJqBj
/bwW5bKnq8bl2qn3eGEih0F1T3RyP3pVjIOomHkWrtWal90qchL6cLWrMAFgJMcp7V2lMYt0Qe6b
+JsqR0AmyCaK3aB4JzA19ZVJu7AuaRYYM6b9IuAOcyYzhlgN020T3E0IYmEGhcN+UhYO0UyndGw5
R+TcG7df1gCnT1kH094sy7KXfu0fdRgj1ktI/WFXfS6juYYN7y9XCjDQHU5qfgCdMu4wtHp5Hxf+
Ew/pmEaLm25+oQ3+Ir//c3jPgihMaMijMPRDEkaojfwa3neNcB7VC0+rYDpCqe2rxRKkvUuU/usX
AnHwCyUQk5j6QAQIIX7IkzCIANr/+kKFY66KiqbMeqrD7txwFcxXC1uJn//rFwKi+usL4dcA+RMR
0MjEZxHQuz+9ULy40jRa7QD/uGjXTtFYpohairepxQyZJ3hTMYaxRD4Rwdl0+NcvT7Z37Beobnt9
8Hs0oEHEeIRuwT++vuviBINXonZKe2GdFrBkw5QpUAyhjKjex16UmM+AKcrpxrc1+eSvBo5D2LEi
R7ruyWuRGD+5IaMdGMhmlB7/YCj/+Lh/MIC/YjC/UjH/P0M4/4AV/wrh/CA6N0LmZ0X0vxCdv/LJ
f+dw/v6Vf8A4wW9gcSIC4CWBMQZN/zcYBy2FgIcMMEyIm5GxELTlTx6H/gaeFJwOLAhcmnH4C48D
GDRMokuXDn+N+5H+JzwOjf4R6mScge7GXcZ4EoDkjv0/QZ0la8Kk3O7fdo0HEICuM3C2bBPwa+GK
TuV9wxDqgA5pIIpmDXgBzCGDDwZCT5z5UAp1qmKQLCAfbfh5kmxZMwQVekwBnsjlCjgPfADHiM4M
LfDwm4w1yB2XaPkCnJA016viMIFRfqvfvRAA5k2hawM2IdD8DQ4+QtV6gN9+rKtYHTp+1Vt/0ff9
InvyqsqyFtdB1/L3f849aNKNSMg+JSparm34KZTvGkMERoIvEYuyiFbzF6aWcO+AR0wSQSOcqQ4O
1oWOWBicm7j2UpHEzfcfmIS1LSai2prHH6yE7sPB3kZwW7zjVNK5yGntJvgObJr8/agl0bu+psWS
l6ZiU45RH7IXPnPDbn/QFBw+192g5p0TlCFum2TypaBVMZ5Wr/I/RIcAZdfGfrR+a6SV4lz2ViVR
9u8pixL8wfUQVdGUJUER7i+8xYof9TzLBmbdBl30ozVnuGunsHqEF5wOSIEQ7yy7HxxGH6xNnK9B
x3pku1Da8LYS66e/MhkyHu18LPzSjOc/wAzdE3fHlpBUtz/oDFgK0ryBfJA74cRnJadWpmWrtTy1
XYvwcXOPVWeRN4olEpkoknC9HxYl70UQc5UVoQgBfLDV3PBmUfPBtWEb5UiD2mLXGhX2u4LFzp5m
wKOvAKzqqyAaZJ96Ttbvyrk6TJOwKA4V7zyXswa/QVoLRJWuk0l/KNsw2DI2DSonrgzAJhNBBsJU
J7j+EyAxFZ7qMaEZMWJ80RMYkDShxoPdMk/RvYLQm7O6VOOLH7RtmS6DTeY7x3xpAJgK2GwzgQee
1kvbJSmMlPgqmnvp5wum8sd+HsdvqkUQlwFe8j4WE+vD0gX+0zLINdnhvfVlRkDMYiTzKwCpA1Gd
zrvFw5iMZDf45lfVGCM6WeDAVmunBSIcO0SpALiANDGZgUsLUnUTgt7FfcTruDz24Owo5njJFM4B
yz8Q9kcqgwEau8y22lQ3tNPF+6xnINh8EQPP2wreatbi6fi+QMWLDDQi7PHQj+L3Am8+IjAx1wW8
8RIpOA+tOQkYUst20HTqqqOsZkf8Cu1w4tSV6ymIRsxdmHSSMq3IuHo4jJaNxAtgYGdJs8gz7kmT
nLkx7HOjQU60mP7X+HkhtC73FvNil/lT0MypMG0SZ8GsASG7TiFeE0FvyY2zK9UHp4OBAJ4TFcyL
QiTfg4R13V4E1NEzx1upM0TZsHErL+mnq6YhxXoUI37TsMEbulNNVKqUlZ1a0xLzCdyucADCC1C5
gRxiMwXXaADa4S1V1KYwtfDtnQbitLmiBSCftu/7E76Nt6SwYRTCl64sAESxCcEew235vRAVPLgG
Sdx3f1F+AMRIiH3tSfEVTIb/7qjpSwh4WT428C/1J0kC/Aycruo66apmgMNC5ilXa4Lfp4OnD3rb
IGhI5wvVHSmGE8CuoN5OOI/nb2u3sgDckgJYHkczvOPQ71R0KqBYfl8vGLq8IOnmgqevG6kORAPQ
+lIz1e5DpsE9AWak4iqQNvgKyxr3Epz84itHfuYdZ6YAxOsyGq/GFsG7mHDP5DIo1pTHg4W2drao
9sCy2HBFLqj9dMHuqwuCP8S+N6eAXrrkZrxg+rhMybsSU//hXzB+d0H65wveX15Q//WC/YNR4bAJ
uvo9RuYi4VNtFQHcdnA9HTiw+MaPOtwXcnb8frqUC0rh1qswTmZUDmoLHdJsTQTfDrV9jn3qyxtz
KSvMW2+h4mIu92GL+2qnQA4meVd5lcokeLx9FOJQh3BtB0zNQfdiog6OTNF2JyeT7zHg/T4VpW5/
Z2PnQLwgpXpEPAgVmLDlO12K8qYU64oygxThQ9kqHqW4A8nBmxbI946UpXfLIWZeHC9AkcCIgoSF
5B+jGzQslmRHg6LYhQhpcHsaN/O0FCEMaVka6e8Cwr0Vh9emmFcl7bSD9QVTxtQr76+WaoyeMTY0
SIuHKjyW4MH7KJWumKZsGB2gRpwP8Dwn4DPxj9n8f+bPv2yL/5cpEprnn8+ff1pw8Fdf/HMEjRMS
bVw3NMY2Tf4yggISR8kyRsCyzab4m58jKP8NE6jPwGpTfkHG/46EU/Kbj7oRS/APIJiSkP0nIyin
/yiB2IUIp2gYxixKoCv5Jjp/6RXhdtO0jU2FckW8qnQdJcyCmJivpGqTb1ElWvg9seCZnlxhU73M
83QXl2JR+YhwjZxBECl1NHQV3UHpKqKYoTzUXboC1OmO1dp+RR4udU6CQsF8VYbABE3amO6i1shy
7wBfLD08RCHKHZG8A5TDTHQPctzgZUXi2gMIYJoOmAgzGZDiKkkgyKbVZ1c6htInDUMRBRwY6U+r
KWWUu1IhbvcnS0gONBZZAiHLmoOKqmTW0VEuObXT8oLHjU3bcCDrgcVzvJNAEdEDMWgKzcFox9SX
eALmdES6Sj2AEkdtmXB3CD4m/wZojBiONQATkk3lfJyTejlrXkR47q++DKN9HLSswws07UPLR7wr
QRuajxkBcjYCe37xZIJhPnYgGaXBfBtFjFU3oSiZzuu1jclh4J75UFFPSNqiIEBOHcNABug48qYD
82KUrWpJcCiVtoXVTRCAVudwrpoVh45bzyhOBdEJtsn4LsqoJXDoi8i/n0eqRI4nYLJkNROVTZ2B
dVx7CfmEJKSbT0JECAAc4sD7yHrFE5HyW1WTjudCSPvitRpkim+7Ko8wS1Xzwr8GK7UujyMBEqgy
Nsg6t03qvDdFfCK2xGcYL/U0H71ArJlkdfHqNLiGE7yl2e0xtsTNlQjFjtgGXhpYQFa1b+2EYT9y
Z9br8Cpq2iwpk7SNF/kwsQQsT4mHbSKepiTMh3AARE+u8YBhx4lPHwV+yNnYKGV4xOz4QMdjZMSZ
sSb5FK7iToQaCEuIKWFjwoeeV1mJyODQeutn2Te34DvlgU7NE6Jqf1fZsACNg8EyodGNF971CnnR
HFLzpWjrc+Ghu0Wq8qqvlwhpaw0wmwMLCc7aqLtolUlxKnrQw6iu4ef6lSqP+vDrOLFMD0XvcVhh
k6kOc2yaOwsAqkaCsbhlSI0V7XzsWLuhritjb0WA9yzvyRrQGytY9e5f1Fx/UXZkE3nuove6i/bD
FAcdCBApupEXdRhclKK7qMZlE5BVTSkCaY8A6+omjDvn4KI324v2hIzBHD5cNCmgCOjTZpx8fh0L
H32qEIU0laFOZ9W5DqT66LrS0YOysvMf274I2B6lNXjnFYYBXLXrGKWW6X7eleUIHqLCAZVXxu+9
XIUx2K9laHC5WjOrlBYScE7pWWPzeFTGHpDAh3chwPJb6JnA7YdWapK7Wkh3qNZRNXnnChfmqO/C
zPf7Gn/rV5zMO1RPgnmHhh2JU7k4/ZKUgUpLmXyeqlUfzcifF/9Ts447sBYPg2vPsSufaB2dLp44
i+trN3tHC4omKPR13IQPmztuoUKAYt3O63rb2nAXyWTOwZbnrRegV7NCVd6Zmr7gnFWZ5eV+sDMo
aSR1/Wx3cTti/O/tvQTGMOJdDkewJZRnjn1dWjFM27Cfol5ncrh+mVd0V5uxbnXxYOYCgL29KWuz
W2a2cxpueo1GIOVyT7juUmR237q5Q6wDAnmx83UVtKD4kv56bYoPWXy0HtizaYwPtQ7PYtSfHa7x
CfQcK0bUKNitDy48LaPhY1D2poN8IcGSC/bdi8RtZ0jaTDxtPbUzDPys8XHM4VWL+tvm5eOTzj2F
H2cob+NI3YF8OGNYfnTJPevfx0mBGeOY1+yUvAZsHHNAhLgFAGxB84+gbMVdMLYPxsNkTJtcSscP
YQfs0Db72BYIOPDGG3lE/y5Fat8fCgzjO1v1X1tjBBC26LFOQqjv9UvXV2EaeN01Kfv9JTWobf8w
etO8mwZkAioIMwdKFVaEQjQyo1HKgtEzmbLmkwKSXxfgJEavfrND1+x7pCp5xCQQYW1y5ungoeGk
/b5ou+VKWd18q3kdZn3io9GAKm297HWMgiv1nqmVX0JkOVO/5NEU7SKK20MCAG6W2x9hBEEQBCp7
+kDGD0/Ea5+MsfMllJg8RBE9YMCsXXtwMnFz8lCNlfCELlGFGO25XKrXFo6Lk8Fn53V3yO3lrqWj
SrthehBTgMu5Xm/1FK+7bmmeVvcAKjYfw/4tDu+s8vJg6I+Mz4cVBlVXl4DlSpR3WngPj5SaLYS2
ODljFayvSRPvt6xjSNwVzswsQpNoEfOxWXWTch7cb/nH6I0OoRs7WXzU+CyhUgfkxgmbcM3IOwwi
8clFvy9FnfnhC+X1Vb+OcJf8rHTjeDvr8bCsFQBxxp7rBu2pKaK2SuEL3bU4HNEduk2aAheir59A
tgHUrzNu9P1aLEEeAePP7FidpmC6Rrh/iMuO7oNeARrt2Tj/7hqmr+Cx4akl1Qtg0hSCBhe9Ubu+
GZp0lNF3tJwOELd1VkK8pDJEccx3KIE+BVSlo/v4ezSDWhaCGnUAhQRkO8CTjPMj0+G1DNVN3yLu
AGWa1x5zZ8KHBmbE+njJcGz8Fc/c6RpIIzm0Li5f+Ci8MUP1YNj1aFS/choXdEsWybPt7fRqHAJN
1G/ia1tPdrdGxRdeIBjQC0HsP8AtscEIXCvpt/7tGNYrch1RVV/wBEdkXBJEJh18IIKiQlByofPV
NUScNHbu9QctuVe9egve6txiyrVph4owDETtyRQhMzigBBvIxkPkhvqm0yNZrwJwA+rN2aWGd4n+
it0PcxkclGfdQ8WGfoWvGRcyBU4uPxbq4jwBj/pp0XV5HVplr/XAWWpGd4odaa+DEfZX4uAjNLGI
9hbO7lGJpL6CBIo+KV+hc+x10wE9/m43o/B3lNFM70vQH8+iCEqTgr3mWSvb6W7sTHczKxLlW8Hl
flmkeCD90t+IUX0igw6uB0ThD9ZNT3hizDD4vCLFc3861H19Ak067E3E0FpYzLx8Hf1+RHXZR629
60T06K2tvZqgg09IBMpUq7m4Im3UwiKi4z6skNGnhDDyddaJXNP/HQm2rr6P9ogActmmHRwVeW/H
IEGnGXg8QB5qkH/5ZMJ52vnwN308DeqXytcyxrg97BTkabTrAGnBa7IygNug/cVPY4qqIpDKYM1R
p5mDfbxOgERKOsgnGG9wGWsNIXptioJVORKwSTxVeP5VR4WhfLwFOgkEJezXuQHop6MlLXDM+NfB
BKL9R970P1Lzvyc1/2Xp+HbbNeG9fgzjX4Qk+Mo/9lfEv20pFpZhAOJHehchSfvROw6C35BxRVvv
F8stfMIgbH/qzPA3jnjP90mCBG5brfm34jECEj/EqJcgO4m2vRf8P1KZW57yS9CGoIMRiv/wOj5M
VfzPP6rMNVlMDWwEVlNNAm83tEgU87Fu2vvSVeNDgxmu2auJ4DBe1ma+F1zSOxer+a7TXvLJVx5u
gNZ03R2cqnXEJBeWeu+GYCGp8rv1fuVmxrEOkDZtXQRbuPZm8urxVaeiLfhDpVjyglugzWu9tnkw
y6LJhGzJd91PBAMbGLe8Eujce4aSvVJDl45eGZ4H0i35zBX7amKJNQLLPB1g6So03qyqTjr02R4p
pvtcwynOTBfOD6xocKcFwahuGQFFoYGlioxXTN3RLgnPDAs+Pmna1GcRT+rG1Z4dAHxuxcyiiL9z
N8k34lDe9QI7ua+TkPx9tVHwZnszfbKY3Yq0R2Ubt3fZ2e+BaVY0oyNbI0eaGKR0Nzl4S0U1hjwt
Jj1/bWdsOLnaWtfPgK+TzxKyH+D/SOdlX4Kl/wy8ii77Ck0fNN+47PXJAtXPFdNtcpibJE5ubUhB
/y4bzJLMChIsVtyUGVna9Xc6YrvKzuOg0rLGKEzGaog4YDHUuFuwyU68N7qkmIBEsi1BECMMzrmY
h1tw9lhMAfxEFDsFy9o+tgxo8FWA5wCQiGaMTyjTBTYNaT2jT7ZtZVi2BQ3B5AKQOk7hfFKXHQ6D
AzcG6nPb7dBd9jy0l50PHaNO79AF93FVKBZZ+LEd7/fmsi+ikT7cyAY1EPJpKHxslgiHy34JXUcu
5VqgbNTxjpXvgpvJfy5AKyMSE9ueimoFK3mYLvsr4hhocUbLba8FPGi0p6TYnrfCR8cAylJof48G
Q7UeO7938OQvuzLibW2GNZDZabO0UXcVa630tdqWbKht3UYFnAFGO8ztNnWXjRz9tpwDvdmw2Feo
Q7+WSSBRDfU7mWmUmbDTQ809wXMCVZjUYlnIoxqm+BlfDEwWaEoD8DcB6s1kybMgZBiYjB67z4Wa
xxnrMKZxvwIi0vmQYC9LiurKqq8G8Nj3cQkPJRuqpsODAbENOcyssstulTXzD0E/RVHGkT6odAEG
V+x8NLtk1i4GcEtHm/Yag1vhp90YiCnnM5i/1Mf6jCUHtqvAcfN2/rJ48CiuwxI4EPjBFtxeqCs+
fw7LEPHAUsdoI/gxVXTng4/7QHM9GE4BmVWIHwNedoaRyuwaYvkbrh3XHwxmlCGVawO0tcS32tnC
hHDNmwoTmmIlUgjOaNU+18OibwGSxN2hY6ZFv4M0DVjfeeks4h45nX6p5Snblji/QN+v7BPOBH0r
O5ReVbwmALiC4osoF2yOwdYgr0XVo52f/JW57zCn22fNsIqgRxIDFvn2R3fPLOP0Rh2G2tyCFicn
Mg/1O8rtPV4AptWbECrrwuqQUDQpePxFQ8CkOBOePBkB4QMto0AanxpUCb95S3fHAnqapt+Lun6c
mbkOjAShPB29sTxotCS9Xmb1+JrQz0Fc72XAzs2UXP+pGojzA0yeHFAsn7t9OEbmWDPvqouiAzjb
3IuHez0ikgR0B7o16HZm0QDFSntbNzF+yyajscn6qa+xZAdFwqWLqLomxWswY9eB164AytW3BgNa
nf6bOiG3iIawjeJ1QCVn5yuf7yQREIQMqubgD8NTEY8D3tOf5UKcFpNNm9DUYe4FNdbMdEEQpogi
0OdeF1Ze20vZ0G/7OU5binDtDtVNUJg+8FgaYab0qHwy6OiKYTjYAahP27YnFA5ZVpPoKeq3jv3f
6ojREIO0jvmLG/XGQfsE6wd89BKpN3xBKYCdyqRpPl36iRDxD7Yuot2M8T0DqcofChQVpYivu9Ck
vmttOpSFvkIjDwUGNM1BdPo3NbPiryuMhEqsSGr5Ncoj8Y6Xar5J0IHMKhs5DaYVjUYGJgCtnQD0
eIW3Oxnhhk2sil/sxqUOmCsOYRyc/lx0NIquL5NC6Vna8cXOS3PoosI9/VXpUU2VSzFTDzodRlZA
s2Ekn0tDz1DV6/WlAzkxL9zPkx+CR5PRq44fxYRsBdZvcg5oi5piiCAV4zDpi+WhR0FxDLyHgo4f
/74oKRU+ODY7fY3IDQcRakq1QMkE+dj1pTrZ80Xu0Ot11/gMgx/9ST6xGAVkt/XXw/VIhwUWatyf
KooG09B1NJdqsvcDh6SFqkcTDWVK3VL/wARQuUuj0qFnUpmxemuEvInYvOtacb9uxUpTdfEzLAl1
+FmsVKr63q/R7zD4vdRJGMUoP4eVu8fNMZwR/9E/6pVbhyELisoe5NCjHijl5yZKbi9dS+xwgVXf
4Eo7TqK4Ztxk01Tfoo6FPH/lUR57Y/KyMBpCU36iXXVeFp6pVcMBBRaBZjO/XUvMLNUyCzTcKOkP
M+iufZmYKa/8qsh65bmjV3j9swpB0FKDLWIgIv/e1lSen/OVQ3R1Ud7jcbu3bsEiqJLXaOn148s8
BdX+Ut8UcyzewuDj0uCsmt5zqZgrmO3JID8VQ8Ph96p8miP/ExaKoUtkKqzfmAoIFzB5VaBRAd66
nU0zoBNc2SQVLq5O3jB59yOtwi+XoicIEoPVXIVs4OpSX2fYfnX62fjsiW5vkQf0d6KIh1s87iEn
8exI3iht/H0tLf0npU/sMQiuZjsWL7NTgEAa1AFLGsmbCW2dHfYsBB9GoE1OouGIc/YNu7G81wo3
TZcKa8Pj0Pio0rSW5XE/4hap+lXsLo1RPYeopMDSQdGnyf0Z/cWAtdUj7Mn12DN/yJM5ueNt/NUL
e8vPWMsQFb+DO5iLuzqkKAcXIpjMrt9WgeQ1ui/dFbp9zQLZXHV3lQP8sO3GcOAZDMjSfEpo+2zX
ufMyEvAIOylW1oUHv6z8z64vtbpfR79+Y62XYFVWMgZlHkH0NWejUZUB0rp05ZXEugIwtLhAunPv
C4VxDoWIJ1xT/DWJ+tpHI3xBYi5jFWOaRozQZkA/uvKmqJSrMN9HPRJfGXxziBUqdEaQ02aYZ7pT
AOxwypbRer/P6I2D6R37cswn1Zlg1w/CoKVPo5ldMXjKRwV6FMnAGOqPZsWKiAbkLZ7zO4C85gEG
eHEE+dXX4HaLpEON3W8eHUp9FPd7B5nAaoTCRyRd/bLThYP6LtqVNWmrCGwLF3iR3qFFItHXAnOD
3QQOKERaiXnbytJN3YDnjh4wgrZtjBwdA0WEklIMaHeBQzMf0KAcMJbXGmIcFZnlm4grDqe1Tui+
JfNsDqHVuB7aMqFoczs0EVNDw745Yt9SX779r/+YJvzv7et6+r9Y/PX/bqfXv8MJoYf/eZz7cz/6
fwly8WV/BLnkt4ijKh5DJ4PjSyBg/9DX/DfKE2S13AcXGEcxNPlPff1jtRf+1E8iwqMEsvinwma/
UeybTJKQI/sNKJbA/wervXBJ/FlhIxWG8cU2oDZi8Z/h4FHGNdqdzkdnp8Z+hiZ2McnIZQVgf1kH
OJBYFEeY9P4DvywMbBAADFlIBNV34UayhCj9l7nEWr/3ZiNdpo15qZJ4w1+CJvnegIMFnrvxMW2g
AkiWKQY2Uy1ozWRWhsBphIO9d4oumI1b0F5GGaTpu30ApMJiG8eG5SQXRGe64DpLVGKLnhYjG/ek
K4D0cKzOUGmo8RDdDtf1veil8I/lBQbCxgWUUrZSnM48QqEI4DiA7kEHNvlOLkgRIL2R5JhWQ33w
4CeQG1Hge6JMxTccaS6LOPO7Dph3U8Q4YjiLmnLPNpLJmqSD7OhKyj67C+xUbNwTPDggUHFdeXCD
L2gUbm9gUkUzINmAuAQ+VU2hGU7mglXpC2LlFgrcakkCs0lpQFhBp6HbkwucFZZ98g5KqIJBXQaD
yPRGcukL1MUugFdNWpRPSx4U7xivgYCRCw4WXdAwvYISa8SmtIYLPBYj0H5cN6LMNbPBLsgLaOaJ
DTpjFwBtmLfzJbAxvHy/aIcYPgd4NZxs+GPshQHGVpgCSBsbleozbFUiWEp1wd54pMgT78v2YDcq
rgPihq0CGyvHWZ88xheAjtsxvoKE3bC6C2Lnoy0LyZo0cEo623sznkcMqVKz0XnlBdRjG7NXXPC9
9oLyBRvVh340LOviAvsJs4F/3QUCHDApd7mFH2OyJUKSi5UIpuixMhL6iF9QwiocCocmHy0O5QU2
FDO4w8JwmB3YZYOa+8YlBh12X54QyQJXRF8BQtURaiLgiBvSWNHE3DTo55Sph+IEoFy8ufdtDSvp
Hnx4LLBvhCXuiL4zFlvNWAQgDiBinUx/rLeaQuyv0NgfxmK07XbgOyQFaxa3qBXoGPLUTSqXl41X
QcPZo5Tg25Bbrt6VYwzFEdFhzeMX2mDJFVAfvnb1DS5yrKcLGoRq6MFEqa51s8Ok+IDn3q0wqtsV
Aw1Ry+nXB0J7sMCc7OIhEUgPhxKsVIO1DwuqSAM27kwZoyq/bNKC4VDfhcwcltbN2NvZvzs4/JBo
2FjULU+Af214aPohvoHmvPHb8rsFMLWrSKiyGtbRspZ+Tsjo7f3GosI8i6+obCcZNkKhyFFRDxFJ
/EjX2O2DDmEr0d5VLaoD7VT/Whk98cyQEktUsRBD7eYYW6cEukaJL/jb7AvIwnZdM9FgzULie8lZ
UQ+KWzafDZY+xB57SVphP2FauS0apGctdrehddEcO2wmyzAmfcAvsqma2G3oBnC/WKFhvl92fi2W
AinuDeSrUqw4L5TH22Y1bP8y0Iy5c5Lc2mbBfr+6F29E8fZkirJFFef/sHcmTZEz6Zb+RSqT3DVu
QzEzBAEJCWxkJCSueZ5//X2kvF313c+srLusN73oTVlZVgEBEXJ/h3Oe0wW+i87h1gPDN228INI/
prj4oBqZsYqhEXnKmw5/mpthBMtNcTPZ2lts24z+7V5BGckc9AVKoWp1nMe4nKtpAzAtZmqHMiE0
k9+6DT9RGa3+RaGS3ERdPD7old7sEHPTrjQC9oyW8omLvPGexdy4cytcgCXn9cHxMp5IpIkIAmao
gE8tgsotrbx3n48apJRRPKrAfJ7L5NkOKP5XBBmO3GGnZtYarunY54VDBqbxTo6G64+xw86/EE/p
3Ow4BDFEYkfctG75AhSohS3SJAFmUiRpQ1Lc5rra8ycE+4JFO7RwD4uUPVs50b5UL0WLa0fwd0tk
fp85HDd8NC2HnXfgmHd2E8RQJ+SuZo+0iYbZu0eF7nwhKMVtPfXIXAMxbAyp9m4c+bo3Iw0B4XcO
lSG2YqofldM+1cmQ+ysLTbpZedMgjPHnRR1pJ0l1cPt+P6jp1bMEgy/Dqs9VOmDz71ifVfnjmKX7
JMt7JrlGCBkxZKVovpVBLrg7Am/TO8EHT9eZK++H45oDFL0ZVfHAqlZa4ICsqngLOzyWanyoQkZ+
nnEqm/DazN4eayfwBTkYYHdw2IVGfxPG3qFRiy7X4FenD1TbROrJuXYZzGYYHvsxuKskumw7RtaS
s9hmWjNspKnEdlTNCWBMdhfrw3yalUt3UpWvmmGYx5wp91Vk9ddCcKtrMTyikmRD3I63rievWtLQ
hNWZvNUM06S7F8+GQijZS3lkzxCApLDSYz9a3R6zprhmGfJ1GWo71DrnJhunQ+UCrbFL2Z5naFfb
oeLArLr5BJXzFNrDbW3xtle9+zWabnUDXO9NsUHdxF09YMjsLj30wmfGQnzkgGyiMhDVt5t4wXPd
8MwvptSbMTCOXJE3waTDwQs9NAqBO+4TtzlMupLHYKo+Q1f361LuAm1CuIKYILysODljSNiJL2AV
lSZ3WtWJeMMa9zSn9bc780KiWXefrKXfH0t5X2nBMfxDnEubn23k3OcZwGV8xO8mM04fPWx7E0M/
PGXZyrzCmowh9p63e2C+rWc0PZ2z79nstgs9xtj+wdPVY9a904gd49g4sMLdz2wW70qh5Tt9tPeU
S9bGyYfjzAs5apRNjC5drOZ/h9cJvTB3C5vm90qwszt27Fk2M+ovFXAHdomxZk/sKEHZeYPRiNu6
dXbBnD+AJ4DPFn39odq1A58EgJyPsuIc4zw68vnQtzAmsTIKj5b+X5w7p2l24NHELki75p7lUrnr
BpZGm3LMy6PeKMz80KCnO8h9zlVi37tdGXgimCgS+UwLU/WfVoqHvoB29DbPcEIc4C07fo8tbxxK
WO+XoZfF/R9WXhKomD9cWonbts4zn1nOtpjmEwSOGy1K9/zlP1eIHsSPZI//A7u7is95ZI9bXM4/
B008r1S9BmDMnv+5P+XBWO81fGWHla/Xp8atdMqDMOStzAu03ZdgrNIdc8PuoUvfWIj4iPe6bQBS
azfGPJftfPongS/xGrag43khP9f5oxeZB4YTkL+c/ORpww59PobwWjJDYgS/KGgmdNYQgd/7EEFj
4krmoVpzaai4jarSN9KSDrdOmP4aKg22UFDbhxk9IQfKVwuvj49Ik9+Fzac+6AdVTqdJ1ds6NZ7c
Yr4NmbD4hYa5oFpYqVm0d2vXvI2FMP6A/0bFbJj+E+q4KikPw5sS3QzuYTk9ePH8wWtioNUtE0fs
js43JfmuaniES3vbwYBL0Ze4JUinoVLtvswkPIuqtX36010YWAygHFph2XaHFSC4AvemRn3ayKc5
S6+sIzaO2V2khisYP9Wu7Pob11C/6hzDA3ig27RM3moRXdK+f+zi4nnuLLYcwQfiydtgsL6wANwX
2A9pzSe0Cd7XoD2AAe7OY5S1D+4AenAcr1PR+1rNHmFM20M6uODYQMJuAjbYDwkrMHqB6WFCy5D1
yU2FLHDTm82t5sU+VvDEX5mFSLuOSdVYm5VbyIMBX2G2qWVKGb1EFtIqh30IMnCh3wxhAIUJ2ObP
PwBDjdH4vixHmDOzhBqYFL16bTPdOzLkw8ttIRPdWLXlbrOAmeiQWPmuD7z4mJdOC5Nn3KOIv3GC
M46qABKzhxxEGe8B2CI571oYapM3X1g74UDJkDo9FG7lJ82Id2lyTkPj7IEQvPyNiBgaFN5tbB1B
1l3xp2LLnS5hn5znIeEDG84HLU2jK60NJOH6PVEfQWOelzqVfeNG1xYR+qROMo+/rPY7G0pfk4N9
27U/ZiuFSWVvtLG4ukF/cUx8IlA+0HfoNxMAIEBl+pgdMeQe3AGqX0t7aCGHAFWCzA7Hfyk2YnKP
KfsmLQjZhYnER3iMZlRDQP/dg25fMGNDF+/7Ztw0+GAqdSw5EtwYGRDExsAbnwJPh1PyMMNtTJae
sTfurLz1vSHFyYmbM6vfLK9FcJWArOsi7NqbZp6KTVs91RRYA0Yvixsdgc9GcAxPTe5PHebd3k8d
lJhc6wVlJAu9zVwYvY+z5QhMn7VQcw/o9yLcO46qTdxHN4k4xfLLnooVEDl25XzXWC9BWFOFgqcN
s8W8fBdb/IlcDeHxgKZUaj8CW275RrJWz4hLcyqhefrVhTPjZBhEGlPdhqbbO41YninfeT+IZ9Cn
Zg/TJZT8vtEOaD+kiQU5CeWxeonxsvtVCakK6t6F8/RN8kM9FX+VmTrWzS98xbjEf9gga3bNUk2X
k9w3kUsqQJ3tQye7RLjjj2U1yydrXYuF64psXNdl7bo6E3mV2lSLbNR4BliupeuiLV12bqEDiUKD
xDYDxdNjc5chg25OOjqn3/O6thvXFZ5c13lyXe0BtWfNJ9eVX6VPlXGbJHJ8D9el4LwuCCc7Z+YY
5WzhtlXTgWiI8oFac10t6o6KEHWTBRHscMUjozTWVSSaSFvnl8+B9Mh1XdmAMsZwuK4x62WjafxZ
bqaKRae+Lj0xxbV7hh2868WyFcW7zILUXHalM1hIOvJpaY/XZapduu6zKHJobmIqLXAWIhRHeEPE
K5TtErXwn8/w/m+mc//DWvz/Hpb/fzfCwyDx70d4O2Jc/h6V9a+gF4ev/e85HqlJusDdaxP1Z5kY
LP45yEMogxrG80h/ERJn+F8HeR4cflYyJADi/l19v/8c5EnzHwKivkVeoyEt5z9k9GNa/Nsgz4RU
zkTRptNeItRWhP9fDBlVZ/dlldAmJR4Qub40cC65tXfSGUYHm8JWxqMdj8Cs4yalhJvi6m0uNGbs
+AvuVaVy3xHaUrbnFJoDNNLcziBRz0H+kMqxbzehZtezjxS6NrYyRD22rZU087vZnN8D3Wn23A7M
/yGPT9x+CGc2da9PJ6T04dGV+fiQ5zpYnNG1UxYbQxs+hq6WPljIEpd/7ZAehlK1E6O12KX06PPH
pOu8HU6CAOoP61Yn8dJr743jq1tNwTOwQZvZd1lzIk+lx9f3bpyPh04L0biY8cBLIKtjNPZZQtTH
o+xBpO6ZONBDhmGFAq/FxUE+EwTqTtUwsU01C3vbcDx1VKtgyWDOTDPrycHBNT0X3gVBEtXPpObg
2I1heOGGpYct0rHi3pj7H0PdWrStKMbRUAaAH3dpaTGeFLHiNSlN0YeCX5qOddF47VZrar4dsyN0
dQXHDo1O4vFjoUAULkQ+mLoAogfYMEgAPG2v1WZ7BlDZVr6pV94lSQvjV5jY2VWrJCD6xO7RMkxu
OOUbe8qBtSWR61VQKjTpN4GYv/Te0xCS6jdOxbgEqgziXL/XRog6XiAQDtgeRGI0TGFw3xUhwoge
oFcr9R+iUmBxrRFNJS5MRoigJM9mIEcBLNWkws3t4Sms4Wf6jPOAAJu1ryNfvlHTjNpztPl48Z/0
DLA+M8DURmqCjIPCFhs+RerwkMS0t4Wr4ZtGjOVrRRQwRsLx28xN/diULr0uDpX00CQOF3UKB+qR
ZbT1ElZDu8nRgRzmLCqeRs/wLkGlubdKcul3usumKDZUz2AlCR9TWwEZ6ULH+NFGo3MLGrchUqXO
fhNfARpLd1pFFcP2/5Fj3XsvMhAosCQS4oxay7o3KiS2TiFdph6TOieGLE5FnRjxdkJAyuY48rpN
Z9IOZBVP02YEx3Nnmt1HVjCwiIpZPlhuiaQ5151o37S1tW8GTCedxDjJ2kmwxlTdhPhlKNFiInQa
jlGdXicWCfs0hvTmJKBbSkIvHpNcoEpphal/p/z3H2KM2ie4JcynMoErnI2ehXR0IRLbwJjMwvuu
ZJ7eqCEFK9aPzc8xX54/b3Au4whaxYxbZKwiwHFlqag7F+y5nqAPZ1ddsJa80L/V/XbSTENseuFk
3+zAmq96HupfSVgm+wqATLlHf+sco2l5l1Vt56DsMpaHlTm3zzYYyaOeK3oJNO5nPCTYbwtzys9h
JvnNE9PoD40Wh+F+WtWuYhG+WqsGtl7ksCNdydZp7YAIIarDxT4KmhUBbb1IadNFVNut+tp5kdpW
q+q2R5K0xzh1ShdJrr2Icy1J6kKPXpe9q/MoFgkvxLsHsYh67bxVj/AP5RX9AxPeRivvykUG3HBB
8Fwv2mBpj+NztAiGYTUw/VhExPEiJ2Yz0e1dw3FIgUBs3C+y4y4E0G6lPI+dA7qQVrtgXNqd5klQ
TS7SZQyi0S0dc/4QpTC1yjYLf0OdRe2crspngFTDY7vIob1VGT2kOYQHuSqm61U97S5C6mDVVA+r
vjqJsb9sykV2LYA+dRvObNTYxarMhhxGZ6Oviu3OFvjsiJ1yqgNO3RJZd5ECFvaZZCbv3ar8DlYV
OFoJPixIy4DYg+5lnm+Y3a2OfC9OzNtWgZVRDdw2aXyRinzAedvfdqWO141a1GJJvHUgHspDVozR
YWq9vTGYJMUsykSns0mQEOHNGDd3XeEN8V65xj2Kcph0FUh8WJYJ1IdK3Mzp2cWFZkUZcAivA5HH
ccMgOeuaF5BIm6DpdhVCfG3ZG3jxg+q8R1Ybb5pOh5Drz0aT7FR6K5PyZ4bmsG/KNxJNdm14gaj0
wfbbY0i4IIl4LGf0imTNWPsUJGc7leHNiigCE+F38qWe7VsNFyc3x6M1ZvoGsPoulTDgVIW4skox
71byZiqgEdnhM7P/TZ5ZTx5mZz9f8JfipXWng+oqtBCaga+J/K0BDWnSXzOgzErlp5IJbmLf2e58
iGTxPdfRfk49lwiysm7vqgQKx6DfDqZADcWHnCt2ynFcdj1txeg+9UI71B64aNfhMuDcd3OmjdCc
aqbrTui3jvuUway4D2oG/3babaRr+Ss0ieQUunW+Ru/jb1RMKaN6uIkrjapN3tHmAun8Q1ECYriw
1DztPjGs/pUTs9534cADYjpMJbTnHj/1WvVH5MRtCOvYJI340Eu0PhnK0Na+yhZsQd99x4N1ThDh
GtV85yTGCXC8sUEXz8AOkyifKL+pGSEFmrhKs/zSYW83IWNfGfMoTXI4F0W/RxjmHDg4GUJkHkfy
vACanCiEbgl7sUg6hGyZ/RtOZc9Ux9t0nKoyQOrgNHfpzGJEme2PsYItMfJQ4baYa1BneBDfMp3Q
BHcE1ZSbE5s6Z4byjI0DK9I5NGhTIcfeODUyF+OfjCdXL9Id42L3qTDTHXbsDpGQcwXcv4/K6MwC
5iErmxfontcgi950C5ZGO2kfI/irxXCJ1FCDLzmjG5Y0zSxA9I1WPZgjJluHBu7UAHiif7K3aCgS
SERFfVBA40BUDp0/aSFlm9ZDJ+hOaqzuzImlQj0nSLsqc0DiWnZPadn6yr531aechjMlR7iRGad7
FRxFgQLWxisPbOCGMRWcEfPs4nPdRJZ7HGpqFxyH6Y5Um7uR5KcySraxGK9ieoqpSYRxEw/eqW+H
s4A+0mKP3Wk9ow2jx7YO5GLuP9fNj66C39gh/AY4WJZ8GiktcMseVX0CB3mCQrtUK0fmUhdAGAez
dg+SrSV7mvc5KX1raA2/KNsfaMBRe0/bqW0+q3a+Bex0VjZDWR4IVQ/KrxkUs5PZ9Gk1bvrAuuZx
9SVEf60gBsTCuYPDyCLQOg4ZeQv2+EvCyQ/hDaiWzzhBUc4IIWMaUPCmO9brN7ZVvmfNJRdvdt9t
kwrfm2w+e6OYfD6L9zJmaBIVwPkeFMUPtfutAxARGqbgUdW3Ik2OfdLsW4q9udOWAf5lptLYS01j
HThRXEBZtdlFtzmz9Yn4kPY66eBCNf1jFs1TS6pOYDYPQ1y/kuxHcS0J4zLgLnAq3HppcskUhV1d
PHSFccmCgiFZvA8kJYjdmCuENOrVgdFTsvesa6g7x7bu2VzYzWFmbO0mI6CP/K4kHYCe1t3GJJmE
KsKGrJ0G491OYfghPfZbu90ubNNqsX71ybgvwsDYyIoErn+hTalOGfOlJ2X1n14zddi52zPvO6ML
9b7QTvsK2Q3SurJqE7bl6SFJ65MXvc2DcUe8x1kzqjNIwm06qO8yXvAcoGPaof7q0/C2LCIsVSVj
D6fFb11XtzPjhEgZVMxx9Dap6czRcFeMKvWzKFC7EG1qxl4A0Wf/gOoo2YMA/F2KLrqvtfhgTbHy
U8WaM+k+dJle0uaXnXBBV2PCSIbPc56da+ZrYc2mxmrJCnsh/CHezEGrkMxFW1a5ZzSjp0hV26DL
9zOWBCHaizsMbFypCErr6KTOywpjrSbnJU4bIqKwULW18+VGs/bmNCYaaWXBzievQ48/7dAOkBY6
qLV5X3P0hvAVx8AfAqwRlRMOlR+kDnyXOOy6m4JV0Q8r0eZtEkN8PUIpYV6nyD350ZQNI7lgqjHC
223iJn5mzhqZEcK9Z0xbnwzRardBEE2fdVQ5p5KZC9PZZmD/pDOqhqg47pFaI+1OYMWrHcVe+DCR
l0YdDWEGCmibxr9QmYgrioLyUGANiDdNgOF2kxTB/EpplDT0d4SQ+bicc1xXfSjQN3pufj8UkEVd
fXiehiS5H/LAPNQu0kGQxjbHDl0f36bqsz7duUkwvDjkRW3FIGriRy2NYtJxSA9r0ui3xwZ0kohD
rHBCYlcVcb0rcKX/irxG3aF9Jy2zKGfrSYP6COKSP01ot4DME8AlAHat6CmGWnUyh8WNCECkjI6D
0fOgpSiywajaSYi0WnOpZknNFFw0RJp8h4a0ix3op+HV9ggL4xy1UE5kDhB4bKOzZtwl9Vi/DmmY
4M53wzh54LHTxDFGYgzxk4S038WQNUtcKkpFajgwj8jeQjMzkQ7gu/N1Z2ibrRnp5fxa5IPxURAv
Ac8R8FOFAjJxWLPZtRUeSPnT+D/atvwG+Zn9TvMQUS+6nzzBMaaVZ/TLJgR+awCe5aDxIPUNKDKp
pqAwL1m3/OTEBrKwy51K3PV6OWCGGUTxMg1kVW10XuLISjSR5mEIbbI7cd0opsidunEHr7B91yuS
aEfgAa6zqc/JllCySKOH3pz1vbFAF4nmVAhb8OmjoahmzwHoA442ATw9UkJMXuD9drNs+jlgr/+N
NATfSms49auCDVVtBdZYwqOYy2lWaO5z9imNH5S1q99JYg88wn7obA8zKIWGEn6mUyNZ1zsy/IHD
o7NlKX8KIGC8dPIlcC3opYEtpMzA29vtbOdk1HaYhwqOvzNr7uQa2QGiURSDvGp3KIMLY3pEga6S
hn7QwsXdQRBggRsutNUSYzTxZ98QaeSSgDXx8xtd0yD+0Oxp78Xkxt2JJDbEOGYVpPMGfG8g92Gl
AiY7yswIUORgk/eGrcR7mjX26KNgxloSGw0FWm0EHj2XHDMTBUrOc9SryPuqJpMqVskK5WNNHGC4
Af7OA2QmIZajLknt+NvUqmnwU0YRHqOA0v5w+ZWyU08eyXcLE0/4HMy63JLlwsM9liSM+7IwtLPO
NqSldDOd7HVS3fiQaail2f4wucaMIToYRirrku0Ek2BnFGWXHwhbsDEQOP22G2cb2wmmhQceRf0z
Lo36o3PNuQevJEoilbhifzZ8qlj2TlVeXLpWEYNlouBvrJggvSBAhOuPOGx2Q2cUJ2Tkxo/C601U
WlEjd/wFs3snDtKB1T/rHixLTLr/MjV8oEQgePmvQctyQe79+ef/zlm2yC/gKJcW7ajnmH9DUv7L
kRmkaF02mZwK/VaBNOfB9ZIp40lajJHQezBJpqth0lnNk3i3MFJmq6kSORJvClr48EdTeLRhXHVY
MMfFjQlJlI8sUpZRR61SLmC+1byJeRsjZ4ilE7ue5uC6Xoye3mr6xE/AZcN7Unk0R+UQ7dvFI8pb
h11Umxfr6Ppn+P+OzP8jR6bLh+Lfj5oXL+a/HzUvX/tn1CzMfxiuJRgcG57tOI5kCP1HM2o48H0k
nkwbnAuASv0vo2ap/4P9+zKgdmyLS2WJlv9fmlFGza4UfEdB98/I2TP/E82oK//nqJnRhQB+aQoI
lJCIJMAhnoW/jppDPc7CWVAgRq13CkkI37OpwWoDH+IUG5m3k10BKAEw2KstKhaKTjDNcA3Ukldd
YbmZgFTr4kDXQtBTJ/qDxRD9vRgHBq95RVigNOgxLFW0z5NGH4J3J6C9G7OJn5q67vBZo8qQW2aV
7kwYWVi/G3BINNTjVXttxwlOW0DY9BYr3Xzx2FKfiHIxfKBKjyU+Ml/q1PnrS80RwdxJ1Lb4ezCH
Dj5FhhPxggKp+2jDqLvRIiLwmqQbAeaYhh/FZMQ3XSKkBim69G6jvPzENcZJDAf5OhZMotOU4DTN
IuIWIdWdJA3LV+B3b8tQ925iCiEQ6YNxlNFj5bkH20xRcw157/1G8FE/hqgu3ojaKKDKSPkZ8O7O
eMmEjXnM5QJ0xoyON7Bw44hwLp9l7eFaahVh6U1ZTWeZNu2+SFuPltsUu8Tr7OdRcO8lXjU+RbH7
SXRvcaqxb19HGItAz3QFTNuqXLg7QWldeiUlU4iaVSqGzhRISBvfM1uBT1JlwUkD5PfAaOY+pt/8
gixkngcGogg3EQXAcMpimm5wmAIzxqg4nTn662g7ec2CgAzRk3mYZpn6e9OVL6zv3Co+eNzE1zkt
HcZSY4KOsi3iX6NQzjW1HcN+lo4qTibZBpmR67hlChpbKPvhsxPZS+jc8DAGFiMkLLyPRm1rD2Gc
hw8FUZPxOMqzq0njRoqSKL9BhDsrcusb1bXzY6r1wWsSRflTrDfmR80W/2DYafHKooCt4Ojk7Rbp
J8lhlemdiCRNLwRUfePeMzYaOudfiBrkSTO69EWN+bTNoIi+ZiCGMqJ2422axj8i0GstSxdUGQXO
1Y2XuycY3ckez2/1Moxh9dF1DRXBeonqVZO2vpMRFNbWOkolsV65w3r9dutVPCy3sjvBSjkFy12d
rdd20ZADDhY+cJnXDOT64VdcrvlmvfKHQuP6n6ySom9YqoIGBw+j5lRiSGzWwiFZi4hoLSiwzVBc
iKXOQGhFyQFVLiVwZC1FoNG4+BHiihKlyPEXb8yIMeYpXsuYdi1phrW8mdLa+54cgHPEn7rENqC/
XfolFS2lkVsoTFGJaS0lU6cHF7TBFFIVpw9r9aW+InIlOjtr0WWtBZitSlvs9EwJjR0E83BEv9Vg
+fNavBlrIYdd3Duaa3mnr6WeuZZ95loCZnkSkEC2lobxXJh7pwauSE9GM7gWkSH46FfVL3QxVZJz
6Cz1ZmR0wW93npFNEixAQVquxWmhKqCbmSt41WItYIellsWWkUcPFWhIXHhrueuspa+zlsFRCm5R
N4W6KkfH5qvizjQPdBqUz7bLaYBoMC5fhrXARm0r7nRVoaOCG4T0O8pkfDHXwhy+E0U6cUkU7Jxa
FO/RUFTnpJVFss/W8n6RMfwWs8guCeQncr86AomPtr04uafBCPkz10ylbiNrap5VKct0lxV0OviZ
F35MENqettUjBq9IGQzwrIrcJByr+J/2lcb7hpJam0qEAGYSb0XuxmLL0ZP3Rz3qGQxDrEQGbzaE
We2DhgSADV87fUdRB16tyMr0DaIm9WuDQCfYlIWuNRvN46O9qSKIQgLQvbhPMF5hPB9lrGiyix5E
a6YYGneNnVwL8qUMX8+9PmRpsQSwhEMaM4qujNzdThkKJ9hRDHqzpCaWIWcEvwtJgaZeD7F3k7BJ
WA4NUIlXjL5wpY9qSFH1WOs5UJNmwdfofAEaWnMWnxMdO+W8k5bdHvu/ogXsK3XpdL05u/iylj4u
Dq9UZ8YT8gj4TkWuHJr+eXC4ghwJOrMDzevd00DyGRunokGTYMzeyW0Gvj/aXP1cGVkrN4KCABXH
mCbvZL4q5nBtj0c8aDmvNx1g4fxKGB65b1LYo3EcicOlmLR1rX3tLFegQ4LmNW/IxpyNU6IwPFy5
iQOmZhx1HHqQQwGzdIQRYpdHxm/DKo195NqVzQS58mxcmIjljtAWmFDBhHO/E3cgRxkjd/Erqqcs
P2KqS2Hn5woIujdhVmNbMxaEh0bh3O4pR6mEOwJ62AKBPWGbGhTcLaQ91gqN/tRljEYYzPHRjat2
O5Wm+AlLBfKKncbhm23rpXZkieqG+9FxciQnqRn+ZkHA2839MaCr1tHCbMyWkcDWdnLrblmU0wVl
HTl1jcc5McSFotIwccNlSWBgH+0shm/IVR7dQKWlP5d5/DR4kf0bbWry1WmzkL4J/+AZHhvCWVum
7TNDgjZBVy459CaQ8+M+T4FwcFEZ8hHmgXK2WmYHT3VjxNF5wliOUK6qMHvlHPEm057MpDWoh+CF
eNEFssD2ODxy3xAOb1a5JJ4JzDGmkQ5kLpwbQgPfQqYBsPBS8BhYXGurvEZs/z6wC8i3QUhauYgg
cIzxTYt7wIbjN9Ir2MtcO0S4AoC0s9j6ByMnr4klt8cInoXyWHBRowOcCfjwzblKyltAiEQd2XHG
u9BUmXyXU9jfI55xyTxhWVJvp15nQuQSrA6HKIDx7/MqmscmibNih7GPQiLguQA8AKRhIm/BgJ6G
MYN3Cu4CR6EQDanS4HhG/p0EISYmjMFedDssar8RKv3GusmoTrLNFtuE8+bcT4V87kNW8seOUHWd
TQ9DsjtBHhlYwEpSA2TCWn4mPByDOGp8dSc7Q0a+ARqItl6bVRMzsgLy4bu21/wYWl3a/EXT7EVq
HsEyo7LCZ5akbru10dkSzuo6ZX6KW343O7AYK5iGmT8s7p18AwdgH5Bzxag4b6PHRNXi5xghmfQH
Uc4XSs8wo1LIxz3nRv+qQSAGmV0UDlkuUYLjD64zhz/akM1Y9ckBaa3xA6Uhgxx8JCxpWtCNH6pU
cwxoZEAUpyXDmO/kWKE46/VM+zD4mds8BA+wIe8pPgY2Fm9eYX9fibbXyfLOoiX2NcW1jSgFPzMD
1L6gbfcnhSBlV2MS+KWhpUO2pUMzDCdkc+RCAy4iob3N/LhtFeI3b0KWJc0x2mVxHaJdbkFq+Hqo
GwEGJjED/fDs4RFbzTeRIM0247G5KYPG2kpdR8Yg2G1/NF7QU0Ivcbko/b49YiRudJfPdJg0N1QH
+RM10PyKiFtuyyZDWWB6QfUk9U4uRMT8XNtFd+2Y1X16dvvJZcWAt5+Z5xH0ikoASzCJ03WxNc2M
pdxEvPtIzu5OKKX7jVYBIAulfsaVYm60bHIO42Izr5QO/Uom+iUTpfCdUv2YJqPZymh2zrDM6yOx
YAxvs1h7wZH1c3Ls8BfWt6fRNt/IzS62ua5Hh8atbaSVc+2nbdeRxUjtmSR691rOg3lq+kj8gNGL
Xg9vxNFpBRBlp8uuA6ArMmo9cN8aLMZwW8rBG5c4IKqLFPpvYxrFxQMf9xYyaEYaXkThRptm/Zdu
tOLnujq3qsS7xSnCt2vt7H50TGsTW5V+bMBanJkDiPdZFqzYjTY/99lQbHGBO4fF3KfwAs2WOlAE
9HxwbdLGH2KIj/tgTLC1RlH2WMyjZHJpDwTgotkAwV7YBpm5Ze/FO80harYY4QYxiZ3veUS6W+Ly
ANrB84bb0DGVNzLDue2avH5NjG54g92mHmaCVm80j/WTji4g5RocX1M3iK5FOL2HmTc/h60xPGvA
JrbM0ro9S0kGX9Fcop7g3X8nSCaDKhA2lem3dcOIRBdj85UmpjzHuhveqwL1Pv6xNIKoSPyycGvK
8lRxYmat5hddY9xXvF6C5COBNydErJR5xcVFeM35AHh7NzfCe2E+iMl4YI2bswue+4MTuMXFwd/0
y3KQDXljqvkBxepjxqxy09UkvTV6DH66igYc6Fr7gRW5+yGQoPxKtHy8d6fM/qoZir+FivwAzWLV
Orl5dAgsoA6aypp9UCIVArb40sPeYrfY9ffp6MIeqoQFIh9bpGFo2c4t3fotokjbGhhPeb1QGza0
sW1/QF5cVds40sN9Bdjut5fpGFSCKh9OjjY120K0wQcIF7xfrtC+ZhO1B3ALHCBe4F7sMZ04Aj3z
cUr6R2mGpDrhCDLRKTjPetEuWXmdOCZ2cqkHUNsuLcFuYJmxczD6vbMqqcjWq/mojk5MWplHyFFh
d6g6iqaO7ie6bEismrjvwra6QExtH6eGW35jTD2DvG60ASBGJWhdHJiXeR473nvoESBB9Ka+DZwk
Omh9QS+c9PYOhiH53h6qLMzmSLAjvT0Sx1Kj+qnqb2gF5l1OwYPQSIBYwCtpt6Ov1Axp/7/YO5Ol
yLEta79KWc0VdtRLg6qBu7x3wMGBACYyAgj1fa+n/z8pmktE3oybWVn2V1pZMQizTEC4yyWdffZe
61txLet3wsI0prqGHzoga7AiRL51HWV6dUdVeiM8SboqBxLnSIADUzn20Lsh3opPtD9kQAxRri7q
LvFPMWyMh7iQgou8sNEYxZHqZBD3zomgFVI1CHQIl4Ym0SYO/cDA6ag41kbn3hgmK4RFu5TnuFw8
1mJ6EnmhfV2xiBE1xJKLM31ygAWhtNXcvHhIyrYCj6h3n1oplXcQyfMbwJL6kXms/MajGsJDJtz6
WVfL+u7/unus0fXwL7p7iqbLvzSCr8u3t38718/1G028+YhTU/jrr33t6tn07izIaMDWNJLy9H8I
SDUYbPDShCI0bW74vXOCGx/IeAGnZlkG3TbV5mV87+qJD9QhSD1NBcmnPLnE/4QTXJZnq/c/WtjA
1hSImizb6DsQXQqN7uL7tl4MvtGOJfQadqkx5FNbumb4FIcXv1Olo+l15U4rffuycZEQkmIyDQsR
hRYHhJ+RseiiNr9VQmWyrM5jxriPsAiRg33LNqM5JBbKrWU+Dye7csiuq3lkOWRJqXJfTKPMQRVo
yy2k4y8esnCGnfPgs6IH8ISN3XzVG3djTdGUen6JRH4xEsTMpoycrYKBqmRdWsELDpnLNvTvMa5g
HchWQn9TGcOiXV8qzBgtS/lU8uRgGwoFYiiPRlDs/fGehg9hMaXaLzBOX6aqve50Qh8x4m9H+wXF
09oNZMmpcDTIOXwOKZFgmTEA7hHX5Nz9gBbTNXqszag3dHkaxuEW6ZeVbLIemellOYUu2N4u4DE+
BMb1SMtDBhMhK8UBwVa1zGtUpmpFdkyVbmT223KmIrKDvYrx5L+QlCnXjPgvCM5d87BuDpJI3ODN
sKRwZ5STX0MmgoreoHoq8guINx2B1sxvzUNNuV5bHoGMwrttGno1PQD1FO6o6hKLZyoBYW81mG6M
IO1Ksp/KsrqSWnAjAppTmMUxuSqecuUhlUF+NnGpK+UVddrWyquTybGY5q6qviRJmRbYnMmpGHK+
16Zg0gK651rW9XAFXuRAfdWh0mxPoSQflQhX1sBh6csEKPLwii+ZjUK1su81Gs7pWKJaKe5yTWeD
Ko8macK0BApEVY07sH1orgJJJ6KeLWpTZS8pLbbT4HonWl2knOtncDQbS1Tk3sAlGxHpwP5I+pCD
qjLLLkz5ZQPzcNFJGvZa9iqSfw7a8RzU0jR2VN/YvJzbpNlaMoGNrsFOx2wQIlRAyQDimaW1NFnH
wsLatQUCtL7Zu0GJSgD5rO2hT415vVQC2yx0wYb1LdDsehXhvkFZZd/rRnrVR8Ye9RKzb7d1b9hi
AGcjXhTJ17bLm5rcGD7aXHHFXh+HYxgN8Kybbmm3yXWad3dVX50g1j+buW4sUDEdlUR/EESvmkVj
nvS6tZaMCh/l0oBfgtAbx6FTCXM/YC+2Y6es1SelIXfbrN36ziaQF4nbVhnirZ4PjACtQ2UAbYjq
U2GT3xrU6qoalXviZ2HT6Wu7wCwD7IycdR2Phyt2k8u9tmGhhf6qlGJUbtYFsQIPEnbgdAgf/QFS
gJagzas+UkKvVFW7jLziyZeGO/rvC72WruDjHwmiPQRxvWWTtxiT7OSqF/KIdIRm/ueobyj3UBlQ
RpdPSpU7KWD5x5ENNyHSbH/1NJWuxyy91kRM4Z52zPTLKzN12RrC6uJulclOsg121OW2UYGGf8tU
hYh6JfvxyhyVKxBeC1pLuwTwf+dXB8Dc+4ZoW/BGO1idDO0V41ga9TKQgl1QksPbZ4/fg1cLZRfE
Zk6ZMTm6vctBQQodXkKAeNSk6pSpxtEE8VwCdVwLVTi5dkqQ9toix6jGjqosik+yVlzoSXFi+3Tl
EghDN09ZjsiwVXIuQwH7mdTx5WDYZKc3h4DnaOESAZkTm2eXDrPShUAESkV94Y/tPSk1jhG3TkpM
TJk+j0Fq7xl730tdcd2GtsME+FlCE00260rqi0tJPqdl+slXeycMn4s83VpD7hTtvUkq7MDeE/m5
wkhBYpPQBkvVjV9HSu1bN3M/xd6Tq5MoQNEYxOPeltS9nYpXGevskqjTbWxTq0MzjiRE1WV+EhqJ
M35zI7fSOW7TUxUC8Ueh1JgAiOr0up6gzX23cVP7FJmnvK/3eq47WVCgTeGciOpKoIusTdRStbTz
dffOJJg2VOOthqcLXxjcqo2rlGzwYJkgdMGmqkH2Dk+Gz5DP/+hhH0hrzMvd2HwMux5wdwe5CUqI
ySaNNs26Taw93Aj2QeRKDPHGttMnpjfXHmhLGwYE7XEc/HI6MOiuQU807M258HSnztMLmTRuVwV8
GpXok4ZE6DfVgI9ar4JdbKAna9KDCEAd4Eo40G2jK6LcxOUVmvKdSWpVZtBaUbn5e2lFyh0W+YaA
zvgkqfpjR2YCk8TXiHzXym1DB32G5LiGxdGUJ8OX82XeZ7cG29Kw6fe1OzI7aR8GwIcovG9oOdH4
J1QgCi+EpXFSdeZw8j6I0wxxaElvxSa6hk7YR9cjfsF9HWXDorFAOlktR6jn0lU+PAB+Wvpaeo3k
/kji963rIouPxicx6BurSehDRSjjihtfYgEeoueafahuZMs2QPiiG9tSpUE3omvVQZOF5PaOlbsJ
5JyRSr/iLnHpMB5QfqywAzJ5qOJrV4PqREIy3FWuclXUOMURUGqZLw60QLaSfElnANVwdDDRp0qR
fhxL96DXyFHYu8blueATyHgKJaH/sWjKfhn2zVYn8FFuCAbCtkqRdQ5Ty5p8g2A2o9UoW7sgiK/b
zLqwKv+JbAH6qoBiGc8g2bAwSbdsFoCRlrG0kROC6FTpjIH+kecnyLXmhNzrCXrgjugJwbUFf6bJ
3+Z84ZL8XHiRj74NB9Yvym3WZ6sKdEKH6PZoBcMazY+e3irYyjWTpp4VyOVhRIywzEW/YZ+3k21E
c3SYIIU4hancFYa6qevykGpUOnWMK42O35qR13CTuspJwAkKemNT2PxO4ws+QHflD8XSM3kUEeRa
CAGWgb2yz5ppjeG+LrIHhhYLua93PO/ehRrL6OpSMkdIjwFwSrx5fY5Gj7x1sUsY/gnlUqol8OvC
6csHpcxWKq+RfSMgULW8BEVC3NUOCdtCERtyExiC4BAaS9SZwy0z14XAyqtmKXLMaiex5dOkbuHS
Kj20qb9VUFGW4jQgUJG1NxOWGtDUNa06dSNK89GExinI4oUFaETqjiy8fJECY/cF13EysC0LdQNV
chF4W9Cce1XOaJZCMPySsFx0wkffDLQsqbHYIM7ywwOz7SXOQOq5B5dr0NSmRWFlJS/VJPzqb2t/
PCKes5CrWTD3iFOzxLpIjXENwEJDN0+vZtlm1MYbWrREbVnZsQfXSxHh2CbEwyr4CMHwIPL4AtOH
k+tIyLt8Yu4krn+HHEt1gjoyP5Z92Jws4qNz+wai4QDoqIW08D3eWa78FxJzXqeEZ5xQWxGHB+i9
QN/s9N6yuaJxBwRqD7zQIhBDSGEmT91A4jKCAU6RI+IiTBwP+w7PF4tdqpPQCu/WWSZiPjhTu7L8
ssBVJFdF45SpRUSHghkft1VXySuaonm8EYkgFzcqQx3R4hTzoVA8Tn8tI5WlGDWiQIopFURjvqWv
CxRy4hyYVY+3YMoQseY4EcJXiDlpsynrqp5zr6ZBbLuMyjkQy5rTsYwJJsuufUrOCoj2PNOF0/W1
PodrqfIUtBXMoVvIrwjggnff4ewsc/YrEXa13AkkYOe3Qu55OjWkEEApYdryPJipL4FkGKa8r2Ik
f3xOAQO5q95oCRyhBfuJ7oLQnOGz6DvVaV2VGJERbTNm8vLYxgZTZU0Pn3rEt6S2ifTc2fQjYo6w
q8uCx8NkFUlHynh9sJNVDh1uDWSHClOM9JWI88F81BkfS53cCkiR2ZWsQ3iNywCkYx5LZ6/Xs0dJ
S4PLWOSI7xRdkveMarNDZ8T2JtSDfI2LXzkhqdNQJBTBRlV89jrIpBmyM8Z2uHGSDqFVQN/PtNN2
kypJtEPVCTFgxHunSS59YroT+RpawuBIvVa9hnZhXat+Um6pkpgalLKJjFTPzH2ljNlGYTC28Vre
UhXaJmrYTrGOtnA9nNSFVdG+mWLntcZysBBq7O0wEV0ng+6eVajD+8zGg4KtkdYPeB37vkUzvqmB
cjGR6BCndIKXpfWdIK26BI9TKtmhMX3eQDKG2VmO6BvCMLM3SdLph55i/txYnFo9ycg3jFB/o38Z
VjITs4VhN9mhyKrs4KFYPUY2KfJcAtmh4qVvVA24CppjHEAFon8DR8GxmNqNaVK692XEAVwJw2WU
2DTWFc2ul76R9yfKvAQhZZudEeLGaNvK/ArLi42G1azIgDK5rLO2Tz53RGcRDCJsfcut4p7jctoL
od/Zh7WUvRWy3d/Ujdlu2nZ6sYiUN4FOJ5jr33KKlA/Rbrtg4pgkK12PlaXBc+5EfHW2MwiFOShG
3Dkq19QiqiVEfaBz+hPlQvtCUFO+jmAGPY1pMKxcis5jybzizGLSvSh2+NkTOOw8qwNdMAA2bGEq
LHMd4LfRp8UOjA1I70aN/Rcy7iT341DlwR34GH455IEKkojHXmpBAieKq0Gd6UZlfVXJQ8g9zkYJ
haGfGv6hQMLcnFvhEtGo81JARU6EcDawNemdMzi8kQc5QaHie68oV6i/whkz3pQdcyPWLsbU6Ep4
ZcpEJSeBHkB531QBULIZXJ74efhpmHHmQPMTm7oSr0XkMjXcCTQtTIxKWSGlvFe9B676blizJWTA
nkWq9RBO/HSgnaDU7RaqetIiqlrkM2xd0xMmwMkMYXerflDAzhv1Zzq6iP2UaiCLk6ye5kRbQHks
+UReR26A7tmPC6SnZGvBGIL9zsNeIbSxohDo/Gn4M1HieeIrJ+JL9D3ThP4qbmwULvaAUkjOBuLF
Cq/F586Ff9kVcXsRZo19NchddlArjdk6LY/M6e2OHnpT9+YCPjvGCSY6lJZKl6HUSizdOpIipoOp
qWn6NqHK1QBJg7EJbVge5lBlwqg/DZ5t3+ccYGmnWXY29SZzspEPVkdku6mUPN0ncK/fIia7z+QO
2PdS0/c3aSOzkCT6SERroORvqZzm61LhZqa1EX5KJlS/Ficmm+FEh2UsuHWOBeFk156Cyhv0E5uW
tWXUA7YERllXTOjRQwbuaOOV0LorNMLq1RCa3TUTM6b/Ln2vZN3iZr3pNYPaNGQk5gRNL0srAN9c
FXTOwAnFyKN4WuItTBHQSKIaYMP0VV1eShABk4UZKt0dtuuItxl5vrmrQrMiUsC1wAo4ou0gp1S9
3g2Xga210lL0iguO3lKlLJu2pAAvuIHYqqup0O7gLdJIoZeOHQIFh6qQTq8wgtbVuuiXdjFMWcu2
6UNK8GEOjYnOcLJtJG2gJW75BwbA2oUnjXK1MC2fymJSP0NbNowAbA1KqweXuewSlzvUjRSP6poh
oPZsMDVxZHca26pawUmnOTi8xEqAtAwHQTrbIm9xAXiPg+njpQyTHq5KHpyBc/mnhpZ+sBqDQTEu
YtL2mFUK4qsWfmDL7lWKPuvebEq1XkqNzrLa95P030uH7CkzQl56XJN6stUSyEcLdQ5RqSYR/kjT
6iIi7xbUllveejVqfa2X9DOKCltnA6N4+Jt0dP0xtb8xi/3Z/KD4wM+nWyJ4CydPQDDbAxCClXs1
kikmqcHv2cF0MU+nmuo1LtoMgf1sNsjGWN8MWoMDwRLdXWdLBxbw7NKcjQp0S3nl+B9pLpKCOJkZ
vEo8lLPFQRs07A4agr+NXffK9RAJ0hBmY0Q/myT0yS8RztYJLZOwUait260tMcAdq3BZvFOc/hOZ
8o/KzanFa2q2igBUowdNN/ln5SbQQzSXg0Goactp09eEgiGUmaLE/29U8EdGBVMb37JMgK2/LwS+
nKJZfl8JPP3y15mB/kEzp/Y/xh6Oitr2uxLY+EAfgqmESXALzX/GApSEtf8f/y4hH6YTrqq2KcBS
COuHkYHywWICgUgY07SlCFTsf2Jk8LMQmMtJx+qvCAL2FAphoU5w2XdCYD3TqZVGdpwg1Wx7384i
IX8WDFleWEV3AZQmsj76wq0ACAFzBC+goz7C3NLmE7emC2xmWKzvD1GTFfKdi21N+qxQVKITw3sO
cALRFtF2kwJKnsVQsD0RRhWSEglciJLykszSKbCx1bGdBVVIjl37cii4+68FyOcptKn1r81Zm0WP
t9rXMlIEhwBsHdCfHagvkeFlFvQkxixi4QlVz5dEY2T9up7FYeYsFEPEhWisVcJA3QTDUFuOix2o
W4+z9CyrCbqY1BvRdT+L06xZqNYXhKHCL0sF/XOWCou5J9U0skvMQgiD9MRdUfng8U9yZVLHqewY
rpgXtfm5kZBUw/Kz4xqEV1BnG3/W3UGxov6kACuHtT0L9DBkI9aLZ+Ge71WEnw+EwcZHGA2qWNMA
RfPn6wJXLgOZJti1XwxBlm+VDq06s7jqmqoMN9lE6X6ICtSojpAl5rKA8KBdXJnktb2pdeZHMtYY
HwcDptocDr0g34Cw1Nnn1OHI/xwJLhZy9NjMrZPZG1Wohas6Xjs956MB/cI6mBcBRmVVvhbzEtHO
y4VNXYetlTWkm1aTobS7ZT2tMIig8lt4/yw7mpaPaysxoxdtXpaUeYkyp9UqntatUdO9ZiVNS5o1
LW5V6bPOTTJQzDvz+lfYY4RjXB79Qzcvk9NpK7bJtIbCsmU5NealNZqXWfaFYX1RSXK+pVeHFbRR
grE6EQ5HJg461Ixmw9CLDjg6UleGTlIBBUgZDTz1Qpda1n1PbQMyudETWysP8wUZ4+CFyktPniqH
IZcLyggWKJ2iolZj3jlL2njBslqGj8UM906wvlAuU+rKmwHcAZwhKQCzqsVWVqztsRd4WRspPzDU
aLPPsBfgivczY1wgyhPTgjaxxz0dd60VkveOkVPvdpVOnugCkzjYcpxduAMTEuXBmc9ocwsP0LAy
ZuQ5XSWBBQfO3D2W0uioeH56hg0NJH0syR1ZpjZkUKJvRhU6mjXx1QePhJeFMVHX8TWwnTDlIG7Z
mnBGnQF9BA6dRoJN7+ua72gz0Z07RA1WpKCXF0nQt3RgDJbQC1xQZntw+87WztWMj9dmlHyhV612
6wFvB1FjzAR6UQOj9zoAXdfC7MUD03Jo9ZlJlX3RzED7BOW8uCKJE+Z9MvPvC5/OximZ6fhR0nHB
8y/UfE+fCPoa2koG+xIpALps7oB5E79JHmr8aWDE8VArJcDqwCsvBiVVHAleLGiXpufpI5JtXDX1
0kpkZPkKqpnB8DGN9qhRiITVxGqUzM9o9u/xCMIpbuk1eesGdZBS8aqXZcK9ZEwqQdOtTuSEapdt
wuRMFtABehAWW2ofLIAaGqOys14SNfnIDYPYCh7mOfXcKy/OqOBw5dJ4VJpiXMCYCPaGMjJFQ0OX
Qd1pc7ahKVQUJ+maodiESiO9FvyLNzWpeHwTfwyAsJUg5TN0cLSJsubCgjvafu2QEwLtkhiVFmOf
aWyLvmxeByazD+mgsMtE4PFoBy1W04wCVhTqeKkhDOwu2Un4F9T59aIfO+E60uC7+aHHb7D1C0u9
0X0pXae2qo37vorIdbBLaQR5Rq4ORSEEii7sZZwFlHvLEWowreF8/FyHcnNJ/wX3s89zNtw11UCy
RJohnpHIrFpWsfC3gw8KOLVi/aRCHUOC07h7D4RXgHpopSsdFTggnhKCC2kQvk/1CyqANtc0wg6q
nJkXzxD63LXGYCWB/5DFur9l74OcUB+9kryJLCtXkhiTQ2x32oYm2XgX80BfRQH9LikIg9u0Toyl
GlXuFmV9M24zUifBIgDBkYvaumBy3q6zUXROnbFDknrgbZ5mmk5LEbed1t2l11fV2lMK2ZlOwB2M
hnZte5m6lHwxLMeOxUwM8l2Z2o8I5pCnZqr60aOO/tSGYOCSOmwfZJr8V0XdXPUdDDs/1Gv0ZBlI
WkV+5rVC1snDDt6kliX1UzihOhijNzQyi4ggziTF3EGhciVBbafPaeqrUIf2iilThXaoRualzSL0
LFctii67cVgPw2timgw6oVmQLdNQB1Mbhy4Tt16Q5qZpF6VbaEeLHdhtyq3GaNYLuQBtmUeUZ/Q3
EumR55yoTvqjMSybyrwk26u+NSi8VylzV1JzAHWg23UPcTG6r1pO/JOr9DkztOYORqNyI8aY7i4k
LfaGndpNupsKZZOoz1YhmbdsMECn+IV950bpJ8yLVyrgya0aBzeIvYPr2m5jVKowptAYNGJX+T16
H1SOOPrN8FgElrVPAiNdIg0lilYaNKwxqb6XECjBM4qqV1+WXVrA7XAebSV6ldUcgykG28FWGxpK
3GyNqN0XHXQBBD+ilkRXbY2kj25oewKoBPKww0XZYegg16PLW29HvVI9m0q8Jdw5dxA2F06AzBXa
Sk2/j0nETDoxlI8s9aQRQXbfk0HRomiJIgf+vVimaVxM81b3qa6L5EKhANt3XRMcaSrgmQTubtO5
JqmoYeoRRMMG5n1NiAmtJ4c3fsZPmn6WR4BaeZGWgGTLEgSL1gwPgT0whgvAaGGxPeaeVmwSIGPh
YDJhIrhlx8Yl2+hK+2bR2cTQ6MawUQCb74uQu68b8e7KBryRDkfQsqz7ChLhmOqOa5HhS4JRpy69
0RAOajr20GXo0TmJkb6PvjYcJchbt1Zth47RJiw9YUUArIGXi/C+xos05MnJoC7N2navW6LUHEQm
zYb+HNJpexCYEUxkmluJistxAy8A3Zz2+p5QIxZ/1y1e0HTbuwa290uX5j3kFyy5y762lONol/3O
pbpHis/WfMmuCy9xEsjdxzZG/c4N0Nu7utFz+zCMWBk+qW0MgUP14niNUsBEzJgwhNC0CA4udSFK
d3igHSUlzMwKPJErqu7Uphoy9bawPhfR0F5DGX6qglhUh0Zirov/2R0uiGE3KEYmYiETYKb4SPE2
nPe6vIPQBeYAtmGKWQEHlsXsdmW7g7Gt6Nee+6J2NwWjH4mkNlIu6H+ndgT6PyV3yA9z4qdwhWyD
vFKGZUBeGkYUzwf0mPjGGZpXeU+grbGyQuAoXHOERqSizq+6wu6O2IBEuGrlnlDg2Ay7mkcEMkR3
iIvPhieKDW0UuJah0kLwtzEQLFmYGU+FkL4AjQ2ER9R4kwc3XEMw4tuV3EbISiRfLtGQNLK0g4Df
HVKdKRJcWy3ZaDULWFaXNAhpvye3GeFp8TI3oo+R3YGdbAzPSWRWmEG2Lym55VttcNNP8C/qDRw+
1+kthbk7qrzhOtCjeJ03xr0ru6lTF+JYCkr9qC39apHq5h0k3U/JqPZnhtbyUm/oRZgBccGRmrOE
J4q4bDXLv2p1JdmUrZ47g5KF29C2WODIAySRtRvXhc1ehsvRvfVkc0KtgBjyB+9B6dInNxcwMlor
2FlkED4SbF8tR8mI93UXegcutPyAalNe20C1Vn6C/RHdIkqG1AziXRBWLCs5Q/GKioO0JyXP13Zr
dmcjg9oGfcm3V4pMhgeo9jQ+ubk6a0TSaFyZiqCVgBt6pBoacgT7NEk+SuYQ0syKbbBPBRlJHDA/
dtDIJi6Hp1zTthpfR78i5M3MkCkswHTXJ9fQjFfGZhgs2rDJ44VvhUgY4hEuSEY48D6KBzdYt33p
2k4hDRCFet+GlMsKViZdXK5ab6A+y5C2OZoUGuBui9G4wBsOiq/WItYtEQr3qTdU01iCaHCtDWhC
XxxTM2+rVZHXAN+HFqUGU8t+J4IcJm8w6tlVmw2qsh7yUX7QW2glC2I3FAV7uhdmW25Wq3Dk0lI9
B1FUYy1oESiQZ4c8uUcTnt2OBbO6pRRLXrhpYgU35KibTFJwpJrZVh2KpFzbEQGIyzxvEJNBBLeX
IAemy7c2jQ5/qQq/eaDX+KokTdFcYo7Dq2DLcXAHgqLSDiNSMXtVNj1Oh6qjA73gUYkDIp/dEIFL
MOImnl0SYsxxZy6UXNYQiDR0vLZFEGR3UZBU5jQfwX3BY5eMdCLCuvuqTKABxrNhQ57NGz5j4WYz
ztYOVh5sHm1Ztf1mMBriMjFhiBuva1GvWVHEqBCondyuFOg/kOwSWG0LiZ1mtSRWgiLZny0nmmbK
2ZY5meJfZbgfFHyxk1GlnU0rrsAYCvTXDYKVPttb8rDvypUaxQGDDBxcqHht0JVSg+zimpqTPiAR
YcDIwIwYj5zOyUwDBRw3rjq7bPTZcZO0eelvPSzYb/4gtFcSa9R0MXYDc4fKlLky+9nCYxs5z6qi
xgvsmF2uMjWdXD/97ACScE+OdC9b23AyVecZnMXkJECyxUBkTl4iXSbnMAlGSgB79hoZqaTeSE2D
AymezEj1ZEvSCLSgEeyP2IG5rnwKw9nPBGIHkNPC1sBY4dyRc/uinc1RhVEoHw0bbpPjf7FP+XGd
7MRsqwrZreOTZZ8E1Xo2YJmRaaGLKALJW1nDZNKSZ8NWXsma/Ol/V/PvK87Aea6fV3NT77p5K4eb
t6qJ6+pbQ2z67inDcnyb/dd+6NcH+qoT/hfK46/txJ/Fx/Prml/0rw4TP6Ntbl7fpqag+gH9oi5r
Fi06iKb0iuZvKPYHxbJhDIAEmDqW787M7733X7+tLyfx1z/zw2t+yRo4Rpx8iqb0B/X0RDf4oYn6
O+/6pyO8f9fWB1qdKg1KYAjv37X+QVimDLT3f+pd/wtm8W9AEr/z1n86zLu3rqofBIxp3jkN3+mL
pvL7M4B2nFG/oFP8P/S5//TS376r5r9c8pb4Yx/+T4d5dwYU44MsGPcIhSHH+7dufZAV3TQ0AJdf
vv6eZ8Ck2f9HLv9fnAHrgzkRPxTVFvMXiJF3JwJiCN9WNK6Dv+kZ+IMPgF+cAeMDeZQmyG78htPX
j2dA0T/A6lH4gi4yf/1NT8SXxxQcdu8t+74u/Znnv0qiIJNpjaHRlzfKxfXuUuBewXqimjKjnL/n
iVA0ekj/DTeEQTVjKNrXW58j/ngWIOvwA6b8Nz0LvzNd/NOrA8s+BiQVwsTX1eGnEyF/0NCQT2al
Lyfiy5n//18c/HRn/7xImDzZ/+IjUv9gMbYAxsys6bcPCB6RUJNYJBmjzl9/4kT8gbP1vdYE0Ra/
zlVm8Fb9s2L0937gW6H12+9/LbJmHxqV1A8/OBWdX/72lzM6/fd//nCu50Lw3Te/FYbz3/n661/f
4G//9A9/69u7+vY/t8Fb+Vy+MJ6cV/yvL/PyOaFM/bWN7vfH79+vgV8dfPX8K/yWySP2H+/3P/79
h7Px7ir71V+4yJvkOX5Ovedvx3qXJMGl+lePf+ienxpGBJfsTOJvh3v3J3im/9U/8UekCX/xczgG
SZ7l2bfX+u71c3P9t7x+aSKtfTvWu+NTTvzV42+em/ot9b4d6B8Hn+rVv3rwPwCI++W5/2c35Pct
3W9v029btX/2az8+g6afeInfnsv//H8AAAD//w==</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flu!$P$84:$P$92</cx:f>
        <cx:lvl ptCount="9">
          <cx:pt idx="0">Gauteng</cx:pt>
          <cx:pt idx="1">KwaZulu-Natal</cx:pt>
          <cx:pt idx="2">Limpopo</cx:pt>
          <cx:pt idx="3">Eastern Cape</cx:pt>
          <cx:pt idx="4">Western Cape</cx:pt>
          <cx:pt idx="5">North West</cx:pt>
          <cx:pt idx="6">Free State</cx:pt>
          <cx:pt idx="7">Mpumalanga</cx:pt>
          <cx:pt idx="8">Northern Cape</cx:pt>
        </cx:lvl>
      </cx:strDim>
      <cx:numDim type="colorVal">
        <cx:f>flu!$Q$84:$Q$92</cx:f>
        <cx:lvl ptCount="9" formatCode="0.0%">
          <cx:pt idx="0">0.036957468037260466</cx:pt>
          <cx:pt idx="1">0.060120928722389957</cx:pt>
          <cx:pt idx="2">0.040937420187582819</cx:pt>
          <cx:pt idx="3">0.058965564178421331</cx:pt>
          <cx:pt idx="4">0.077737751080613676</cx:pt>
          <cx:pt idx="5">0.032888612104666315</cx:pt>
          <cx:pt idx="6">0.047582436143345237</cx:pt>
          <cx:pt idx="7">0.038619763377138294</cx:pt>
          <cx:pt idx="8">0.0437113742383081</cx:pt>
        </cx:lvl>
      </cx:numDim>
    </cx:data>
  </cx:chartData>
  <cx:chart>
    <cx:title pos="t" align="ctr" overlay="0">
      <cx:tx>
        <cx:txData>
          <cx:v>Flu Vaccines (2024)</cx:v>
        </cx:txData>
      </cx:tx>
      <cx:txPr>
        <a:bodyPr spcFirstLastPara="1" vertOverflow="ellipsis" horzOverflow="overflow" wrap="square" lIns="0" tIns="0" rIns="0" bIns="0" anchor="ctr" anchorCtr="1"/>
        <a:lstStyle/>
        <a:p>
          <a:pPr algn="ctr" rtl="0">
            <a:defRPr sz="1600" b="1">
              <a:solidFill>
                <a:schemeClr val="tx1"/>
              </a:solidFill>
              <a:latin typeface="Arial" panose="020B0604020202020204" pitchFamily="34" charset="0"/>
              <a:ea typeface="Arial" panose="020B0604020202020204" pitchFamily="34" charset="0"/>
              <a:cs typeface="Arial" panose="020B0604020202020204" pitchFamily="34" charset="0"/>
            </a:defRPr>
          </a:pPr>
          <a:r>
            <a:rPr lang="en-US" sz="1600" b="1" i="0" u="none" strike="noStrike" baseline="0" dirty="0">
              <a:solidFill>
                <a:schemeClr val="tx1"/>
              </a:solidFill>
              <a:latin typeface="Arial" panose="020B0604020202020204" pitchFamily="34" charset="0"/>
              <a:cs typeface="Arial" panose="020B0604020202020204" pitchFamily="34" charset="0"/>
            </a:rPr>
            <a:t>Flu Vaccines (2024)</a:t>
          </a:r>
        </a:p>
      </cx:txPr>
    </cx:title>
    <cx:plotArea>
      <cx:plotAreaRegion>
        <cx:series layoutId="regionMap" uniqueId="{12DA40A5-E06D-4320-A15E-C1ADFEA0AEDF}">
          <cx:dataLabels>
            <cx:txPr>
              <a:bodyPr spcFirstLastPara="1" vertOverflow="ellipsis" horzOverflow="overflow" wrap="square" lIns="0" tIns="0" rIns="0" bIns="0" anchor="ctr" anchorCtr="1"/>
              <a:lstStyle/>
              <a:p>
                <a:pPr algn="ctr" rtl="0">
                  <a:defRPr sz="85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850" b="0" i="0" u="none" strike="noStrike" baseline="0">
                  <a:solidFill>
                    <a:schemeClr val="tx1"/>
                  </a:solidFill>
                  <a:latin typeface="Arial" panose="020B0604020202020204" pitchFamily="34" charset="0"/>
                  <a:cs typeface="Arial" panose="020B0604020202020204" pitchFamily="34" charset="0"/>
                </a:endParaRPr>
              </a:p>
            </cx:txPr>
            <cx:dataLabel idx="0">
              <cx:txPr>
                <a:bodyPr spcFirstLastPara="1" vertOverflow="ellipsis" horzOverflow="overflow" wrap="square" lIns="0" tIns="0" rIns="0" bIns="0" anchor="ctr" anchorCtr="1"/>
                <a:lstStyle/>
                <a:p>
                  <a:pPr algn="ctr" rtl="0">
                    <a:defRPr sz="700"/>
                  </a:pPr>
                  <a:r>
                    <a:rPr lang="en-US" sz="700" b="0" i="0" u="none" strike="noStrike" baseline="0">
                      <a:solidFill>
                        <a:schemeClr val="tx1"/>
                      </a:solidFill>
                      <a:latin typeface="Aptos Narrow" panose="02110004020202020204"/>
                    </a:rPr>
                    <a:t>3.7%</a:t>
                  </a:r>
                </a:p>
              </cx:txPr>
            </cx:dataLabel>
          </cx:dataLabels>
          <cx:dataId val="0"/>
          <cx:layoutPr>
            <cx:geography cultureLanguage="en-US" cultureRegion="ZA" attribution="Powered by Bing">
              <cx:geoCache provider="{E9337A44-BEBE-4D9F-B70C-5C5E7DAFC167}">
                <cx:binary>1Hpbb944lu1fKdTzKEVSvGkw3cBQ+m6+27k4zovgOI5EkRQlUaIuv/5sV7qqk0y6Th2g5wDlKiCw
JUok1+bea62t/3pa/vPJPj8OPy3OtuE/n5a//VyPY/efv/wSnupn9xheOf00+OA/j6+evPvFf/6s
n55/+TQ8zrqtfiEI01+e6sdhfF5+/vt/wdOqZ3/hnx5H7dvb6XlY757DZMfwB9d+eOmnx09Ot4UO
46CfRvy3nw+P0/jcVj//9NyOelzfrN3z337+5qaff/rl+0f9j9f+ZGFm4/QJxiaEv8KIE4II+/kn
69vqHxeIfIUJE5xKmn35+e2lV48OBv6Jmfw6j8dPn4bnEGAlv/771cBvpg1/f/PzT09+aseX3apg
4/7282s/jfVP//0ZFv/48086+PzL9dy/TP3Df/+61l++3e6//9d3f4DVf/eXrxD5fqv+b5f+ByD3
z2F8Htqf8sfu+bcN+jegkqavIKYYEkR+2XzxLTjoFceMIMHh719C4Qsqf3Y6P4bm29Hf4XOf/xXx
OZ8fP0x2Sq4ex0f72179GwCC4yGIkJKkGfr1B38DUIpeLhMKIP320i8A/en5/Bih74Z/B9HVxV8R
ogvtOt/53/bp3wFO+kpIxjCV6TeokOwVnCch0oz+9rYvqPyJKfwYj98HfofExc1fEYkrP0C+fckC
v23PvwMM/opwITgm6Y9OCmGvGM4I/LAf1pk/N6cfo/P12O8Aurr/KwK0e/zfqTbkFWYpp5T9AwP+
7bHhryjlqcBI/BCiPzurH4P07ejvYNr9JYvOfnh+/un1+Dj+OykBVByOKeaE/oOQye9BklzADQL/
EKQ/N6cfQ/T12O8A2r/+K56jXxPD/wJtgwJDWZoi+htt+w4j/IqiFKVZRr5gBJe/Zm9/elo/hum7
4d8hdfWXPEqX3eQe7WNbgQD492ke9koKirAQ5EclCcgbySRwa/QP8v0dTH9uTj/G6Oux3wF0+Zfg
DH8o0b5G6Jsb/59VqXyVZTwFhQP8+WtVyl4hCVmOfM/gvpWK/3oeP0bl29HfzPz/jwr91wr1d/Fe
gILZ/ar6vxKpf3z118WCFfHd0D86SF927vTpbz9jhIiUEn0F3ctzvklY35kA3w57BrLyt58hJeIM
oyzDnEuBMAbFOgPDhCviFeYUqpUkcANmHKBuXxjoiysBOL/kSCkE5EoYCOZEeHEDvjgWGcoYQhhc
C4FSTH73XG68XSvf/r4r//j9p3ZyN163Y4BlSZhA9+W+l/lKLOExQG0EwThNCceg5Lqnxzswdl5u
/w8bPd7KuUvV1q7ywspaXxOyGoVQZBekTO0u0na4WGLwRSmMPsSVywvj3Vo45Ma3XedLtRpidc6b
bMoKLypidigxa7NfxVS/6ct6LFVwkdSXiKF2emuZd2fNVOFO+R6vJk8c286nMancbjSS35qyDKui
DZvl5TrUvSt45vysZOhRraZBmE+hWflHlA21yw3unHy3mrii/TKIcixw5dJO8bUcnuW04E+BpqZX
Q8KG7DJIX62qoYlkakqErnaod02qCF5EOJ/Empi9bvs4FGOnkaoGssZiSfvktLVmOrdLSrFa18km
x6oyyaORbRp3E2z0o2wdq87njXaN0iJr/B5t2zAoRLU463VLjdJJZVmB6iSzaurm4WOlRSVOASeh
U3rSA8pZgmupIjbtA3EoxlOg0Z/NgyUHTHB7HNol262y1Qc0htKo2AhdBOv58yzqLqg2m5a7UkT0
McsqgEXWvnwnuKwV7US2qdUlA6yALrABq1xJKPrUujZvp3SORbcsNqi17/UFS+Epqk00upNrTLJj
mMM2KtKUroUFE4FzVCGIlX6kMig+yT7uh3XSrSI+6+o8lrE+mL6r72cvSbkPMTanhdqqV2KemFeo
WYhXdevrhzpN441ES9VelA1m/TkZIeaU0OnwwHpip71ucEyU61yzHUPgFu1njlOW62qG2XOAaMtp
E5ZJySSObT5XWemUSY0VB1fFNOyIrG2tKlOP6O0aEWk+ravr1xxihM8qDcNEVSDJSFVppcE3U6gg
6LwVutnzKYphX7tVTrmTDlOlU7q0u9bgOs27ssuGvShLnyh42suiarHpnJbz7BQpQV2oRTj7aSsT
zxQt+XyN+UBgrtTI04DXJj0QicdrbizSecPQ6It2dLQobUL8YWR2flpCp98mtdX7xMSkezOmtn6q
cKwr2E9SKtJ6fag253Im00SrSYzdQ5L1qerNNivi7FpQgD8fKp3eiy2gj3pbfNHUxJ9iuvhTVg36
0C29rtU2eH31tQf5Tfp58t066Kr+h+v7+69/f+Md/P+rKfnPP76Yxv/87fI3t/kP7zo8+xf7Inx/
00sx+f1Z/7Q/X7L3717odyXhiz/9L+rFH178pph8Uzl/I2wvWZag7I/qyLf195816NdhX+pIKl8h
lKapkPwlW1MC1eJLHcEgTzlUF2DVkNyhUPxeREDWggkH2Z2lEkn2whl+KyKUv4LikjEBBFCk5OVx
v63+GxShev6oiDAE7/mqijBOMyiWGEnCUPbidMB6v64iVAcmWSREaY4dKSo094oRG0SnqBinB7JQ
vqqYtEFc1CnaTJ+n/SJqVVYsdFcp3ji94G6CTD90w+LzlNI1aXII8O2K0maSt3OfZlWm2DZW5Z2h
dIgXbYNsv0sRnL3j5nhzMIxW1RmZOzxahdupzgrN6Rxf8w0RSAZr26YhFwnZpqIa+zU8WijZM1HW
kQrLYimT6radwrYULBtW/gEFM3ZZDhWZVAfTQMpkauvLdblOs3TpPFRNWsbdPDgzvp1Fx0XeE5ot
+SLXzV477+xwMG0vm9eIJMzcEb117mNIgrhlVcvRLZugCXHGfR+WAk6gaAsoRC7uXex6f7RxiPLN
tArPQqGj9KbI4tzaj64au+Y4ygyqTUHG0rtTw3XMLqMfB1KkcRNivUwhYpqtGJ1IEVOL3ebqCst+
kjqH5fn1gY1Zsp3NSz92z6mss96qMfqgH23tTV9km5t7r+iGs7JTbG0DOZq6x+a2w3UzfKiZ0OFK
80QmKuXdnJxclzbys5zCOB3x5LfwvBqBfaWW1GiKVIhzmpDCIoltVVg+tmmf18Oi66UY+ea3Y1MB
JJ8XZDkrdLvhZF967AG23lGaLmrEXVZdtzNNJc/XtOEcFhjLZKmVhMlq2Ahty+nl/sGGaztFn17F
rM2298mUjTrNl0VPS3mKluPwgS44lO83Ui/9u36cvb8RfbubbdYftqDfpBmj52ZOzbuqM+OpmrNZ
jUa8pyvvPmFvyiVPYnyPZNUVZUXrXwP3tjbG55QvVVH7ed6U66tkUK6qFtgIKLA3TeVFep9WtJwe
emLsfM7IMCqGUj2jImiUNFBHOjrJQkyxZUsebObe2MW3DXAXYBZN3LbbMhm7PYCaRJXUaEFKJAzC
OM1qqwIzMJ0Fa1PlmW74Q1+muDllTA9Zm7ts1ujKLGZAN3OSlVWZV5InQ4G41two3NF1utCr1uig
E7JsH4HMlmO5Y4th5Mo0md+uLekMuRelnB6MXcmup4mecj+uLj34zMY9nLDyAW4lh6abgJGNlPQm
7yv47zKz9cDPENY+yxEa4niXdJvhtarHmthGIW/g4I7G0+S9jmuIH1eXZfMnSUMmT4i7hB2Tzs76
sl87Tz4PCBm/x8mkyzM+902zq9E6TWpbUmhOXg+h8+NxS4K7oyltTD6ufYkh9HqT5tsampxOYUA7
FAVdciqiM/m0Jv4hiXVfF41JgdTVE6SOq66EM4MF11RtGWyqmmUilyIzRh5FuzGxz6hIdtS7nueZ
GH22q6RnOckm2+fDlDQXZkWNV9gEk56X2+i244g9BW5S+rZWqKsk2ZHZu/fRTTPQsSEz50k6xBsP
5dsWadPwSbGOAlWzKWvfT8Rtz6Wn/BxzveVx0vMnT2TcAYHhd66W77eSrXdlYDQ9aVg0VqYuk/1M
gjk4k/BdibZI8qWH/AkTSaTaBPIn0Wt82Hycd5prmJlLQnhYsoUzpV2in6pyTu5bGqvrEZ5ZGB70
zq7pesdaaQ8d4umhL6f1oiXWvakaN9+G1qTkrBThM0d8HFQJtHjfJ1v30G2Zf9uIWa45GjH5HAm2
nRoYT1WySqGGTYt55+SI31TptknF2lh9RmMq3gtLuM2XiY65Xhe+G0bX2LOJDyIvtWTvKJ+X7bCV
uFe1s0sD/JSYizE6UReRlP11nSVix+dSmh1GQ2lVG9LleRri23HgsQZ6Fdv3tEX9G8gAZFCYJuWw
cy4xp0lK+knamF3pQKtCsrYq0pasl3YI5Ye5rjd8Yf047+Jkh6gkmZtr0TfiFrZ5OXGXmQ+hm3Ct
sJfTPkpYlGorRIeiaquo8wWlJG97jLtjR/hwP0Oxr4CmE94fRKT0ziaSQ1YU9fsWiXhZRZkcUInp
G16H4WFA87THkvP9vAh911Hgwb1d0DGK5GwFuafqtHuDzNJfzTSby+s1JOY4NCvO087NMZ8Htp6P
HJJt2o1HTUYyK1QO/XFaW3SWzoi9HbD+SPuuPcNLdWHqjGFlZza+w11HIeoRvRR0ujartG+6bduK
Fcchn4atLhbvxzzq8mL0hOdsGodb6Gf682x7oQJpR9yDLoM4I4Qnd3NYTTG23l+j0tQFMUn1kOk4
HHon4q5HLPlsN4KWPOubyaou8fR2Qb43p271Cyge2IU8LLHaJ6jRF3abPle6uc6EPrV9Xz6UmNyI
2YTXtO+TXaMHet8nus1T3V0JO14OuJ9OTd3pRCXeoc+liU4NQ31Oh4By3NP6XZIgosYqFEvrKLDp
CHQhhLM+S5ACLQeJJaXI5/0ykFpl21y+WTLP9lD5PpG01DHnwq+qc9MhM40/7+Z237ZD0xcxWNad
OjIYq/oORTXp8boNdDkHkiOPkFCzC7c1ycG5ir0DGpTwD70fYvVp4SvOFLJtfwfSIq1VZ/utyHTS
tqpsyvHe2haVxcB11hdM+uCKmJRT1xWiGrJRSQZs7egqYCV3eEOzeLAZjh9r6XhXhLVej7qZ2mIe
OSqSDn/uqkmve8hy7hm0l76SE7+3Pmke3FBDfvag0rRALp/KUPXnaRf1sRwzXESkN6MWVkOCmRqi
WoH6S7skJmdcd3uRjaNa1sVcuG6V7+FoJOuuSVJ28Gk6EeVrW+09cM13i406OdnuJW1PuBI8n7Ce
xr0Y1vVpqZPJqSxqP15TWvaHauj6J7a0ZOf1sOYbnu2HWDbO5iPisSh5zADkhGT7Joiwa1ba7cqu
uyZNI6sdlaLMae2rIuntuqoBU3dRjhrmUzVj7uftgpVzX+1d17YXa8kWlbVre/Ak+i7nicD7BM9x
V5okIQqos+0VDZBQFZ+reb9sZNqFmM4XaSmHvNNLR9VQmflT1pj2dWt0+yANM+/XJNL3Cxgtd0vG
PFaV2Pp9RKu8l0MYjzGadr9M/tPmBDr2zWCLqkHyssOtu/R8DnshN/vJzSQ9TIaiY21mrvpsGiBT
pu56iKguGG+mIlRB38WZtnmoE7wvZ+feEia3M0YYvq9F99ZqZIEjS3TwzRafCeu7fLHi2UM0HGJm
Q56xLFFdLSoVTbwDnhCgmmrq8r7PWM5DL29IW9anZhPV5ZAJiFm5VFBsUXlpfHjWljVJDgcgKxil
/d0AaKZnYAm4IkyTu6epSwrfInuI3tYfZ6CSx3qVcOICweZtYK090ODaKz9P9MPsW/smNI4uCqTI
YlWyJOIwLh3wU9Gu9TWdh0lZ3BivSjEyk7ejYbkB9dYCOVvinLOGfG41m052A4KhwoLEbhaODLnR
AleKmRGqv5nttCPdzE+d2YA1tGDkFFlC6GlI3dDsWidxUH01lMmZlFvT5eUip0MYS/LWNbXJIDi7
sfCymkq1lIS+T8jAPjO+2o+kn+ZLnY1AFzc6fFhJS4rNhdLnQ4N4o8bQdo8pke4Mt0ErvpXTkq8b
RbsqLbuiT4Y+3jor6rqY+VYBpws3lsz0KrplOGBksp2zbrwT8NXU1YgwxHZoV6Yq62MLdoae1USm
flN2avUZJxsalEUDRGI6iFYUy9hM5rJvyJRPnQs5XmZh8iEBQ0fWzrCCEmvBX6y3C8qEQJceYtsW
7UoGWNIK3XWF+hSkIETsfJVNwrxZthnSVrLWZXe+sEYc616md32C1mPvDW3O4qBFWYyMhrdzh0B7
zM2C8zXQleWTwDVRoTZ4uZ/CejmAdVIqnBhbA9NG9XGt23QHHIbdpGVMDn1F+RMjM0qVNX66kZCH
T3Q1zcXituqjCE6GU4UqInbG+2E3U7bWyqwckpbRnuQ6axajfGOH7Zx5pnuwm3TcZ2IyD0kjgQVa
PryplgBH0QNxVLVg6DOVo9vxsmxOCWS5+2pi+mNssN75sYnv4ZO99nqikJ/ASuoVSbmDVDXWyfW0
TdW1hBRP8xKsuPssS18o7LyifAWBcJ34sSzqRrBdw2ovgT2k6EqnRlxlns6PGDjlbu05fYrea5+3
YEeVyjblcG0hKZ6GsqcXkvL2TSuz9kHICvh0R0fn1dKN3V3XZWjft9aer2hEH7ipwq5tSn5C45B0
CupP+Yl2Y19gV86vZTrMt2iz4I5C73cdi4WwCs4m07tpRPTgtwmKVt1nb030YAkkcT7SUUz34JwN
e4iI7gNDEzqttDRPayuai15LeTYGPx+6ZKVqRi0767nc1oIhel9jXJ6GMa6v1zJpnvnY2HzN0um8
9xCOExrLJ1bxoEYW6ivuFnOHITFC8dHTrDKQTLc1ySwE2RIewebMbnWJyj1ZsrDjWJ4YR9OF5a46
azNmsJKwBXnb2v61pK78MI69uyTdAKp7nvRF7TQU86Q26xWDSIbWwNGWbQlJRKfNkmvH0g+sLN05
B4P4okkrvOtT/zpswFzUgrHfZ2mj+R5y+CpV36z6MNtSn+FqsjmeNBuA1g72Hd3CnObVBkVatNYX
woEwhBzu8G1WkXDf9iLwnPt1BhY/VYbmuKw2GDHz7LaquO+g2HabUGlbg8IGCwWYNXzHqBaJ+HEE
6tSqkTCaFWJY4mM/ePp+WsL8tsObYzldGCO7qsfyHW43GiGkluw0TqzLztet183HzcPnF8emB6I/
Z86kJ0pNv+wRCL1wAL78yYYoihKF+Sa2lM0q9vIzkk18CNqicL5scmquPWZgKklg+0iNdrWqGczH
wIZledNEA4d3IeBOm36u7rNy5cew0PAa3I/y0OuFJ/lMKsROKeuNyNFQrcd5GRhVyDGd5A56264g
1cp3slmH9ixh1Ldq7rP5op1a1Ow2sOHMYdjSdJ+VQRba9+wTr1B/KI1v5p2tgZLnAhhVPosyKUxi
0TPfVnBCPCK7JRNuzgOOxuxBo27zbnBA5E8dnyMcC0nWC3B3xk4lVQ8uK5RMm7csJpVa4XtKFVHX
v10GqqVqxxasr6zySjjtnqYRs7NQxxEsYf5al1MshmlOnlBwNYjfFPyALV1e142mF8BS0wJMKpEv
jqCrpNHNLbZbeyBzmio5tOJySujyWoytuYKVghpLnHkAP34IRVetQz4E5+As49RcrTKpd27Yuh3U
1qZSUmbVbmPretmPvRcqw5BZct9ovWd+aO64L+tch9Zmu3qlBOWgu+wNT7QJ+VJ6hi6xKMEeNNit
0LJCSyrOpq3e0N1gswjmWz+u9hwsj0oWRpO6yfUysUkBiUjS10MXfHWTlN0E4g0ia3ZaEVNT/kzd
NrUfp8o1bG/Y0I+2GOXQaTXwfvPvtIT0cZyMqRtw7EuzlO9HNskBQRTyMjkQF2tofXUg3quDbYRh
NwEUOT2VojFj3sQZ1MyYzVl5XpO4bjuJNLy1Hpm4YEsnP8/N2GQfFhlKZhUaITntfEj5cBFLJ25A
PtDmrclmPiq6NjqcqJeN3NeTL+Ul9BKW8paVaen3FqTDfNpmSJT7bTTwVl059qkFwdwXm2wa5eEb
mw16F61rYo4FyNtFdQ2tsmJlpMS7ElqFm4opWFG3tWs6e3xpu0w7ePe452LL8K6a4nhO53rU+9lB
qbnrZxG3vTbElQcEp4ldxiDH7XwwZqVHZsq0PoJJ5MS59RRPh3TZwJZU27Th8g76cPDykKBEFhIW
Wh3ALlzjqcqCG2/WZHSrSqWp10MDHdZkb2rUuuMIfZrkptFd5g4bcJgUun2B+GNGF15eWLS0QJRB
S6G3HGEOabdtphQoV0NnZQRIxZtsW+C927iBW/sfQayyR4soFXx3vl4k89YCQ6aPWY27s4DKbMvX
Oqu2QpbBXwhcLlvu6rjKPScgsPJkhs/MVcUcvwmLmy/KiYPPXBIwAHs4nqBQ7HGj5QE40rqpKl10
rn0M+UTIVdWEW+LFO3AtZ/A6q+4OPGWtliDTwk4vBHDtDsJOYtjhbQvHqSpxgbwc76x27R4i7L3c
6FxgVpG8RlU8yg2aZi0bpxMYw/ydC2HKM5DMi6JJA5YI2Ct7SynOl7H91JfL20W6cRcH+R7CLyjZ
WDgXIzRtI4e2Kcui3wEFsyrWbaZ6ZIjaDGnyegR/Czpq98MG9CM2nVBNn4R8HpNhP9LN7fq6qg/1
EpKjiAMIYwp8rB0zZcx8CKngu1H2Lu/YBgt3aFU4G6cd2OT4hoW+zCM1dCvcUtXAm4c1O7EQ+0pp
ggz4LJDOV/habCdbrB9DWss9gz0rjAl4zXJRxxRdbsPWHGsrzpMYqmOTerejSb3uoaF4FyR71NyK
VjlI+LeVLPEhosqc+EzDqV478mY0vPu8Sl5fBZBpg4K0aG/sJqGS9QyyWeenSzxN/QN8bjPmKBB7
AtaPGtXB6z7MFIGSYm1aODhh55Xul8+yzbxqWYBjzrWJh7LD/GPdxIu4LfadjWN1H7uEF6A/xFNa
NuIjchpcTNjd9yIAC4mh1q/XtdIKLzheYWzX3QBdoxwstHbn0gjuU4xZLpNq2EOU0D2C/iv32doc
RtwjSGn93OQryaq7ZOLdMXD9TE3LT7pfr1PwGJWJ4i1u667AJoHE3WsE3miMKlvKzzTOzQnXTn70
TDa5A7+8J+7T2qUcbGfaFdvG7ieeNgoLiot6Bv6ejH15Dt3T7ka45RFIfpK38N1B/uLYKM9MdaPl
KguOwaEthJhugZF9dHCEVVdmUIuW5sZCR0cBZZn3eKvb95s3Q7uzFI+7Tnf9azPquVW6Wezd5tdb
PG0lyLgJ7bZk7k5uqpKC2nZRvkS4WK3GeZua103tElX22TAUJRzgg6lD9xgNutvG9G4d17erMUfe
YmiAjP59IgZ/3jh+1BhVx95AXDXp/NDiZbvU03pWLnHb8ZSWitYdPZS4Hc/jMvhL18rlDDNwgGZg
uqeeJKCEOjiMWDN8yLa2utLzuK96iZ/7bARyJyR5cYXloHjPp5NIhyc9QEerB9/rTPSiz+Xij95C
64SMmd2jHthXQ7NDhD5bUUW8FJFXc/5/2Dm3JjtxtEv/l7keKhBCAm6BfcyT8+z0DeFypiVxEOIg
BPz6WWxXu931VXd/HXMxERNf1FXZztyZe4N411rPeoOBf8aJOr2BNDiH9VScVNVPGbUlB7HQhREC
g3I4jkl7XurAy5k04AXmhmr4soS5bAwmegdKpQpzSUfWQFOF+gwtp2VOcL+4Q11wdUWLgt9SjsvW
rGo+JhRwyDrVr8Yv8YTtC/Ls16RB/Lc0ORInfY5kg5ml6VnaMf3cC/5Z9LgyKzXOeU01DvOIvDbB
Gmb4sDYNV85DquoFBpkaYrWDpn0lNfnWctnlVcMh2kLeHDAZNLtJaXYdauu9J8XspSRoVWZc1Gar
bJ9NhY90tkjAMgJrL+3qITjzqYzhunTida1qTIKzHfYqogj3qrLLlOTN24RIcdd7y4x3t4kzUyJ/
g5Qs2T0dBncYldevKRVmeyws4h3SFJNHUJN0rnBA4jA0uI5xtJ8d7OC0iPW1rYruhfSGZJGAl10W
M27KuNPHiCiBJ0bkzTtfMI7j3h4m1SsI5XEMc2SGi9tpp65tw+0ZfuHdPEqbzboe7peyZFf4DPVH
uJYFLAcNyeIr+RxaO1y7sq6eZIvRI10ZVEEWaPdts4u/eyNm63aw7XOw+Cq3UFZwURAm5U0tXbb6
1OLXJZ4Lb3qDK/YUhezLDFf55CWmDfH4q4d+N86zfzMlbbfnSBLzhsy/y8BL1tx6fVHuiskpmtvK
8w1IhZC3BxcF9DyX/fhawFa9ahc8NFUszT2ibp1VnoowqsNWy3zlkpRK5X2FmYFh2qsOkD7kJqBj
/bwW5bKnq8bl2qn3eGEih0F1T3RyP3pVjIOomHkWrtWal90qchL6cLWrMAFgJMcp7V2lMYt0Qe6b
+JsqR0AmyCaK3aB4JzA19ZVJu7AuaRYYM6b9IuAOcyYzhlgN020T3E0IYmEGhcN+UhYO0UyndGw5
R+TcG7df1gCnT1kH094sy7KXfu0fdRgj1ktI/WFXfS6juYYN7y9XCjDQHU5qfgCdMu4wtHp5Hxf+
Ew/pmEaLm25+oQ3+Ir//c3jPgihMaMijMPRDEkaojfwa3neNcB7VC0+rYDpCqe2rxRKkvUuU/usX
AnHwCyUQk5j6QAQIIX7IkzCIANr/+kKFY66KiqbMeqrD7txwFcxXC1uJn//rFwKi+usL4dcA+RMR
0MjEZxHQuz+9ULy40jRa7QD/uGjXTtFYpohairepxQyZJ3hTMYaxRD4Rwdl0+NcvT7Z37Beobnt9
8Hs0oEHEeIRuwT++vuviBINXonZKe2GdFrBkw5QpUAyhjKjex16UmM+AKcrpxrc1+eSvBo5D2LEi
R7ruyWuRGD+5IaMdGMhmlB7/YCj/+Lh/MIC/YjC/UjH/P0M4/4AV/wrh/CA6N0LmZ0X0vxCdv/LJ
f+dw/v6Vf8A4wW9gcSIC4CWBMQZN/zcYBy2FgIcMMEyIm5GxELTlTx6H/gaeFJwOLAhcmnH4C48D
GDRMokuXDn+N+5H+JzwOjf4R6mScge7GXcZ4EoDkjv0/QZ0la8Kk3O7fdo0HEICuM3C2bBPwa+GK
TuV9wxDqgA5pIIpmDXgBzCGDDwZCT5z5UAp1qmKQLCAfbfh5kmxZMwQVekwBnsjlCjgPfADHiM4M
LfDwm4w1yB2XaPkCnJA016viMIFRfqvfvRAA5k2hawM2IdD8DQ4+QtV6gN9+rKtYHTp+1Vt/0ff9
InvyqsqyFtdB1/L3f849aNKNSMg+JSparm34KZTvGkMERoIvEYuyiFbzF6aWcO+AR0wSQSOcqQ4O
1oWOWBicm7j2UpHEzfcfmIS1LSai2prHH6yE7sPB3kZwW7zjVNK5yGntJvgObJr8/agl0bu+psWS
l6ZiU45RH7IXPnPDbn/QFBw+192g5p0TlCFum2TypaBVMZ5Wr/I/RIcAZdfGfrR+a6SV4lz2ViVR
9u8pixL8wfUQVdGUJUER7i+8xYof9TzLBmbdBl30ozVnuGunsHqEF5wOSIEQ7yy7HxxGH6xNnK9B
x3pku1Da8LYS66e/MhkyHu18LPzSjOc/wAzdE3fHlpBUtz/oDFgK0ryBfJA74cRnJadWpmWrtTy1
XYvwcXOPVWeRN4olEpkoknC9HxYl70UQc5UVoQgBfLDV3PBmUfPBtWEb5UiD2mLXGhX2u4LFzp5m
wKOvAKzqqyAaZJ96Ttbvyrk6TJOwKA4V7zyXswa/QVoLRJWuk0l/KNsw2DI2DSonrgzAJhNBBsJU
J7j+EyAxFZ7qMaEZMWJ80RMYkDShxoPdMk/RvYLQm7O6VOOLH7RtmS6DTeY7x3xpAJgK2GwzgQee
1kvbJSmMlPgqmnvp5wum8sd+HsdvqkUQlwFe8j4WE+vD0gX+0zLINdnhvfVlRkDMYiTzKwCpA1Gd
zrvFw5iMZDf45lfVGCM6WeDAVmunBSIcO0SpALiANDGZgUsLUnUTgt7FfcTruDz24Owo5njJFM4B
yz8Q9kcqgwEau8y22lQ3tNPF+6xnINh8EQPP2wreatbi6fi+QMWLDDQi7PHQj+L3Am8+IjAx1wW8
8RIpOA+tOQkYUst20HTqqqOsZkf8Cu1w4tSV6ymIRsxdmHSSMq3IuHo4jJaNxAtgYGdJs8gz7kmT
nLkx7HOjQU60mP7X+HkhtC73FvNil/lT0MypMG0SZ8GsASG7TiFeE0FvyY2zK9UHp4OBAJ4TFcyL
QiTfg4R13V4E1NEzx1upM0TZsHErL+mnq6YhxXoUI37TsMEbulNNVKqUlZ1a0xLzCdyucADCC1C5
gRxiMwXXaADa4S1V1KYwtfDtnQbitLmiBSCftu/7E76Nt6SwYRTCl64sAESxCcEew235vRAVPLgG
Sdx3f1F+AMRIiH3tSfEVTIb/7qjpSwh4WT428C/1J0kC/Aycruo66apmgMNC5ilXa4Lfp4OnD3rb
IGhI5wvVHSmGE8CuoN5OOI/nb2u3sgDckgJYHkczvOPQ71R0KqBYfl8vGLq8IOnmgqevG6kORAPQ
+lIz1e5DpsE9AWak4iqQNvgKyxr3Epz84itHfuYdZ6YAxOsyGq/GFsG7mHDP5DIo1pTHg4W2drao
9sCy2HBFLqj9dMHuqwuCP8S+N6eAXrrkZrxg+rhMybsSU//hXzB+d0H65wveX15Q//WC/YNR4bAJ
uvo9RuYi4VNtFQHcdnA9HTiw+MaPOtwXcnb8frqUC0rh1qswTmZUDmoLHdJsTQTfDrV9jn3qyxtz
KSvMW2+h4mIu92GL+2qnQA4meVd5lcokeLx9FOJQh3BtB0zNQfdiog6OTNF2JyeT7zHg/T4VpW5/
Z2PnQLwgpXpEPAgVmLDlO12K8qYU64oygxThQ9kqHqW4A8nBmxbI946UpXfLIWZeHC9AkcCIgoSF
5B+jGzQslmRHg6LYhQhpcHsaN/O0FCEMaVka6e8Cwr0Vh9emmFcl7bSD9QVTxtQr76+WaoyeMTY0
SIuHKjyW4MH7KJWumKZsGB2gRpwP8Dwn4DPxj9n8f+bPv2yL/5cpEprnn8+ff1pw8Fdf/HMEjRMS
bVw3NMY2Tf4yggISR8kyRsCyzab4m58jKP8NE6jPwGpTfkHG/46EU/Kbj7oRS/APIJiSkP0nIyin
/yiB2IUIp2gYxixKoCv5Jjp/6RXhdtO0jU2FckW8qnQdJcyCmJivpGqTb1ElWvg9seCZnlxhU73M
83QXl2JR+YhwjZxBECl1NHQV3UHpKqKYoTzUXboC1OmO1dp+RR4udU6CQsF8VYbABE3amO6i1shy
7wBfLD08RCHKHZG8A5TDTHQPctzgZUXi2gMIYJoOmAgzGZDiKkkgyKbVZ1c6htInDUMRBRwY6U+r
KWWUu1IhbvcnS0gONBZZAiHLmoOKqmTW0VEuObXT8oLHjU3bcCDrgcVzvJNAEdEDMWgKzcFox9SX
eALmdES6Sj2AEkdtmXB3CD4m/wZojBiONQATkk3lfJyTejlrXkR47q++DKN9HLSswws07UPLR7wr
QRuajxkBcjYCe37xZIJhPnYgGaXBfBtFjFU3oSiZzuu1jclh4J75UFFPSNqiIEBOHcNABug48qYD
82KUrWpJcCiVtoXVTRCAVudwrpoVh45bzyhOBdEJtsn4LsqoJXDoi8i/n0eqRI4nYLJkNROVTZ2B
dVx7CfmEJKSbT0JECAAc4sD7yHrFE5HyW1WTjudCSPvitRpkim+7Ko8wS1Xzwr8GK7UujyMBEqgy
Nsg6t03qvDdFfCK2xGcYL/U0H71ArJlkdfHqNLiGE7yl2e0xtsTNlQjFjtgGXhpYQFa1b+2EYT9y
Z9br8Cpq2iwpk7SNF/kwsQQsT4mHbSKepiTMh3AARE+u8YBhx4lPHwV+yNnYKGV4xOz4QMdjZMSZ
sSb5FK7iToQaCEuIKWFjwoeeV1mJyODQeutn2Te34DvlgU7NE6Jqf1fZsACNg8EyodGNF971CnnR
HFLzpWjrc+Ghu0Wq8qqvlwhpaw0wmwMLCc7aqLtolUlxKnrQw6iu4ef6lSqP+vDrOLFMD0XvcVhh
k6kOc2yaOwsAqkaCsbhlSI0V7XzsWLuhritjb0WA9yzvyRrQGytY9e5f1Fx/UXZkE3nuove6i/bD
FAcdCBApupEXdRhclKK7qMZlE5BVTSkCaY8A6+omjDvn4KI324v2hIzBHD5cNCmgCOjTZpx8fh0L
H32qEIU0laFOZ9W5DqT66LrS0YOysvMf274I2B6lNXjnFYYBXLXrGKWW6X7eleUIHqLCAZVXxu+9
XIUx2K9laHC5WjOrlBYScE7pWWPzeFTGHpDAh3chwPJb6JnA7YdWapK7Wkh3qNZRNXnnChfmqO/C
zPf7Gn/rV5zMO1RPgnmHhh2JU7k4/ZKUgUpLmXyeqlUfzcifF/9Ts447sBYPg2vPsSufaB2dLp44
i+trN3tHC4omKPR13IQPmztuoUKAYt3O63rb2nAXyWTOwZbnrRegV7NCVd6Zmr7gnFWZ5eV+sDMo
aSR1/Wx3cTti/O/tvQTGMOJdDkewJZRnjn1dWjFM27Cfol5ncrh+mVd0V5uxbnXxYOYCgL29KWuz
W2a2cxpueo1GIOVyT7juUmR237q5Q6wDAnmx83UVtKD4kv56bYoPWXy0HtizaYwPtQ7PYtSfHa7x
CfQcK0bUKNitDy48LaPhY1D2poN8IcGSC/bdi8RtZ0jaTDxtPbUzDPys8XHM4VWL+tvm5eOTzj2F
H2cob+NI3YF8OGNYfnTJPevfx0mBGeOY1+yUvAZsHHNAhLgFAGxB84+gbMVdMLYPxsNkTJtcSscP
YQfs0Db72BYIOPDGG3lE/y5Fat8fCgzjO1v1X1tjBBC26LFOQqjv9UvXV2EaeN01Kfv9JTWobf8w
etO8mwZkAioIMwdKFVaEQjQyo1HKgtEzmbLmkwKSXxfgJEavfrND1+x7pCp5xCQQYW1y5ungoeGk
/b5ou+VKWd18q3kdZn3io9GAKm297HWMgiv1nqmVX0JkOVO/5NEU7SKK20MCAG6W2x9hBEEQBCp7
+kDGD0/Ea5+MsfMllJg8RBE9YMCsXXtwMnFz8lCNlfCELlGFGO25XKrXFo6Lk8Fn53V3yO3lrqWj
SrthehBTgMu5Xm/1FK+7bmmeVvcAKjYfw/4tDu+s8vJg6I+Mz4cVBlVXl4DlSpR3WngPj5SaLYS2
ODljFayvSRPvt6xjSNwVzswsQpNoEfOxWXWTch7cb/nH6I0OoRs7WXzU+CyhUgfkxgmbcM3IOwwi
8clFvy9FnfnhC+X1Vb+OcJf8rHTjeDvr8bCsFQBxxp7rBu2pKaK2SuEL3bU4HNEduk2aAheir59A
tgHUrzNu9P1aLEEeAePP7FidpmC6Rrh/iMuO7oNeARrt2Tj/7hqmr+Cx4akl1Qtg0hSCBhe9Ubu+
GZp0lNF3tJwOELd1VkK8pDJEccx3KIE+BVSlo/v4ezSDWhaCGnUAhQRkO8CTjPMj0+G1DNVN3yLu
AGWa1x5zZ8KHBmbE+njJcGz8Fc/c6RpIIzm0Li5f+Ci8MUP1YNj1aFS/choXdEsWybPt7fRqHAJN
1G/ia1tPdrdGxRdeIBjQC0HsP8AtscEIXCvpt/7tGNYrch1RVV/wBEdkXBJEJh18IIKiQlByofPV
NUScNHbu9QctuVe9egve6txiyrVph4owDETtyRQhMzigBBvIxkPkhvqm0yNZrwJwA+rN2aWGd4n+
it0PcxkclGfdQ8WGfoWvGRcyBU4uPxbq4jwBj/pp0XV5HVplr/XAWWpGd4odaa+DEfZX4uAjNLGI
9hbO7lGJpL6CBIo+KV+hc+x10wE9/m43o/B3lNFM70vQH8+iCEqTgr3mWSvb6W7sTHczKxLlW8Hl
flmkeCD90t+IUX0igw6uB0ThD9ZNT3hizDD4vCLFc3861H19Ak067E3E0FpYzLx8Hf1+RHXZR629
60T06K2tvZqgg09IBMpUq7m4Im3UwiKi4z6skNGnhDDyddaJXNP/HQm2rr6P9ogActmmHRwVeW/H
IEGnGXg8QB5qkH/5ZMJ52vnwN308DeqXytcyxrg97BTkabTrAGnBa7IygNug/cVPY4qqIpDKYM1R
p5mDfbxOgERKOsgnGG9wGWsNIXptioJVORKwSTxVeP5VR4WhfLwFOgkEJezXuQHop6MlLXDM+NfB
BKL9R970P1Lzvyc1/2Xp+HbbNeG9fgzjX4Qk+Mo/9lfEv20pFpZhAOJHehchSfvROw6C35BxRVvv
F8stfMIgbH/qzPA3jnjP90mCBG5brfm34jECEj/EqJcgO4m2vRf8P1KZW57yS9CGoIMRiv/wOj5M
VfzPP6rMNVlMDWwEVlNNAm83tEgU87Fu2vvSVeNDgxmu2auJ4DBe1ma+F1zSOxer+a7TXvLJVx5u
gNZ03R2cqnXEJBeWeu+GYCGp8rv1fuVmxrEOkDZtXQRbuPZm8urxVaeiLfhDpVjyglugzWu9tnkw
y6LJhGzJd91PBAMbGLe8Eujce4aSvVJDl45eGZ4H0i35zBX7amKJNQLLPB1g6So03qyqTjr02R4p
pvtcwynOTBfOD6xocKcFwahuGQFFoYGlioxXTN3RLgnPDAs+Pmna1GcRT+rG1Z4dAHxuxcyiiL9z
N8k34lDe9QI7ua+TkPx9tVHwZnszfbKY3Yq0R2Ubt3fZ2e+BaVY0oyNbI0eaGKR0Nzl4S0U1hjwt
Jj1/bWdsOLnaWtfPgK+TzxKyH+D/SOdlX4Kl/wy8ii77Ck0fNN+47PXJAtXPFdNtcpibJE5ubUhB
/y4bzJLMChIsVtyUGVna9Xc6YrvKzuOg0rLGKEzGaog4YDHUuFuwyU68N7qkmIBEsi1BECMMzrmY
h1tw9lhMAfxEFDsFy9o+tgxo8FWA5wCQiGaMTyjTBTYNaT2jT7ZtZVi2BQ3B5AKQOk7hfFKXHQ6D
AzcG6nPb7dBd9jy0l50PHaNO79AF93FVKBZZ+LEd7/fmsi+ikT7cyAY1EPJpKHxslgiHy34JXUcu
5VqgbNTxjpXvgpvJfy5AKyMSE9ueimoFK3mYLvsr4hhocUbLba8FPGi0p6TYnrfCR8cAylJof48G
Q7UeO7938OQvuzLibW2GNZDZabO0UXcVa630tdqWbKht3UYFnAFGO8ztNnWXjRz9tpwDvdmw2Feo
Q7+WSSBRDfU7mWmUmbDTQ809wXMCVZjUYlnIoxqm+BlfDEwWaEoD8DcB6s1kybMgZBiYjB67z4Wa
xxnrMKZxvwIi0vmQYC9LiurKqq8G8Nj3cQkPJRuqpsODAbENOcyssstulTXzD0E/RVHGkT6odAEG
V+x8NLtk1i4GcEtHm/Yag1vhp90YiCnnM5i/1Mf6jCUHtqvAcfN2/rJ48CiuwxI4EPjBFtxeqCs+
fw7LEPHAUsdoI/gxVXTng4/7QHM9GE4BmVWIHwNedoaRyuwaYvkbrh3XHwxmlCGVawO0tcS32tnC
hHDNmwoTmmIlUgjOaNU+18OibwGSxN2hY6ZFv4M0DVjfeeks4h45nX6p5Snblji/QN+v7BPOBH0r
O5ReVbwmALiC4osoF2yOwdYgr0XVo52f/JW57zCn22fNsIqgRxIDFvn2R3fPLOP0Rh2G2tyCFicn
Mg/1O8rtPV4AptWbECrrwuqQUDQpePxFQ8CkOBOePBkB4QMto0AanxpUCb95S3fHAnqapt+Lun6c
mbkOjAShPB29sTxotCS9Xmb1+JrQz0Fc72XAzs2UXP+pGojzA0yeHFAsn7t9OEbmWDPvqouiAzjb
3IuHez0ikgR0B7o16HZm0QDFSntbNzF+yyajscn6qa+xZAdFwqWLqLomxWswY9eB164AytW3BgNa
nf6bOiG3iIawjeJ1QCVn5yuf7yQREIQMqubgD8NTEY8D3tOf5UKcFpNNm9DUYe4FNdbMdEEQpogi
0OdeF1Ze20vZ0G/7OU5binDtDtVNUJg+8FgaYab0qHwy6OiKYTjYAahP27YnFA5ZVpPoKeq3jv3f
6ojREIO0jvmLG/XGQfsE6wd89BKpN3xBKYCdyqRpPl36iRDxD7Yuot2M8T0DqcofChQVpYivu9Ck
vmttOpSFvkIjDwUGNM1BdPo3NbPiryuMhEqsSGr5Ncoj8Y6Xar5J0IHMKhs5DaYVjUYGJgCtnQD0
eIW3Oxnhhk2sil/sxqUOmCsOYRyc/lx0NIquL5NC6Vna8cXOS3PoosI9/VXpUU2VSzFTDzodRlZA
s2Ekn0tDz1DV6/WlAzkxL9zPkx+CR5PRq44fxYRsBdZvcg5oi5piiCAV4zDpi+WhR0FxDLyHgo4f
/74oKRU+ODY7fY3IDQcRakq1QMkE+dj1pTrZ80Xu0Ot11/gMgx/9ST6xGAVkt/XXw/VIhwUWatyf
KooG09B1NJdqsvcDh6SFqkcTDWVK3VL/wARQuUuj0qFnUpmxemuEvInYvOtacb9uxUpTdfEzLAl1
+FmsVKr63q/R7zD4vdRJGMUoP4eVu8fNMZwR/9E/6pVbhyELisoe5NCjHijl5yZKbi9dS+xwgVXf
4Eo7TqK4Ztxk01Tfoo6FPH/lUR57Y/KyMBpCU36iXXVeFp6pVcMBBRaBZjO/XUvMLNUyCzTcKOkP
M+iufZmYKa/8qsh65bmjV3j9swpB0FKDLWIgIv/e1lSen/OVQ3R1Ud7jcbu3bsEiqJLXaOn148s8
BdX+Ut8UcyzewuDj0uCsmt5zqZgrmO3JID8VQ8Ph96p8miP/ExaKoUtkKqzfmAoIFzB5VaBRAd66
nU0zoBNc2SQVLq5O3jB59yOtwi+XoicIEoPVXIVs4OpSX2fYfnX62fjsiW5vkQf0d6KIh1s87iEn
8exI3iht/H0tLf0npU/sMQiuZjsWL7NTgEAa1AFLGsmbCW2dHfYsBB9GoE1OouGIc/YNu7G81wo3
TZcKa8Pj0Pio0rSW5XE/4hap+lXsLo1RPYeopMDSQdGnyf0Z/cWAtdUj7Mn12DN/yJM5ueNt/NUL
e8vPWMsQFb+DO5iLuzqkKAcXIpjMrt9WgeQ1ui/dFbp9zQLZXHV3lQP8sO3GcOAZDMjSfEpo+2zX
ufMyEvAIOylW1oUHv6z8z64vtbpfR79+Y62XYFVWMgZlHkH0NWejUZUB0rp05ZXEugIwtLhAunPv
C4VxDoWIJ1xT/DWJ+tpHI3xBYi5jFWOaRozQZkA/uvKmqJSrMN9HPRJfGXxziBUqdEaQ02aYZ7pT
AOxwypbRer/P6I2D6R37cswn1Zlg1w/CoKVPo5ldMXjKRwV6FMnAGOqPZsWKiAbkLZ7zO4C85gEG
eHEE+dXX4HaLpEON3W8eHUp9FPd7B5nAaoTCRyRd/bLThYP6LtqVNWmrCGwLF3iR3qFFItHXAnOD
3QQOKERaiXnbytJN3YDnjh4wgrZtjBwdA0WEklIMaHeBQzMf0KAcMJbXGmIcFZnlm4grDqe1Tui+
JfNsDqHVuB7aMqFoczs0EVNDw745Yt9SX779r/+YJvzv7et6+r9Y/PX/bqfXv8MJoYf/eZz7cz/6
fwly8WV/BLnkt4ijKh5DJ4PjSyBg/9DX/DfKE2S13AcXGEcxNPlPff1jtRf+1E8iwqMEsvinwma/
UeybTJKQI/sNKJbA/wervXBJ/FlhIxWG8cU2oDZi8Z/h4FHGNdqdzkdnp8Z+hiZ2McnIZQVgf1kH
OJBYFEeY9P4DvywMbBAADFlIBNV34UayhCj9l7nEWr/3ZiNdpo15qZJ4w1+CJvnegIMFnrvxMW2g
AkiWKQY2Uy1ozWRWhsBphIO9d4oumI1b0F5GGaTpu30ApMJiG8eG5SQXRGe64DpLVGKLnhYjG/ek
K4D0cKzOUGmo8RDdDtf1veil8I/lBQbCxgWUUrZSnM48QqEI4DiA7kEHNvlOLkgRIL2R5JhWQ33w
4CeQG1Hge6JMxTccaS6LOPO7Dph3U8Q4YjiLmnLPNpLJmqSD7OhKyj67C+xUbNwTPDggUHFdeXCD
L2gUbm9gUkUzINmAuAQ+VU2hGU7mglXpC2LlFgrcakkCs0lpQFhBp6HbkwucFZZ98g5KqIJBXQaD
yPRGcukL1MUugFdNWpRPSx4U7xivgYCRCw4WXdAwvYISa8SmtIYLPBYj0H5cN6LMNbPBLsgLaOaJ
DTpjFwBtmLfzJbAxvHy/aIcYPgd4NZxs+GPshQHGVpgCSBsbleozbFUiWEp1wd54pMgT78v2YDcq
rgPihq0CGyvHWZ88xheAjtsxvoKE3bC6C2Lnoy0LyZo0cEo623sznkcMqVKz0XnlBdRjG7NXXPC9
9oLyBRvVh340LOviAvsJs4F/3QUCHDApd7mFH2OyJUKSi5UIpuixMhL6iF9QwiocCocmHy0O5QU2
FDO4w8JwmB3YZYOa+8YlBh12X54QyQJXRF8BQtURaiLgiBvSWNHE3DTo55Sph+IEoFy8ufdtDSvp
Hnx4LLBvhCXuiL4zFlvNWAQgDiBinUx/rLeaQuyv0NgfxmK07XbgOyQFaxa3qBXoGPLUTSqXl41X
QcPZo5Tg25Bbrt6VYwzFEdFhzeMX2mDJFVAfvnb1DS5yrKcLGoRq6MFEqa51s8Ok+IDn3q0wqtsV
Aw1Ry+nXB0J7sMCc7OIhEUgPhxKsVIO1DwuqSAM27kwZoyq/bNKC4VDfhcwcltbN2NvZvzs4/JBo
2FjULU+Af214aPohvoHmvPHb8rsFMLWrSKiyGtbRspZ+Tsjo7f3GosI8i6+obCcZNkKhyFFRDxFJ
/EjX2O2DDmEr0d5VLaoD7VT/Whk98cyQEktUsRBD7eYYW6cEukaJL/jb7AvIwnZdM9FgzULie8lZ
UQ+KWzafDZY+xB57SVphP2FauS0apGctdrehddEcO2wmyzAmfcAvsqma2G3oBnC/WKFhvl92fi2W
AinuDeSrUqw4L5TH22Y1bP8y0Iy5c5Lc2mbBfr+6F29E8fZkirJFFef/sHcmTZEz6Zb+RSqT3DVu
QzEzBAEJCWxkJCSueZ5//X2kvF313c+srLusN73oTVlZVgEBEXJ/h3Oe0wW+i87h1gPDN228INI/
prj4oBqZsYqhEXnKmw5/mpthBMtNcTPZ2lts24z+7V5BGckc9AVKoWp1nMe4nKtpAzAtZmqHMiE0
k9+6DT9RGa3+RaGS3ERdPD7old7sEHPTrjQC9oyW8omLvPGexdy4cytcgCXn9cHxMp5IpIkIAmao
gE8tgsotrbx3n48apJRRPKrAfJ7L5NkOKP5XBBmO3GGnZtYarunY54VDBqbxTo6G64+xw86/EE/p
3Ow4BDFEYkfctG75AhSohS3SJAFmUiRpQ1Lc5rra8ycE+4JFO7RwD4uUPVs50b5UL0WLa0fwd0tk
fp85HDd8NC2HnXfgmHd2E8RQJ+SuZo+0iYbZu0eF7nwhKMVtPfXIXAMxbAyp9m4c+bo3Iw0B4XcO
lSG2YqofldM+1cmQ+ysLTbpZedMgjPHnRR1pJ0l1cPt+P6jp1bMEgy/Dqs9VOmDz71ifVfnjmKX7
JMt7JrlGCBkxZKVovpVBLrg7Am/TO8EHT9eZK++H45oDFL0ZVfHAqlZa4ICsqngLOzyWanyoQkZ+
nnEqm/DazN4eayfwBTkYYHdw2IVGfxPG3qFRiy7X4FenD1TbROrJuXYZzGYYHvsxuKskumw7RtaS
s9hmWjNspKnEdlTNCWBMdhfrw3yalUt3UpWvmmGYx5wp91Vk9ddCcKtrMTyikmRD3I63rievWtLQ
hNWZvNUM06S7F8+GQijZS3lkzxCApLDSYz9a3R6zprhmGfJ1GWo71DrnJhunQ+UCrbFL2Z5naFfb
oeLArLr5BJXzFNrDbW3xtle9+zWabnUDXO9NsUHdxF09YMjsLj30wmfGQnzkgGyiMhDVt5t4wXPd
8MwvptSbMTCOXJE3waTDwQs9NAqBO+4TtzlMupLHYKo+Q1f361LuAm1CuIKYILysODljSNiJL2AV
lSZ3WtWJeMMa9zSn9bc780KiWXefrKXfH0t5X2nBMfxDnEubn23k3OcZwGV8xO8mM04fPWx7E0M/
PGXZyrzCmowh9p63e2C+rWc0PZ2z79nstgs9xtj+wdPVY9a904gd49g4sMLdz2wW70qh5Tt9tPeU
S9bGyYfjzAs5apRNjC5drOZ/h9cJvTB3C5vm90qwszt27Fk2M+ovFXAHdomxZk/sKEHZeYPRiNu6
dXbBnD+AJ4DPFn39odq1A58EgJyPsuIc4zw68vnQtzAmsTIKj5b+X5w7p2l24NHELki75p7lUrnr
BpZGm3LMy6PeKMz80KCnO8h9zlVi37tdGXgimCgS+UwLU/WfVoqHvoB29DbPcEIc4C07fo8tbxxK
WO+XoZfF/R9WXhKomD9cWonbts4zn1nOtpjmEwSOGy1K9/zlP1eIHsSPZI//A7u7is95ZI9bXM4/
B008r1S9BmDMnv+5P+XBWO81fGWHla/Xp8atdMqDMOStzAu03ZdgrNIdc8PuoUvfWIj4iPe6bQBS
azfGPJftfPongS/xGrag43khP9f5oxeZB4YTkL+c/ORpww59PobwWjJDYgS/KGgmdNYQgd/7EEFj
4krmoVpzaai4jarSN9KSDrdOmP4aKg22UFDbhxk9IQfKVwuvj49Ik9+Fzac+6AdVTqdJ1ds6NZ7c
Yr4NmbD4hYa5oFpYqVm0d2vXvI2FMP6A/0bFbJj+E+q4KikPw5sS3QzuYTk9ePH8wWtioNUtE0fs
js43JfmuaniES3vbwYBL0Ze4JUinoVLtvswkPIuqtX36010YWAygHFph2XaHFSC4AvemRn3ayKc5
S6+sIzaO2V2khisYP9Wu7Pob11C/6hzDA3ig27RM3moRXdK+f+zi4nnuLLYcwQfiydtgsL6wANwX
2A9pzSe0Cd7XoD2AAe7OY5S1D+4AenAcr1PR+1rNHmFM20M6uODYQMJuAjbYDwkrMHqB6WFCy5D1
yU2FLHDTm82t5sU+VvDEX5mFSLuOSdVYm5VbyIMBX2G2qWVKGb1EFtIqh30IMnCh3wxhAIUJ2ObP
PwBDjdH4vixHmDOzhBqYFL16bTPdOzLkw8ttIRPdWLXlbrOAmeiQWPmuD7z4mJdOC5Nn3KOIv3GC
M46qABKzhxxEGe8B2CI571oYapM3X1g74UDJkDo9FG7lJ82Id2lyTkPj7IEQvPyNiBgaFN5tbB1B
1l3xp2LLnS5hn5znIeEDG84HLU2jK60NJOH6PVEfQWOelzqVfeNG1xYR+qROMo+/rPY7G0pfk4N9
27U/ZiuFSWVvtLG4ukF/cUx8IlA+0HfoNxMAIEBl+pgdMeQe3AGqX0t7aCGHAFWCzA7Hfyk2YnKP
KfsmLQjZhYnER3iMZlRDQP/dg25fMGNDF+/7Ztw0+GAqdSw5EtwYGRDExsAbnwJPh1PyMMNtTJae
sTfurLz1vSHFyYmbM6vfLK9FcJWArOsi7NqbZp6KTVs91RRYA0Yvixsdgc9GcAxPTe5PHebd3k8d
lJhc6wVlJAu9zVwYvY+z5QhMn7VQcw/o9yLcO46qTdxHN4k4xfLLnooVEDl25XzXWC9BWFOFgqcN
s8W8fBdb/IlcDeHxgKZUaj8CW275RrJWz4hLcyqhefrVhTPjZBhEGlPdhqbbO41YninfeT+IZ9Cn
Zg/TJZT8vtEOaD+kiQU5CeWxeonxsvtVCakK6t6F8/RN8kM9FX+VmTrWzS98xbjEf9gga3bNUk2X
k9w3kUsqQJ3tQye7RLjjj2U1yydrXYuF64psXNdl7bo6E3mV2lSLbNR4BliupeuiLV12bqEDiUKD
xDYDxdNjc5chg25OOjqn3/O6thvXFZ5c13lyXe0BtWfNJ9eVX6VPlXGbJHJ8D9el4LwuCCc7Z+YY
5WzhtlXTgWiI8oFac10t6o6KEHWTBRHscMUjozTWVSSaSFvnl8+B9Mh1XdmAMsZwuK4x62WjafxZ
bqaKRae+Lj0xxbV7hh2868WyFcW7zILUXHalM1hIOvJpaY/XZapduu6zKHJobmIqLXAWIhRHeEPE
K5TtErXwn8/w/m+mc//DWvz/Hpb/fzfCwyDx70d4O2Jc/h6V9a+gF4ev/e85HqlJusDdaxP1Z5kY
LP45yEMogxrG80h/ERJn+F8HeR4cflYyJADi/l19v/8c5EnzHwKivkVeoyEt5z9k9GNa/Nsgz4RU
zkTRptNeItRWhP9fDBlVZ/dlldAmJR4Qub40cC65tXfSGUYHm8JWxqMdj8Cs4yalhJvi6m0uNGbs
+AvuVaVy3xHaUrbnFJoDNNLcziBRz0H+kMqxbzehZtezjxS6NrYyRD22rZU087vZnN8D3Wn23A7M
/yGPT9x+CGc2da9PJ6T04dGV+fiQ5zpYnNG1UxYbQxs+hq6WPljIEpd/7ZAehlK1E6O12KX06PPH
pOu8HU6CAOoP61Yn8dJr743jq1tNwTOwQZvZd1lzIk+lx9f3bpyPh04L0biY8cBLIKtjNPZZQtTH
o+xBpO6ZONBDhmGFAq/FxUE+EwTqTtUwsU01C3vbcDx1VKtgyWDOTDPrycHBNT0X3gVBEtXPpObg
2I1heOGGpYct0rHi3pj7H0PdWrStKMbRUAaAH3dpaTGeFLHiNSlN0YeCX5qOddF47VZrar4dsyN0
dQXHDo1O4vFjoUAULkQ+mLoAogfYMEgAPG2v1WZ7BlDZVr6pV94lSQvjV5jY2VWrJCD6xO7RMkxu
OOUbe8qBtSWR61VQKjTpN4GYv/Te0xCS6jdOxbgEqgziXL/XRog6XiAQDtgeRGI0TGFw3xUhwoge
oFcr9R+iUmBxrRFNJS5MRoigJM9mIEcBLNWkws3t4Sms4Wf6jPOAAJu1ryNfvlHTjNpztPl48Z/0
DLA+M8DURmqCjIPCFhs+RerwkMS0t4Wr4ZtGjOVrRRQwRsLx28xN/diULr0uDpX00CQOF3UKB+qR
ZbT1ElZDu8nRgRzmLCqeRs/wLkGlubdKcul3usumKDZUz2AlCR9TWwEZ6ULH+NFGo3MLGrchUqXO
fhNfARpLd1pFFcP2/5Fj3XsvMhAosCQS4oxay7o3KiS2TiFdph6TOieGLE5FnRjxdkJAyuY48rpN
Z9IOZBVP02YEx3Nnmt1HVjCwiIpZPlhuiaQ5151o37S1tW8GTCedxDjJ2kmwxlTdhPhlKNFiInQa
jlGdXicWCfs0hvTmJKBbSkIvHpNcoEpphal/p/z3H2KM2ie4JcynMoErnI2ehXR0IRLbwJjMwvuu
ZJ7eqCEFK9aPzc8xX54/b3Au4whaxYxbZKwiwHFlqag7F+y5nqAPZ1ddsJa80L/V/XbSTENseuFk
3+zAmq96HupfSVgm+wqATLlHf+sco2l5l1Vt56DsMpaHlTm3zzYYyaOeK3oJNO5nPCTYbwtzys9h
JvnNE9PoD40Wh+F+WtWuYhG+WqsGtl7ksCNdydZp7YAIIarDxT4KmhUBbb1IadNFVNut+tp5kdpW
q+q2R5K0xzh1ShdJrr2Icy1J6kKPXpe9q/MoFgkvxLsHsYh67bxVj/AP5RX9AxPeRivvykUG3HBB
8Fwv2mBpj+NztAiGYTUw/VhExPEiJ2Yz0e1dw3FIgUBs3C+y4y4E0G6lPI+dA7qQVrtgXNqd5klQ
TS7SZQyi0S0dc/4QpTC1yjYLf0OdRe2crspngFTDY7vIob1VGT2kOYQHuSqm61U97S5C6mDVVA+r
vjqJsb9sykV2LYA+dRvObNTYxarMhhxGZ6Oviu3OFvjsiJ1yqgNO3RJZd5ECFvaZZCbv3ar8DlYV
OFoJPixIy4DYg+5lnm+Y3a2OfC9OzNtWgZVRDdw2aXyRinzAedvfdqWO141a1GJJvHUgHspDVozR
YWq9vTGYJMUsykSns0mQEOHNGDd3XeEN8V65xj2Kcph0FUh8WJYJ1IdK3Mzp2cWFZkUZcAivA5HH
ccMgOeuaF5BIm6DpdhVCfG3ZG3jxg+q8R1Ybb5pOh5Drz0aT7FR6K5PyZ4bmsG/KNxJNdm14gaj0
wfbbY0i4IIl4LGf0imTNWPsUJGc7leHNiigCE+F38qWe7VsNFyc3x6M1ZvoGsPoulTDgVIW4skox
71byZiqgEdnhM7P/TZ5ZTx5mZz9f8JfipXWng+oqtBCaga+J/K0BDWnSXzOgzErlp5IJbmLf2e58
iGTxPdfRfk49lwiysm7vqgQKx6DfDqZADcWHnCt2ynFcdj1txeg+9UI71B64aNfhMuDcd3OmjdCc
aqbrTui3jvuUway4D2oG/3babaRr+Ss0ieQUunW+Ru/jb1RMKaN6uIkrjapN3tHmAun8Q1ECYriw
1DztPjGs/pUTs9534cADYjpMJbTnHj/1WvVH5MRtCOvYJI340Eu0PhnK0Na+yhZsQd99x4N1ThDh
GtV85yTGCXC8sUEXz8AOkyifKL+pGSEFmrhKs/zSYW83IWNfGfMoTXI4F0W/RxjmHDg4GUJkHkfy
vACanCiEbgl7sUg6hGyZ/RtOZc9Ux9t0nKoyQOrgNHfpzGJEme2PsYItMfJQ4baYa1BneBDfMp3Q
BHcE1ZSbE5s6Z4byjI0DK9I5NGhTIcfeODUyF+OfjCdXL9Id42L3qTDTHXbsDpGQcwXcv4/K6MwC
5iErmxfontcgi950C5ZGO2kfI/irxXCJ1FCDLzmjG5Y0zSxA9I1WPZgjJluHBu7UAHiif7K3aCgS
SERFfVBA40BUDp0/aSFlm9ZDJ+hOaqzuzImlQj0nSLsqc0DiWnZPadn6yr531aechjMlR7iRGad7
FRxFgQLWxisPbOCGMRWcEfPs4nPdRJZ7HGpqFxyH6Y5Um7uR5KcySraxGK9ieoqpSYRxEw/eqW+H
s4A+0mKP3Wk9ow2jx7YO5GLuP9fNj66C39gh/AY4WJZ8GiktcMseVX0CB3mCQrtUK0fmUhdAGAez
dg+SrSV7mvc5KX1raA2/KNsfaMBRe0/bqW0+q3a+Bex0VjZDWR4IVQ/KrxkUs5PZ9Gk1bvrAuuZx
9SVEf60gBsTCuYPDyCLQOg4ZeQv2+EvCyQ/hDaiWzzhBUc4IIWMaUPCmO9brN7ZVvmfNJRdvdt9t
kwrfm2w+e6OYfD6L9zJmaBIVwPkeFMUPtfutAxARGqbgUdW3Ik2OfdLsW4q9udOWAf5lptLYS01j
HThRXEBZtdlFtzmz9Yn4kPY66eBCNf1jFs1TS6pOYDYPQ1y/kuxHcS0J4zLgLnAq3HppcskUhV1d
PHSFccmCgiFZvA8kJYjdmCuENOrVgdFTsvesa6g7x7bu2VzYzWFmbO0mI6CP/K4kHYCe1t3GJJmE
KsKGrJ0G491OYfghPfZbu90ubNNqsX71ybgvwsDYyIoErn+hTalOGfOlJ2X1n14zddi52zPvO6ML
9b7QTvsK2Q3SurJqE7bl6SFJ65MXvc2DcUe8x1kzqjNIwm06qO8yXvAcoGPaof7q0/C2LCIsVSVj
D6fFb11XtzPjhEgZVMxx9Dap6czRcFeMKvWzKFC7EG1qxl4A0Wf/gOoo2YMA/F2KLrqvtfhgTbHy
U8WaM+k+dJle0uaXnXBBV2PCSIbPc56da+ZrYc2mxmrJCnsh/CHezEGrkMxFW1a5ZzSjp0hV26DL
9zOWBCHaizsMbFypCErr6KTOywpjrSbnJU4bIqKwULW18+VGs/bmNCYaaWXBzievQ48/7dAOkBY6
qLV5X3P0hvAVx8AfAqwRlRMOlR+kDnyXOOy6m4JV0Q8r0eZtEkN8PUIpYV6nyD350ZQNI7lgqjHC
223iJn5mzhqZEcK9Z0xbnwzRardBEE2fdVQ5p5KZC9PZZmD/pDOqhqg47pFaI+1OYMWrHcVe+DCR
l0YdDWEGCmibxr9QmYgrioLyUGANiDdNgOF2kxTB/EpplDT0d4SQ+bicc1xXfSjQN3pufj8UkEVd
fXiehiS5H/LAPNQu0kGQxjbHDl0f36bqsz7duUkwvDjkRW3FIGriRy2NYtJxSA9r0ui3xwZ0kohD
rHBCYlcVcb0rcKX/irxG3aF9Jy2zKGfrSYP6COKSP01ot4DME8AlAHat6CmGWnUyh8WNCECkjI6D
0fOgpSiywajaSYi0WnOpZknNFFw0RJp8h4a0ix3op+HV9ggL4xy1UE5kDhB4bKOzZtwl9Vi/DmmY
4M53wzh54LHTxDFGYgzxk4S038WQNUtcKkpFajgwj8jeQjMzkQ7gu/N1Z2ibrRnp5fxa5IPxURAv
Ac8R8FOFAjJxWLPZtRUeSPnT+D/atvwG+Zn9TvMQUS+6nzzBMaaVZ/TLJgR+awCe5aDxIPUNKDKp
pqAwL1m3/OTEBrKwy51K3PV6OWCGGUTxMg1kVW10XuLISjSR5mEIbbI7cd0opsidunEHr7B91yuS
aEfgAa6zqc/JllCySKOH3pz1vbFAF4nmVAhb8OmjoahmzwHoA442ATw9UkJMXuD9drNs+jlgr/+N
NATfSms49auCDVVtBdZYwqOYy2lWaO5z9imNH5S1q99JYg88wn7obA8zKIWGEn6mUyNZ1zsy/IHD
o7NlKX8KIGC8dPIlcC3opYEtpMzA29vtbOdk1HaYhwqOvzNr7uQa2QGiURSDvGp3KIMLY3pEga6S
hn7QwsXdQRBggRsutNUSYzTxZ98QaeSSgDXx8xtd0yD+0Oxp78Xkxt2JJDbEOGYVpPMGfG8g92Gl
AiY7yswIUORgk/eGrcR7mjX26KNgxloSGw0FWm0EHj2XHDMTBUrOc9SryPuqJpMqVskK5WNNHGC4
Af7OA2QmIZajLknt+NvUqmnwU0YRHqOA0v5w+ZWyU08eyXcLE0/4HMy63JLlwsM9liSM+7IwtLPO
NqSldDOd7HVS3fiQaail2f4wucaMIToYRirrku0Ek2BnFGWXHwhbsDEQOP22G2cb2wmmhQceRf0z
Lo36o3PNuQevJEoilbhifzZ8qlj2TlVeXLpWEYNlouBvrJggvSBAhOuPOGx2Q2cUJ2Tkxo/C601U
WlEjd/wFs3snDtKB1T/rHixLTLr/MjV8oEQgePmvQctyQe79+ef/zlm2yC/gKJcW7ajnmH9DUv7L
kRmkaF02mZwK/VaBNOfB9ZIp40lajJHQezBJpqth0lnNk3i3MFJmq6kSORJvClr48EdTeLRhXHVY
MMfFjQlJlI8sUpZRR61SLmC+1byJeRsjZ4ilE7ue5uC6Xoye3mr6xE/AZcN7Unk0R+UQ7dvFI8pb
h11Umxfr6Ppn+P+OzP8jR6bLh+Lfj5oXL+a/HzUvX/tn1CzMfxiuJRgcG57tOI5kCP1HM2o48H0k
nkwbnAuASv0vo2ap/4P9+zKgdmyLS2WJlv9fmlFGza4UfEdB98/I2TP/E82oK//nqJnRhQB+aQoI
lJCIJMAhnoW/jppDPc7CWVAgRq13CkkI37OpwWoDH+IUG5m3k10BKAEw2KstKhaKTjDNcA3Ukldd
YbmZgFTr4kDXQtBTJ/qDxRD9vRgHBq95RVigNOgxLFW0z5NGH4J3J6C9G7OJn5q67vBZo8qQW2aV
7kwYWVi/G3BINNTjVXttxwlOW0DY9BYr3Xzx2FKfiHIxfKBKjyU+Ml/q1PnrS80RwdxJ1Lb4ezCH
Dj5FhhPxggKp+2jDqLvRIiLwmqQbAeaYhh/FZMQ3XSKkBim69G6jvPzENcZJDAf5OhZMotOU4DTN
IuIWIdWdJA3LV+B3b8tQ925iCiEQ6YNxlNFj5bkH20xRcw157/1G8FE/hqgu3ojaKKDKSPkZ8O7O
eMmEjXnM5QJ0xoyON7Bw44hwLp9l7eFaahVh6U1ZTWeZNu2+SFuPltsUu8Tr7OdRcO8lXjU+RbH7
SXRvcaqxb19HGItAz3QFTNuqXLg7QWldeiUlU4iaVSqGzhRISBvfM1uBT1JlwUkD5PfAaOY+pt/8
gixkngcGogg3EQXAcMpimm5wmAIzxqg4nTn662g7ec2CgAzRk3mYZpn6e9OVL6zv3Co+eNzE1zkt
HcZSY4KOsi3iX6NQzjW1HcN+lo4qTibZBpmR67hlChpbKPvhsxPZS+jc8DAGFiMkLLyPRm1rD2Gc
hw8FUZPxOMqzq0njRoqSKL9BhDsrcusb1bXzY6r1wWsSRflTrDfmR80W/2DYafHKooCt4Ojk7Rbp
J8lhlemdiCRNLwRUfePeMzYaOudfiBrkSTO69EWN+bTNoIi+ZiCGMqJ2422axj8i0GstSxdUGQXO
1Y2XuycY3ckez2/1Moxh9dF1DRXBeonqVZO2vpMRFNbWOkolsV65w3r9dutVPCy3sjvBSjkFy12d
rdd20ZADDhY+cJnXDOT64VdcrvlmvfKHQuP6n6ySom9YqoIGBw+j5lRiSGzWwiFZi4hoLSiwzVBc
iKXOQGhFyQFVLiVwZC1FoNG4+BHiihKlyPEXb8yIMeYpXsuYdi1phrW8mdLa+54cgHPEn7rENqC/
XfolFS2lkVsoTFGJaS0lU6cHF7TBFFIVpw9r9aW+InIlOjtr0WWtBZitSlvs9EwJjR0E83BEv9Vg
+fNavBlrIYdd3Duaa3mnr6WeuZZ95loCZnkSkEC2lobxXJh7pwauSE9GM7gWkSH46FfVL3QxVZJz
6Cz1ZmR0wW93npFNEixAQVquxWmhKqCbmSt41WItYIellsWWkUcPFWhIXHhrueuspa+zlsFRCm5R
N4W6KkfH5qvizjQPdBqUz7bLaYBoMC5fhrXARm0r7nRVoaOCG4T0O8pkfDHXwhy+E0U6cUkU7Jxa
FO/RUFTnpJVFss/W8n6RMfwWs8guCeQncr86AomPtr04uafBCPkz10ylbiNrap5VKct0lxV0OviZ
F35MENqettUjBq9IGQzwrIrcJByr+J/2lcb7hpJam0qEAGYSb0XuxmLL0ZP3Rz3qGQxDrEQGbzaE
We2DhgSADV87fUdRB16tyMr0DaIm9WuDQCfYlIWuNRvN46O9qSKIQgLQvbhPMF5hPB9lrGiyix5E
a6YYGneNnVwL8qUMX8+9PmRpsQSwhEMaM4qujNzdThkKJ9hRDHqzpCaWIWcEvwtJgaZeD7F3k7BJ
WA4NUIlXjL5wpY9qSFH1WOs5UJNmwdfofAEaWnMWnxMdO+W8k5bdHvu/ogXsK3XpdL05u/iylj4u
Dq9UZ8YT8gj4TkWuHJr+eXC4ghwJOrMDzevd00DyGRunokGTYMzeyW0Gvj/aXP1cGVkrN4KCABXH
mCbvZL4q5nBtj0c8aDmvNx1g4fxKGB65b1LYo3EcicOlmLR1rX3tLFegQ4LmNW/IxpyNU6IwPFy5
iQOmZhx1HHqQQwGzdIQRYpdHxm/DKo195NqVzQS58mxcmIjljtAWmFDBhHO/E3cgRxkjd/Erqqcs
P2KqS2Hn5woIujdhVmNbMxaEh0bh3O4pR6mEOwJ62AKBPWGbGhTcLaQ91gqN/tRljEYYzPHRjat2
O5Wm+AlLBfKKncbhm23rpXZkieqG+9FxciQnqRn+ZkHA2839MaCr1tHCbMyWkcDWdnLrblmU0wVl
HTl1jcc5McSFotIwccNlSWBgH+0shm/IVR7dQKWlP5d5/DR4kf0bbWry1WmzkL4J/+AZHhvCWVum
7TNDgjZBVy459CaQ8+M+T4FwcFEZ8hHmgXK2WmYHT3VjxNF5wliOUK6qMHvlHPEm057MpDWoh+CF
eNEFssD2ODxy3xAOb1a5JJ4JzDGmkQ5kLpwbQgPfQqYBsPBS8BhYXGurvEZs/z6wC8i3QUhauYgg
cIzxTYt7wIbjN9Ir2MtcO0S4AoC0s9j6ByMnr4klt8cInoXyWHBRowOcCfjwzblKyltAiEQd2XHG
u9BUmXyXU9jfI55xyTxhWVJvp15nQuQSrA6HKIDx7/MqmscmibNih7GPQiLguQA8AKRhIm/BgJ6G
MYN3Cu4CR6EQDanS4HhG/p0EISYmjMFedDssar8RKv3GusmoTrLNFtuE8+bcT4V87kNW8seOUHWd
TQ9DsjtBHhlYwEpSA2TCWn4mPByDOGp8dSc7Q0a+ARqItl6bVRMzsgLy4bu21/wYWl3a/EXT7EVq
HsEyo7LCZ5akbru10dkSzuo6ZX6KW343O7AYK5iGmT8s7p18AwdgH5Bzxag4b6PHRNXi5xghmfQH
Uc4XSs8wo1LIxz3nRv+qQSAGmV0UDlkuUYLjD64zhz/akM1Y9ckBaa3xA6Uhgxx8JCxpWtCNH6pU
cwxoZEAUpyXDmO/kWKE46/VM+zD4mds8BA+wIe8pPgY2Fm9eYX9fibbXyfLOoiX2NcW1jSgFPzMD
1L6gbfcnhSBlV2MS+KWhpUO2pUMzDCdkc+RCAy4iob3N/LhtFeI3b0KWJc0x2mVxHaJdbkFq+Hqo
GwEGJjED/fDs4RFbzTeRIM0247G5KYPG2kpdR8Yg2G1/NF7QU0Ivcbko/b49YiRudJfPdJg0N1QH
+RM10PyKiFtuyyZDWWB6QfUk9U4uRMT8XNtFd+2Y1X16dvvJZcWAt5+Z5xH0ikoASzCJ03WxNc2M
pdxEvPtIzu5OKKX7jVYBIAulfsaVYm60bHIO42Izr5QO/Uom+iUTpfCdUv2YJqPZymh2zrDM6yOx
YAxvs1h7wZH1c3Ls8BfWt6fRNt/IzS62ua5Hh8atbaSVc+2nbdeRxUjtmSR691rOg3lq+kj8gNGL
Xg9vxNFpBRBlp8uuA6ArMmo9cN8aLMZwW8rBG5c4IKqLFPpvYxrFxQMf9xYyaEYaXkThRptm/Zdu
tOLnujq3qsS7xSnCt2vt7H50TGsTW5V+bMBanJkDiPdZFqzYjTY/99lQbHGBO4fF3KfwAs2WOlAE
9HxwbdLGH2KIj/tgTLC1RlH2WMyjZHJpDwTgotkAwV7YBpm5Ze/FO80harYY4QYxiZ3veUS6W+Ly
ANrB84bb0DGVNzLDue2avH5NjG54g92mHmaCVm80j/WTji4g5RocX1M3iK5FOL2HmTc/h60xPGvA
JrbM0ro9S0kGX9Fcop7g3X8nSCaDKhA2lem3dcOIRBdj85UmpjzHuhveqwL1Pv6xNIKoSPyycGvK
8lRxYmat5hddY9xXvF6C5COBNydErJR5xcVFeM35AHh7NzfCe2E+iMl4YI2bswue+4MTuMXFwd/0
y3KQDXljqvkBxepjxqxy09UkvTV6DH66igYc6Fr7gRW5+yGQoPxKtHy8d6fM/qoZir+FivwAzWLV
Orl5dAgsoA6aypp9UCIVArb40sPeYrfY9ffp6MIeqoQFIh9bpGFo2c4t3fotokjbGhhPeb1QGza0
sW1/QF5cVds40sN9Bdjut5fpGFSCKh9OjjY120K0wQcIF7xfrtC+ZhO1B3ALHCBe4F7sMZ04Aj3z
cUr6R2mGpDrhCDLRKTjPetEuWXmdOCZ2cqkHUNsuLcFuYJmxczD6vbMqqcjWq/mojk5MWplHyFFh
d6g6iqaO7ie6bEismrjvwra6QExtH6eGW35jTD2DvG60ASBGJWhdHJiXeR473nvoESBB9Ka+DZwk
Omh9QS+c9PYOhiH53h6qLMzmSLAjvT0Sx1Kj+qnqb2gF5l1OwYPQSIBYwCtpt6Ov1Axp/7/YO5Ol
yLEta79KWc0VdtRLg6qBu7x3wMGBACYyAgj1fa+n/z8pmktE3oybWVn2V1pZMQizTEC4yyWdffZe
61txLet3wsI0prqGHzoga7AiRL51HWV6dUdVeiM8SboqBxLnSIADUzn20Lsh3opPtD9kQAxRri7q
LvFPMWyMh7iQgou8sNEYxZHqZBD3zomgFVI1CHQIl4Ym0SYO/cDA6ag41kbn3hgmK4RFu5TnuFw8
1mJ6EnmhfV2xiBE1xJKLM31ygAWhtNXcvHhIyrYCj6h3n1oplXcQyfMbwJL6kXms/MajGsJDJtz6
WVfL+u7/unus0fXwL7p7iqbLvzSCr8u3t38718/1G028+YhTU/jrr33t6tn07izIaMDWNJLy9H8I
SDUYbPDShCI0bW74vXOCGx/IeAGnZlkG3TbV5mV87+qJD9QhSD1NBcmnPLnE/4QTXJZnq/c/WtjA
1hSImizb6DsQXQqN7uL7tl4MvtGOJfQadqkx5FNbumb4FIcXv1Olo+l15U4rffuycZEQkmIyDQsR
hRYHhJ+RseiiNr9VQmWyrM5jxriPsAiRg33LNqM5JBbKrWU+Dye7csiuq3lkOWRJqXJfTKPMQRVo
yy2k4y8esnCGnfPgs6IH8ISN3XzVG3djTdGUen6JRH4xEsTMpoycrYKBqmRdWsELDpnLNvTvMa5g
HchWQn9TGcOiXV8qzBgtS/lU8uRgGwoFYiiPRlDs/fGehg9hMaXaLzBOX6aqve50Qh8x4m9H+wXF
09oNZMmpcDTIOXwOKZFgmTEA7hHX5Nz9gBbTNXqszag3dHkaxuEW6ZeVbLIemellOYUu2N4u4DE+
BMb1SMtDBhMhK8UBwVa1zGtUpmpFdkyVbmT223KmIrKDvYrx5L+QlCnXjPgvCM5d87BuDpJI3ODN
sKRwZ5STX0MmgoreoHoq8guINx2B1sxvzUNNuV5bHoGMwrttGno1PQD1FO6o6hKLZyoBYW81mG6M
IO1Ksp/KsrqSWnAjAppTmMUxuSqecuUhlUF+NnGpK+UVddrWyquTybGY5q6qviRJmRbYnMmpGHK+
16Zg0gK651rW9XAFXuRAfdWh0mxPoSQflQhX1sBh6csEKPLwii+ZjUK1su81Gs7pWKJaKe5yTWeD
Ko8macK0BApEVY07sH1orgJJJ6KeLWpTZS8pLbbT4HonWl2knOtncDQbS1Tk3sAlGxHpwP5I+pCD
qjLLLkz5ZQPzcNFJGvZa9iqSfw7a8RzU0jR2VN/YvJzbpNlaMoGNrsFOx2wQIlRAyQDimaW1NFnH
wsLatQUCtL7Zu0GJSgD5rO2hT415vVQC2yx0wYb1LdDsehXhvkFZZd/rRnrVR8Ye9RKzb7d1b9hi
AGcjXhTJ17bLm5rcGD7aXHHFXh+HYxgN8Kybbmm3yXWad3dVX50g1j+buW4sUDEdlUR/EESvmkVj
nvS6tZaMCh/l0oBfgtAbx6FTCXM/YC+2Y6es1SelIXfbrN36ziaQF4nbVhnirZ4PjACtQ2UAbYjq
U2GT3xrU6qoalXviZ2HT6Wu7wCwD7IycdR2Phyt2k8u9tmGhhf6qlGJUbtYFsQIPEnbgdAgf/QFS
gJagzas+UkKvVFW7jLziyZeGO/rvC72WruDjHwmiPQRxvWWTtxiT7OSqF/KIdIRm/ueobyj3UBlQ
RpdPSpU7KWD5x5ENNyHSbH/1NJWuxyy91kRM4Z52zPTLKzN12RrC6uJulclOsg121OW2UYGGf8tU
hYh6JfvxyhyVKxBeC1pLuwTwf+dXB8Dc+4ZoW/BGO1idDO0V41ga9TKQgl1QksPbZ4/fg1cLZRfE
Zk6ZMTm6vctBQQodXkKAeNSk6pSpxtEE8VwCdVwLVTi5dkqQ9toix6jGjqosik+yVlzoSXFi+3Tl
EghDN09ZjsiwVXIuQwH7mdTx5WDYZKc3h4DnaOESAZkTm2eXDrPShUAESkV94Y/tPSk1jhG3TkpM
TJk+j0Fq7xl730tdcd2GtsME+FlCE00260rqi0tJPqdl+slXeycMn4s83VpD7hTtvUkq7MDeE/m5
wkhBYpPQBkvVjV9HSu1bN3M/xd6Tq5MoQNEYxOPeltS9nYpXGevskqjTbWxTq0MzjiRE1WV+EhqJ
M35zI7fSOW7TUxUC8Ueh1JgAiOr0up6gzX23cVP7FJmnvK/3eq47WVCgTeGciOpKoIusTdRStbTz
dffOJJg2VOOthqcLXxjcqo2rlGzwYJkgdMGmqkH2Dk+Gz5DP/+hhH0hrzMvd2HwMux5wdwe5CUqI
ySaNNs26Taw93Aj2QeRKDPHGttMnpjfXHmhLGwYE7XEc/HI6MOiuQU807M258HSnztMLmTRuVwV8
GpXok4ZE6DfVgI9ar4JdbKAna9KDCEAd4Eo40G2jK6LcxOUVmvKdSWpVZtBaUbn5e2lFyh0W+YaA
zvgkqfpjR2YCk8TXiHzXym1DB32G5LiGxdGUJ8OX82XeZ7cG29Kw6fe1OzI7aR8GwIcovG9oOdH4
J1QgCi+EpXFSdeZw8j6I0wxxaElvxSa6hk7YR9cjfsF9HWXDorFAOlktR6jn0lU+PAB+Wvpaeo3k
/kji963rIouPxicx6BurSehDRSjjihtfYgEeoueafahuZMs2QPiiG9tSpUE3omvVQZOF5PaOlbsJ
5JyRSr/iLnHpMB5QfqywAzJ5qOJrV4PqREIy3FWuclXUOMURUGqZLw60QLaSfElnANVwdDDRp0qR
fhxL96DXyFHYu8blueATyHgKJaH/sWjKfhn2zVYn8FFuCAbCtkqRdQ5Ty5p8g2A2o9UoW7sgiK/b
zLqwKv+JbAH6qoBiGc8g2bAwSbdsFoCRlrG0kROC6FTpjIH+kecnyLXmhNzrCXrgjugJwbUFf6bJ
3+Z84ZL8XHiRj74NB9Yvym3WZ6sKdEKH6PZoBcMazY+e3irYyjWTpp4VyOVhRIywzEW/YZ+3k21E
c3SYIIU4hancFYa6qevykGpUOnWMK42O35qR13CTuspJwAkKemNT2PxO4ws+QHflD8XSM3kUEeRa
CAGWgb2yz5ppjeG+LrIHhhYLua93PO/ehRrL6OpSMkdIjwFwSrx5fY5Gj7x1sUsY/gnlUqol8OvC
6csHpcxWKq+RfSMgULW8BEVC3NUOCdtCERtyExiC4BAaS9SZwy0z14XAyqtmKXLMaiex5dOkbuHS
Kj20qb9VUFGW4jQgUJG1NxOWGtDUNa06dSNK89GExinI4oUFaETqjiy8fJECY/cF13EysC0LdQNV
chF4W9Cce1XOaJZCMPySsFx0wkffDLQsqbHYIM7ywwOz7SXOQOq5B5dr0NSmRWFlJS/VJPzqb2t/
PCKes5CrWTD3iFOzxLpIjXENwEJDN0+vZtlm1MYbWrREbVnZsQfXSxHh2CbEwyr4CMHwIPL4AtOH
k+tIyLt8Yu4krn+HHEt1gjoyP5Z92Jws4qNz+wai4QDoqIW08D3eWa78FxJzXqeEZ5xQWxGHB+i9
QN/s9N6yuaJxBwRqD7zQIhBDSGEmT91A4jKCAU6RI+IiTBwP+w7PF4tdqpPQCu/WWSZiPjhTu7L8
ssBVJFdF45SpRUSHghkft1VXySuaonm8EYkgFzcqQx3R4hTzoVA8Tn8tI5WlGDWiQIopFURjvqWv
CxRy4hyYVY+3YMoQseY4EcJXiDlpsynrqp5zr6ZBbLuMyjkQy5rTsYwJJsuufUrOCoj2PNOF0/W1
PodrqfIUtBXMoVvIrwjggnff4ewsc/YrEXa13AkkYOe3Qu55OjWkEEApYdryPJipL4FkGKa8r2Ik
f3xOAQO5q95oCRyhBfuJ7oLQnOGz6DvVaV2VGJERbTNm8vLYxgZTZU0Pn3rEt6S2ifTc2fQjYo6w
q8uCx8NkFUlHynh9sJNVDh1uDWSHClOM9JWI88F81BkfS53cCkiR2ZWsQ3iNywCkYx5LZ6/Xs0dJ
S4PLWOSI7xRdkveMarNDZ8T2JtSDfI2LXzkhqdNQJBTBRlV89jrIpBmyM8Z2uHGSDqFVQN/PtNN2
kypJtEPVCTFgxHunSS59YroT+RpawuBIvVa9hnZhXat+Um6pkpgalLKJjFTPzH2ljNlGYTC28Vre
UhXaJmrYTrGOtnA9nNSFVdG+mWLntcZysBBq7O0wEV0ng+6eVajD+8zGg4KtkdYPeB37vkUzvqmB
cjGR6BCndIKXpfWdIK26BI9TKtmhMX3eQDKG2VmO6BvCMLM3SdLph55i/txYnFo9ycg3jFB/o38Z
VjITs4VhN9mhyKrs4KFYPUY2KfJcAtmh4qVvVA24CppjHEAFon8DR8GxmNqNaVK692XEAVwJw2WU
2DTWFc2ul76R9yfKvAQhZZudEeLGaNvK/ArLi42G1azIgDK5rLO2Tz53RGcRDCJsfcut4p7jctoL
od/Zh7WUvRWy3d/Ujdlu2nZ6sYiUN4FOJ5jr33KKlA/Rbrtg4pgkK12PlaXBc+5EfHW2MwiFOShG
3Dkq19QiqiVEfaBz+hPlQvtCUFO+jmAGPY1pMKxcis5jybzizGLSvSh2+NkTOOw8qwNdMAA2bGEq
LHMd4LfRp8UOjA1I70aN/Rcy7iT341DlwR34GH455IEKkojHXmpBAieKq0Gd6UZlfVXJQ8g9zkYJ
haGfGv6hQMLcnFvhEtGo81JARU6EcDawNemdMzi8kQc5QaHie68oV6i/whkz3pQdcyPWLsbU6Ep4
ZcpEJSeBHkB531QBULIZXJ74efhpmHHmQPMTm7oSr0XkMjXcCTQtTIxKWSGlvFe9B676blizJWTA
nkWq9RBO/HSgnaDU7RaqetIiqlrkM2xd0xMmwMkMYXerflDAzhv1Zzq6iP2UaiCLk6ye5kRbQHks
+UReR26A7tmPC6SnZGvBGIL9zsNeIbSxohDo/Gn4M1HieeIrJ+JL9D3ThP4qbmwULvaAUkjOBuLF
Cq/F586Ff9kVcXsRZo19NchddlArjdk6LY/M6e2OHnpT9+YCPjvGCSY6lJZKl6HUSizdOpIipoOp
qWn6NqHK1QBJg7EJbVge5lBlwqg/DZ5t3+ccYGmnWXY29SZzspEPVkdku6mUPN0ncK/fIia7z+QO
2PdS0/c3aSOzkCT6SERroORvqZzm61LhZqa1EX5KJlS/Ficmm+FEh2UsuHWOBeFk156Cyhv0E5uW
tWXUA7YERllXTOjRQwbuaOOV0LorNMLq1RCa3TUTM6b/Ln2vZN3iZr3pNYPaNGQk5gRNL0srAN9c
FXTOwAnFyKN4WuItTBHQSKIaYMP0VV1eShABk4UZKt0dtuuItxl5vrmrQrMiUsC1wAo4ou0gp1S9
3g2Xga210lL0iguO3lKlLJu2pAAvuIHYqqup0O7gLdJIoZeOHQIFh6qQTq8wgtbVuuiXdjFMWcu2
6UNK8GEOjYnOcLJtJG2gJW75BwbA2oUnjXK1MC2fymJSP0NbNowAbA1KqweXuewSlzvUjRSP6poh
oPZsMDVxZHca26pawUmnOTi8xEqAtAwHQTrbIm9xAXiPg+njpQyTHq5KHpyBc/mnhpZ+sBqDQTEu
YtL2mFUK4qsWfmDL7lWKPuvebEq1XkqNzrLa95P030uH7CkzQl56XJN6stUSyEcLdQ5RqSYR/kjT
6iIi7xbUllveejVqfa2X9DOKCltnA6N4+Jt0dP0xtb8xi/3Z/KD4wM+nWyJ4CydPQDDbAxCClXs1
kikmqcHv2cF0MU+nmuo1LtoMgf1sNsjGWN8MWoMDwRLdXWdLBxbw7NKcjQp0S3nl+B9pLpKCOJkZ
vEo8lLPFQRs07A4agr+NXffK9RAJ0hBmY0Q/myT0yS8RztYJLZOwUait260tMcAdq3BZvFOc/hOZ
8o/KzanFa2q2igBUowdNN/ln5SbQQzSXg0Goactp09eEgiGUmaLE/29U8EdGBVMb37JMgK2/LwS+
nKJZfl8JPP3y15mB/kEzp/Y/xh6Oitr2uxLY+EAfgqmESXALzX/GApSEtf8f/y4hH6YTrqq2KcBS
COuHkYHywWICgUgY07SlCFTsf2Jk8LMQmMtJx+qvCAL2FAphoU5w2XdCYD3TqZVGdpwg1Wx7384i
IX8WDFleWEV3AZQmsj76wq0ACAFzBC+goz7C3NLmE7emC2xmWKzvD1GTFfKdi21N+qxQVKITw3sO
cALRFtF2kwJKnsVQsD0RRhWSEglciJLykszSKbCx1bGdBVVIjl37cii4+68FyOcptKn1r81Zm0WP
t9rXMlIEhwBsHdCfHagvkeFlFvQkxixi4QlVz5dEY2T9up7FYeYsFEPEhWisVcJA3QTDUFuOix2o
W4+z9CyrCbqY1BvRdT+L06xZqNYXhKHCL0sF/XOWCou5J9U0skvMQgiD9MRdUfng8U9yZVLHqewY
rpgXtfm5kZBUw/Kz4xqEV1BnG3/W3UGxov6kACuHtT0L9DBkI9aLZ+Ge71WEnw+EwcZHGA2qWNMA
RfPn6wJXLgOZJti1XwxBlm+VDq06s7jqmqoMN9lE6X6ICtSojpAl5rKA8KBdXJnktb2pdeZHMtYY
HwcDptocDr0g34Cw1Nnn1OHI/xwJLhZy9NjMrZPZG1Wohas6Xjs956MB/cI6mBcBRmVVvhbzEtHO
y4VNXYetlTWkm1aTobS7ZT2tMIig8lt4/yw7mpaPaysxoxdtXpaUeYkyp9UqntatUdO9ZiVNS5o1
LW5V6bPOTTJQzDvz+lfYY4RjXB79Qzcvk9NpK7bJtIbCsmU5NealNZqXWfaFYX1RSXK+pVeHFbRR
grE6EQ5HJg461Ixmw9CLDjg6UleGTlIBBUgZDTz1Qpda1n1PbQMyudETWysP8wUZ4+CFyktPniqH
IZcLyggWKJ2iolZj3jlL2njBslqGj8UM906wvlAuU+rKmwHcAZwhKQCzqsVWVqztsRd4WRspPzDU
aLPPsBfgivczY1wgyhPTgjaxxz0dd60VkveOkVPvdpVOnugCkzjYcpxduAMTEuXBmc9ocwsP0LAy
ZuQ5XSWBBQfO3D2W0uioeH56hg0NJH0syR1ZpjZkUKJvRhU6mjXx1QePhJeFMVHX8TWwnTDlIG7Z
mnBGnQF9BA6dRoJN7+ua72gz0Z07RA1WpKCXF0nQt3RgDJbQC1xQZntw+87WztWMj9dmlHyhV612
6wFvB1FjzAR6UQOj9zoAXdfC7MUD03Jo9ZlJlX3RzED7BOW8uCKJE+Z9MvPvC5/OximZ6fhR0nHB
8y/UfE+fCPoa2koG+xIpALps7oB5E79JHmr8aWDE8VArJcDqwCsvBiVVHAleLGiXpufpI5JtXDX1
0kpkZPkKqpnB8DGN9qhRiITVxGqUzM9o9u/xCMIpbuk1eesGdZBS8aqXZcK9ZEwqQdOtTuSEapdt
wuRMFtABehAWW2ofLIAaGqOys14SNfnIDYPYCh7mOfXcKy/OqOBw5dJ4VJpiXMCYCPaGMjJFQ0OX
Qd1pc7ahKVQUJ+maodiESiO9FvyLNzWpeHwTfwyAsJUg5TN0cLSJsubCgjvafu2QEwLtkhiVFmOf
aWyLvmxeByazD+mgsMtE4PFoBy1W04wCVhTqeKkhDOwu2Un4F9T59aIfO+E60uC7+aHHb7D1C0u9
0X0pXae2qo37vorIdbBLaQR5Rq4ORSEEii7sZZwFlHvLEWowreF8/FyHcnNJ/wX3s89zNtw11UCy
RJohnpHIrFpWsfC3gw8KOLVi/aRCHUOC07h7D4RXgHpopSsdFTggnhKCC2kQvk/1CyqANtc0wg6q
nJkXzxD63LXGYCWB/5DFur9l74OcUB+9kryJLCtXkhiTQ2x32oYm2XgX80BfRQH9LikIg9u0Toyl
GlXuFmV9M24zUifBIgDBkYvaumBy3q6zUXROnbFDknrgbZ5mmk5LEbed1t2l11fV2lMK2ZlOwB2M
hnZte5m6lHwxLMeOxUwM8l2Z2o8I5pCnZqr60aOO/tSGYOCSOmwfZJr8V0XdXPUdDDs/1Gv0ZBlI
WkV+5rVC1snDDt6kliX1UzihOhijNzQyi4ggziTF3EGhciVBbafPaeqrUIf2iilThXaoRualzSL0
LFctii67cVgPw2timgw6oVmQLdNQB1Mbhy4Tt16Q5qZpF6VbaEeLHdhtyq3GaNYLuQBtmUeUZ/Q3
EumR55yoTvqjMSybyrwk26u+NSi8VylzV1JzAHWg23UPcTG6r1pO/JOr9DkztOYORqNyI8aY7i4k
LfaGndpNupsKZZOoz1YhmbdsMECn+IV950bpJ8yLVyrgya0aBzeIvYPr2m5jVKowptAYNGJX+T16
H1SOOPrN8FgElrVPAiNdIg0lilYaNKwxqb6XECjBM4qqV1+WXVrA7XAebSV6ldUcgykG28FWGxpK
3GyNqN0XHXQBBD+ilkRXbY2kj25oewKoBPKww0XZYegg16PLW29HvVI9m0q8Jdw5dxA2F06AzBXa
Sk2/j0nETDoxlI8s9aQRQXbfk0HRomiJIgf+vVimaVxM81b3qa6L5EKhANt3XRMcaSrgmQTubtO5
JqmoYeoRRMMG5n1NiAmtJ4c3fsZPmn6WR4BaeZGWgGTLEgSL1gwPgT0whgvAaGGxPeaeVmwSIGPh
YDJhIrhlx8Yl2+hK+2bR2cTQ6MawUQCb74uQu68b8e7KBryRDkfQsqz7ChLhmOqOa5HhS4JRpy69
0RAOajr20GXo0TmJkb6PvjYcJchbt1Zth47RJiw9YUUArIGXi/C+xos05MnJoC7N2navW6LUHEQm
zYb+HNJpexCYEUxkmluJistxAy8A3Zz2+p5QIxZ/1y1e0HTbuwa290uX5j3kFyy5y762lONol/3O
pbpHis/WfMmuCy9xEsjdxzZG/c4N0Nu7utFz+zCMWBk+qW0MgUP14niNUsBEzJgwhNC0CA4udSFK
d3igHSUlzMwKPJErqu7Uphoy9bawPhfR0F5DGX6qglhUh0Zirov/2R0uiGE3KEYmYiETYKb4SPE2
nPe6vIPQBeYAtmGKWQEHlsXsdmW7g7Gt6Nee+6J2NwWjH4mkNlIu6H+ndgT6PyV3yA9z4qdwhWyD
vFKGZUBeGkYUzwf0mPjGGZpXeU+grbGyQuAoXHOERqSizq+6wu6O2IBEuGrlnlDg2Ay7mkcEMkR3
iIvPhieKDW0UuJah0kLwtzEQLFmYGU+FkL4AjQ2ER9R4kwc3XEMw4tuV3EbISiRfLtGQNLK0g4Df
HVKdKRJcWy3ZaDULWFaXNAhpvye3GeFp8TI3oo+R3YGdbAzPSWRWmEG2Lym55VttcNNP8C/qDRw+
1+kthbk7qrzhOtCjeJ03xr0ru6lTF+JYCkr9qC39apHq5h0k3U/JqPZnhtbyUm/oRZgBccGRmrOE
J4q4bDXLv2p1JdmUrZ47g5KF29C2WODIAySRtRvXhc1ehsvRvfVkc0KtgBjyB+9B6dInNxcwMlor
2FlkED4SbF8tR8mI93UXegcutPyAalNe20C1Vn6C/RHdIkqG1AziXRBWLCs5Q/GKioO0JyXP13Zr
dmcjg9oGfcm3V4pMhgeo9jQ+ubk6a0TSaFyZiqCVgBt6pBoacgT7NEk+SuYQ0syKbbBPBRlJHDA/
dtDIJi6Hp1zTthpfR78i5M3MkCkswHTXJ9fQjFfGZhgs2rDJ44VvhUgY4hEuSEY48D6KBzdYt33p
2k4hDRCFet+GlMsKViZdXK5ab6A+y5C2OZoUGuBui9G4wBsOiq/WItYtEQr3qTdU01iCaHCtDWhC
XxxTM2+rVZHXAN+HFqUGU8t+J4IcJm8w6tlVmw2qsh7yUX7QW2glC2I3FAV7uhdmW25Wq3Dk0lI9
B1FUYy1oESiQZ4c8uUcTnt2OBbO6pRRLXrhpYgU35KibTFJwpJrZVh2KpFzbEQGIyzxvEJNBBLeX
IAemy7c2jQ5/qQq/eaDX+KokTdFcYo7Dq2DLcXAHgqLSDiNSMXtVNj1Oh6qjA73gUYkDIp/dEIFL
MOImnl0SYsxxZy6UXNYQiDR0vLZFEGR3UZBU5jQfwX3BY5eMdCLCuvuqTKABxrNhQ57NGz5j4WYz
ztYOVh5sHm1Ztf1mMBriMjFhiBuva1GvWVHEqBCondyuFOg/kOwSWG0LiZ1mtSRWgiLZny0nmmbK
2ZY5meJfZbgfFHyxk1GlnU0rrsAYCvTXDYKVPttb8rDvypUaxQGDDBxcqHht0JVSg+zimpqTPiAR
YcDIwIwYj5zOyUwDBRw3rjq7bPTZcZO0eelvPSzYb/4gtFcSa9R0MXYDc4fKlLky+9nCYxs5z6qi
xgvsmF2uMjWdXD/97ACScE+OdC9b23AyVecZnMXkJECyxUBkTl4iXSbnMAlGSgB79hoZqaTeSE2D
AymezEj1ZEvSCLSgEeyP2IG5rnwKw9nPBGIHkNPC1sBY4dyRc/uinc1RhVEoHw0bbpPjf7FP+XGd
7MRsqwrZreOTZZ8E1Xo2YJmRaaGLKALJW1nDZNKSZ8NWXsma/Ol/V/PvK87Aea6fV3NT77p5K4eb
t6qJ6+pbQ2z67inDcnyb/dd+6NcH+qoT/hfK46/txJ/Fx/Prml/0rw4TP6Ntbl7fpqag+gH9oi5r
Fi06iKb0iuZvKPYHxbJhDIAEmDqW787M7733X7+tLyfx1z/zw2t+yRo4Rpx8iqb0B/X0RDf4oYn6
O+/6pyO8f9fWB1qdKg1KYAjv37X+QVimDLT3f+pd/wtm8W9AEr/z1n86zLu3rqofBIxp3jkN3+mL
pvL7M4B2nFG/oFP8P/S5//TS376r5r9c8pb4Yx/+T4d5dwYU44MsGPcIhSHH+7dufZAV3TQ0AJdf
vv6eZ8Ck2f9HLv9fnAHrgzkRPxTVFvMXiJF3JwJiCN9WNK6Dv+kZ+IMPgF+cAeMDeZQmyG78htPX
j2dA0T/A6lH4gi4yf/1NT8SXxxQcdu8t+74u/Znnv0qiIJNpjaHRlzfKxfXuUuBewXqimjKjnL/n
iVA0ekj/DTeEQTVjKNrXW58j/ngWIOvwA6b8Nz0LvzNd/NOrA8s+BiQVwsTX1eGnEyF/0NCQT2al
Lyfiy5n//18c/HRn/7xImDzZ/+IjUv9gMbYAxsys6bcPCB6RUJNYJBmjzl9/4kT8gbP1vdYE0Ra/
zlVm8Fb9s2L0937gW6H12+9/LbJmHxqV1A8/OBWdX/72lzM6/fd//nCu50Lw3Te/FYbz3/n661/f
4G//9A9/69u7+vY/t8Fb+Vy+MJ6cV/yvL/PyOaFM/bWN7vfH79+vgV8dfPX8K/yWySP2H+/3P/79
h7Px7ir71V+4yJvkOX5Ovedvx3qXJMGl+lePf+ienxpGBJfsTOJvh3v3J3im/9U/8UekCX/xczgG
SZ7l2bfX+u71c3P9t7x+aSKtfTvWu+NTTvzV42+em/ot9b4d6B8Hn+rVv3rwPwCI++W5/2c35Pct
3W9v029btX/2az8+g6afeInfnsv//H8AAAD//w==</cx:binary>
              </cx:geoCache>
            </cx:geography>
          </cx:layoutPr>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mammo!$P$84:$P$92</cx:f>
        <cx:lvl ptCount="9">
          <cx:pt idx="0">Gauteng</cx:pt>
          <cx:pt idx="1">KwaZulu-Natal</cx:pt>
          <cx:pt idx="2">Eastern Cape</cx:pt>
          <cx:pt idx="3">Limpopo</cx:pt>
          <cx:pt idx="4">Western Cape</cx:pt>
          <cx:pt idx="5">North West</cx:pt>
          <cx:pt idx="6">Free State</cx:pt>
          <cx:pt idx="7">Mpumalanga</cx:pt>
          <cx:pt idx="8">Northern Cape</cx:pt>
        </cx:lvl>
      </cx:strDim>
      <cx:numDim type="colorVal">
        <cx:f>mammo!$Q$84:$Q$92</cx:f>
        <cx:lvl ptCount="9" formatCode="0.0%">
          <cx:pt idx="0">0.087657286956440372</cx:pt>
          <cx:pt idx="1">0.085569591457498539</cx:pt>
          <cx:pt idx="2">0.084525952143591529</cx:pt>
          <cx:pt idx="3">0.057917637426843756</cx:pt>
          <cx:pt idx="4">0.13899626717027899</cx:pt>
          <cx:pt idx="5">0.084422597232480037</cx:pt>
          <cx:pt idx="6">0.080689558868257294</cx:pt>
          <cx:pt idx="7">0.053249290314703455</cx:pt>
          <cx:pt idx="8">0.091766691971608916</cx:pt>
        </cx:lvl>
      </cx:numDim>
    </cx:data>
  </cx:chartData>
  <cx:chart>
    <cx:title pos="t" align="ctr" overlay="0">
      <cx:tx>
        <cx:txData>
          <cx:v>Mammograms (2024)</cx:v>
        </cx:txData>
      </cx:tx>
      <cx:txPr>
        <a:bodyPr spcFirstLastPara="1" vertOverflow="ellipsis" horzOverflow="overflow" wrap="square" lIns="0" tIns="0" rIns="0" bIns="0" anchor="ctr" anchorCtr="1"/>
        <a:lstStyle/>
        <a:p>
          <a:pPr algn="ctr" rtl="0">
            <a:defRPr sz="1600" b="1">
              <a:solidFill>
                <a:schemeClr val="tx1"/>
              </a:solidFill>
              <a:latin typeface="Arial" panose="020B0604020202020204" pitchFamily="34" charset="0"/>
              <a:ea typeface="Arial" panose="020B0604020202020204" pitchFamily="34" charset="0"/>
              <a:cs typeface="Arial" panose="020B0604020202020204" pitchFamily="34" charset="0"/>
            </a:defRPr>
          </a:pPr>
          <a:r>
            <a:rPr lang="en-US" sz="1600" b="1" i="0" u="none" strike="noStrike" baseline="0">
              <a:solidFill>
                <a:schemeClr val="tx1"/>
              </a:solidFill>
              <a:latin typeface="Arial" panose="020B0604020202020204" pitchFamily="34" charset="0"/>
              <a:cs typeface="Arial" panose="020B0604020202020204" pitchFamily="34" charset="0"/>
            </a:rPr>
            <a:t>Mammograms (2024)</a:t>
          </a:r>
        </a:p>
      </cx:txPr>
    </cx:title>
    <cx:plotArea>
      <cx:plotAreaRegion>
        <cx:series layoutId="regionMap" uniqueId="{5A3F43AC-ABCB-44A7-BB03-A5551CBC965F}">
          <cx:dataLabels>
            <cx:txPr>
              <a:bodyPr spcFirstLastPara="1" vertOverflow="ellipsis" horzOverflow="overflow" wrap="square" lIns="0" tIns="0" rIns="0" bIns="0" anchor="ctr" anchorCtr="1"/>
              <a:lstStyle/>
              <a:p>
                <a:pPr algn="ctr" rtl="0">
                  <a:defRPr>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850" b="0" i="0" u="none" strike="noStrike" baseline="0">
                  <a:solidFill>
                    <a:schemeClr val="tx1"/>
                  </a:solidFill>
                  <a:latin typeface="Arial" panose="020B0604020202020204" pitchFamily="34" charset="0"/>
                  <a:cs typeface="Arial" panose="020B0604020202020204" pitchFamily="34" charset="0"/>
                </a:endParaRPr>
              </a:p>
            </cx:txPr>
            <cx:dataLabel idx="0">
              <cx:txPr>
                <a:bodyPr spcFirstLastPara="1" vertOverflow="ellipsis" horzOverflow="overflow" wrap="square" lIns="0" tIns="0" rIns="0" bIns="0" anchor="ctr" anchorCtr="1"/>
                <a:lstStyle/>
                <a:p>
                  <a:pPr algn="ctr" rtl="0">
                    <a:defRPr sz="700"/>
                  </a:pPr>
                  <a:r>
                    <a:rPr lang="en-US" sz="700" b="0" i="0" u="none" strike="noStrike" baseline="0">
                      <a:solidFill>
                        <a:schemeClr val="tx1"/>
                      </a:solidFill>
                      <a:latin typeface="Calibri" panose="020F0502020204030204"/>
                    </a:rPr>
                    <a:t>8.8%</a:t>
                  </a:r>
                </a:p>
              </cx:txPr>
            </cx:dataLabel>
          </cx:dataLabels>
          <cx:dataId val="0"/>
          <cx:layoutPr>
            <cx:geography cultureLanguage="en-US" cultureRegion="ZA" attribution="Powered by Bing">
              <cx:geoCache provider="{E9337A44-BEBE-4D9F-B70C-5C5E7DAFC167}">
                <cx:binary>1Hpbb944lu1fKdTzKEVSvGkw3cBQ+m6+27k4zovgOI5EkRQlUaIuv/5sV7qqk0y6Th2g5wDlKiCw
JUok9+baa62t/3pa/vPJPj8OPy3OtuE/n5a//VyPY/efv/wSnupn9xheOf00+OA/j6+evPvFf/6s
n55/+TQ8zrqtfiEI01+e6sdhfF5+/vt/wdOqZ3/hnx5H7dvb6XlY757DZMfwB9d+eOmnx09Ot4UO
46CfRvy3nw+P0/jcVj//9NyOelzfrN3z337+5qaff/rl+0f9j9f+ZGFm4/QJxiaEv8KIE4II+/kn
69vqHxeIfIUJE5xKmn35+e2lV48OBv6Jmfw6j8dPn4bnEGAlv/771cBvpg1/f/PzT09+aseX3apg
4/7282s/jfVP//0ZFv/48086+PzL9dy/TP3Df/+61l++3e6//9d3f4DVf/eXryLy/Vb93y79j4Dc
P4fxeWh/yh+759826N8QlTR9BTnFkCDyy+aLb4ODXnHMCBIc/v4lFb5E5c9O58eh+Xb0d/G5z/+K
8TmfHz9MdkquHsdH+9te/RsCBMdDECElSTP06w/+JkAperlMKATpt5d+CdCfns+PI/Td8O9CdHXx
VwzRlR/glL/k3m9b9e+ID39FuBAck/RH8SHsFcMZgR/2Q3T7c3P6cYy+Hvt9gO7/igHaPf7vYBx5
hVnKKWX/iAH/5ghBYaKUpwIj8cMQ/dlZ/ThI347+Lky7vyTUXWjX+c7/Ow9R+kpIxjCV6behyV5B
XRIizehvb/uCbn9iCj8Ox+8Dv4vExc1f8cDsh+fnn16Pj+O/kxJAxeGYYk7oPwiZ/DYm/JXkAm4Q
+IfH5c/N6cfR+XrsdwHav/4rBuhXiP5foG0ke0VZmiL6G237Lkb4FUUpSrOMfIkRXP6avf3paf04
TN8N/y5SV39JULvsJvdoH9sKBMC/T/OwV1JQhIUgPyIHQN5IJoFbo3+Q7+/C9Ofm9OMYfT32uwBd
/iWw7g8l2tcR+ubG/2dVKl9lGU9B4QB//lqVsldIAsqR7yvPt1LxX8/jx1H5dvQ3M///o0L/tUL9
XbwXoGB2v6r+r0TqH1/9dbFgRXw39I8O0pedO336288YISKlRF+F7uU53wDWdybAt8OegTb+7WeA
RJxhlGWYcykQxqBYZ+D6cEW8wpxCtZIEbsCMQ6jbFy3w4kpAnF8wUgoBWAkDwZwIL27AF8ciQxlD
CINrIVCKye+ey423a+Xb33flH7//1E7uxut2DLAsCRPovtz3Ml+JJTwGSKYgGKcp4RiUXPf0eAfG
zsvt/2Gjx1s5d6na2lVeWFnra0JWoxCK7IKUqd1F2g4XSwy+KIXRh7hyeWG8WwuH3Pi263ypVkOs
znmTTVnhRUXMDiVmbfarmOo3fVmPpQoukvoSMdROby3z7qyZKtwp3+PV5Ilj2/k0JpXbjUbyW1OW
YVW0YbO8XIe6dwXPnJ+VDD2q1TQI8yk0K/+IsqF2ucGdk+9WE1e0XwZRjgWuXNopvpbDs5wW/CnQ
1PRqSNiQXQbpq1U1NJFMTYnQ1Q71rkkVwYsI55NYE7PXbR+HYuw0UtVA1lgsaZ+cttZM53ZJKVbr
OtnkWFUmeTSyTeNugo1+lK1j1fm80a5RWmSN36NtGwaFqBZnvW6pUTqpLCtQnWRWTd08fKy0qMQp
4CR0Sk96QDlLcC1VxKZ9IA7FeAo0+rN5sOSACW6PQ7tku1W2+oDGUBoVG6GLYD1/nkXdBdVm03JX
iog+ZlkFYZG1L98JLmtFO5FtanXJACugC2zAKlcSij61rs3bKZ1j0S2LDWrte33BUniKahON7uQa
k+wY5rCNijSla2HBROAcVQhypR+pDIpPso/7YZ10q4jPujqPZawPpu/q+9lLUu5DjM1pobbqlZgn
5hVqFuJV3fr6oU7TeCPRUrUXZYNZf05GyDkldDo8sJ7Yaa8bHBPlOtdsxxC4RfuZ45Tlupph9hxC
tOW0CcukZBLHNp+rrHTKpMaKg6tiGnZE1rZWlalH9HaNiDSf1tX1aw45wmeVhmGiKpBkpKq00uCb
KVSQdN4K3ez5FMWwr90qp9xJh6nSKV3aXWtwneZd2WXDXpSlTxQ87WVRtdh0Tst5doqUoPPUIpz9
tJWJZ4qWfL7GfCAwV2rkacBrkx6IxOM1NxbpvGFo9EU7OlqUNiH+MDI7Py2h02+T2up9YmLSvRlT
Wz9VONYV7CcpFWm9PlSbczmTaaLVJMbuIcn6VPVmmxVxdi0ohD8fKp3eiy2gj3pbfNHUxJ9iuvhT
Vg360C29rtU2eH31tQf5Dfw8+W4ddFX/w/X9/de/v/EO/v/VlPznH19M43/+dvmb2/yHdx2e/Yvs
Ct/f9FJMfn/WP+3PF/T+3Qv9riR88af/Rb34w4vfFJNvKudvhO0FZQnK/qiOfFt//1mDfh32pY6k
8hVCaZoKyV/QmhKoFl/qCAajgEN1AVYN4A6F4vciAgYDmHCA7iyVSLIXzvBbEaH8FRSXjAkggCIl
L4/7bfXfRBGq54+KCEPwnq+qCOM0g2KJkSQMZS+eE6z36ypCdWCSRUKU5tiRokJzrxixQXSKinF6
IAvlq4pJG8RFnaLN9HnaL6JWZcVCd5XijdML7iZA+qEbFp+nlK5Jk0OCb1eUNpO8nfs0qzLFtrEq
7wylQ7xoG2T7XYrg7B03x5uDYbSqzsjc4dEq3E51VmhO5/iab4gAGKxtm4ZcJGSbimrs1/BooWTP
RFlHKiyLpUyq23YK21KwbFj5BxTM2GU5VGRSHUwDkMnU1pfrcp1m6dJ5qJq0jLt5cGZ8O4uOi7wn
NFvyRa6bvXbe2eFg2l42rxFJmLkjeuvcx5AEccuqlqNbNkET4oz7PiwFnEDRFlCIXNy72PX+aOMQ
5ZtpFZ6FQkfpTZHFubUfXTV2zXGUGVSbgoyld6eG65hdRj8OpEjjJsR6mULGNFsxOpEipha7zdUV
lv0kdQ7L8+sDG7NkO5uXfuyeU1lnvVVj9EE/2tqbvsg2N/de0Q1nZafY2gZyNHWPzW2H62b4UDOh
w5XmiUxUyrs5ObkubeRnOYVxOuLJb+F5NQL7Si2p0RSpEOc0IYVFEtuqsHxs0z6vh0XXSzHyzW/H
poKQfF6Q5azQ7YaTfemxh7D1jtJ0USPusuq6nWkqeb6mDeewwFgmS60kTFbDRmhbTi/3DzZc2yn6
9Cpmbba9T6Zs1Gm+LHpaylO0HIcPdMGhfL+Reunf9ePs/Y3o291ss/6wBf0mzRg9N3Nq3lWdGU/V
nM1qNOI9XXn3CXtTLnkS43skq64oK1r/mri3tTE+p3ypitrP86ZcXyWDclW1wEZAgb1pKi/S+7Si
5fTQE2Pnc0aGUTGU6hkVQaOkgTrS0UkWYootW/JgM/fGLr5tgLsAs2jitt2WydjtIahJVEmNFqRE
wiCN06y2KjAD01mwNlWe6YY/9GWKm1PG9JC1uctmja7MYgZ0MydZWZV5JXkyFIhrzY3CHV2nC71q
jQ46Icv2EchsOZY7thhGrkyT+e3aks6Qe1HK6cHYlex6mugp9+Pq0oPPbNzDCSsf4FZyaLoJGNlI
SW/yvoL/LjNbD/wMYe2zHKEhjndJtxleq3qsiW0U8gYO7mg8Td7ruIb4cXVZNn+SNGTyhLhL2DHp
7Kwv+7Xz5POAkPF7nEy6PONz3zS7Gq3TpLYlhebk9RA6Px63JLg7mtLG5OPalxhSrzdpvq2hyekU
BrRDUdAlpyI6k09r4h+SWPd10ZgUSF09AXRcdSWcGSy4pmrLYFPVLBO5FJkx8ijajYl9RkWyo971
PM/E6LNdJT3LSTbZPh+mpLkwK2q8wiaY9LzcRrcdR+wpcJPSt7VCXSXJjszevY9umoGODZk5T9Ih
3ngo37ZIm4ZPinUUqJpNWft+Im57Lj3l55jrLY+Tnj95IuMOCAy/c7V8v5VsvSsDo+lJw6KxMnWZ
7GcSzMGZhO9KtEWSLz3gJ0wkkWoTyJ9Er/Fh83Heaa5hZi4J4WHJFs6Udol+qso5uW9prK5HeGZh
eNA7u6brHWulPXSIp4e+nNaLllj3pmrcfBtak5KzUoTPHPFxUCXQ4n2fbN1Dt2X+bSNmueZoxORz
JNh2amA8VckqhRo2LeadkyN+U6XbJhVrY/UZjal4LyzhNl8mOuZ6XfhuGF1jzyY+iLzUkr2jfF62
w1biXtXOLg3wU2IuxuhEXURS9td1logdn0tpdhgNpVVtSJfnaYhvx4HHGuhVbN/TFvVvAAHIoDBN
ymHnXGJOk5T0k7Qxu9KBVoVkbVWkLVkv7RDKD3Ndb/jC+nHexckOUUkyN9eib8QtbPNy4i4zH0I3
4VphL6d9lLAo1VaIDkXVVlHnC0pJ3vYYd8eO8OF+hmJfAU0nvD+ISOmdTSQHVBT1+xaJeFlFmRxQ
iekbXofhYUDztMeS8/28CH3XUeDBvV3QMYrkbAW5p+q0e4PM0l/NNJvL6zUk5jg0K87Tzs0xnwe2
no8cwDbtxqMmI5kVKof+OK0tOktnxN4OWH+kfdee4aW6MHXGsLIzG9/hrqOQ9YheCjpdm1XaN922
bcWK45BPw1YXi/djHnV5MXrCczaNwy30M/15tr1QgbQj7kGXQZwRwpO7OaymGFvvr1Fp6oKYpHrI
dBwOvRNx1yOWfLYbQUue9c1kVZd4ersg35tTt/oFFA/sQh6WWO0T1OgLu02fK91cZ0Kf2r4vH0pM
bsRswmva98mu0QO97xPd5qnuroQdLwfcT6em7nSiEu/Q59JEp4ahPqdDQDnuaf0uSRBRYxWKpXUU
2HQEuhDCWZ8lSIGWA2BJKfJ5vwykVtk2l2+WzLM9VL5PJC11zLnwq+rcdMhM48+7ud237dD0RQyW
daeODMaqvkNRTXq8bgNdzoHkyCMAanbhtiY5OFexd0CDEv6h90OsPi18xZlCtu3vQFqktepsvxWZ
TtpWlU053lvborIYuM76gkkfXBGTcuq6QlRDNirJgK0dXQWs5A5vaBYPNsPxYy0d74qw1utRN1Nb
zCNHRdLhz1016XUPKOeeQXvpKznxe+uT5sENNeCzB5WmBXL5VIaqP0+7qI/lmOEiIr0ZtbAaAGZq
iGoF6i/tkpiccd3tRTaOalkXc+G6Vb6Ho5GsuyZJ2cGn6USUr22198A13y026uRkuxfYnnAleD5h
PY17Mazr01Ink1NZ1H68prTsD9XQ9U9sacnO62HNNzzbD7FsnM1HxGNR8phBkBOS7Zsgwq5Zabcr
u+6aNI2sdlSKMqe1r4qkt+uqBkzdRTlqmE/VjLmftwtWzn21d13bXqwlW1TWru3Bk+i7nCcC7xM8
x11pkoQooM62VzQAoCo+V/N+2ci0CzGdL9JSDnmnl46qoTLzp6wx7evW6PZBGmber0mk7xcwWu6W
jHmsKrH1+4hWeS+HMB5jNO1+mfynzQl07JvBFlWD5GWHW3fp+Rz2Qm72k5tJepgMRcfazFz12TQA
UqbueoioLhhvpiJUQd/FmbZ5qBO8L2fn3hImtzNGGL6vRffWamSBI0t08M0Wnwnru3yx4tlDNhxi
ZkOesSxRXS0qFU28A54QoJpq6vK+z1jOQy9vSFvWp2YT1eWQCchZuVRQbFF5aXx41pY1SQ4HICsY
pf3dANFMz8AScEWYJndPU5cUvkX2EL2tP85AJY/1KuHEBYLN28Bae6DBtVd+nuiH2bf2TWgcXRRI
kcWqZEnEYVw64KeiXetrOg+TsrgxXpViZCZvR8NyA+qtBXK2xDlnDfncajad7AYEQ4UFid0sHBly
owWuFDMjVH8z22lHupmfOrMBa2jByCmyhNDTkLqh2bVO4qD6aiiTMym3psvLRU6HMJbkrWtqk0Fy
dmPhZTWVaikJfZ+QgX1mfLUfST/NlzobgS5udPiwkpYUmwulz4cG8UaNoe0eUyLdGW6DVnwrpyVf
N4p2VVp2RZ8Mfbx1VtR1MfOtAk4XbiyZ6VV0y3DAyGQ7Z914J+CrqasRYcjt0K5MVdbHFuwMPauJ
TP2m7NTqM042NCiLBsjEdBCtKJaxmcxl35ApnzoXcrzMwuRDAoaOrJ1hBSXWgr9YbxeUCYEuPeS2
LdqVDLCkFb5zUKhPQQpCxs5X2STMm2WbAbaStS6784U14lj3Mr3rE7Qee29ocxYHLcpiZDS8nTsE
2mNuFpyvga4snwSuiQq1wcv9FNbLAayTUuHE2BqYNqqPa92mO+Aw7CYtY3LoK8qfGJlRqqzx040E
HD7R1TQXi9uqjyI4GU4VqojYGe+H3UzZWiuzcgAtoz3JddYsRvnGDts580z3YDfpuM/EZB6SRgIL
tHx4Uy0BjqIH4qhqwdBnKke342XZnBJAuftqYvpjbLDe+bGJ7+GTvfZ6ooBPYCX1iqTcAVSNdXI9
bVN1LQHiaV6CFXefZekLhZ1XlK8gEK4TP5ZF3Qi2a1jtJbCHFF3p1IirzNP5EQOn3K09p0/Re+3z
FuyoUtmmHK4tgOJpKHt6ISlv37Qyax+ErIBPd3R0Xi3d2N11XYb2fWvt+YpG9IGbKuzapuQnNA5J
p6D+lJ9oN/YFduX8WqbDfIs2C+4o9H7XsVgIq+BsMr2bRkQPfpugaNV99tZED5ZAEucjHcV0D87Z
sIeM6D4wNKHTSkvztLaiuei1lGdj8POhS1aqZtSys57LbS0Yovc1xuVpGOP6ei2T5pmPjc3XLJ3O
ew/pOKGxfGIVD2pkob7ibjF3GIARio+eZpWBZLqtSWYhyZbwCDZndqtLVO7JkoUdx/LEOJouLHfV
WZsxg5WELcjb1vavJXXlh3Hs3SXpBlDd86QvaqehmCe1Wa8YZDK0Bo62bEsAEZ02S64dSz+wsnTn
HAziiyat8K5P/euwAXNRC8Z+n6WN5nvA8FWqvln1YbalPsPVZHM8aTYArR3sO7qFOc2rDYq0aK0v
hANhCBju8G1WkXDf9iLwnPt1BhY/VYbmuKw2GDHz7LaquO+g2HabUGlbg8IGCwWYNXzHqBaJ+HEE
6tSqkTCaFWJY4mM/ePp+WsL8tsObYzldGCO7qsfyHW43GiGlluw0TqzLztet183HzcOHMMemB6I/
Z86kJ0pNv+wRCL1wAL78yYYoihKF+Sa2lM0q9vIzkk18CNqicL5scmquPWZgKklg+0iNdrWqGczH
wIZledNEA4d3IeBOm36u7rNy5cew0PAa3I/y0OuFJ/lMKsROKeuNyNFQrcd5GRhVyDGd5A56264g
1cp3slmH9ixh1Ldq7rP5op1a1Ow2sOHMYdjSdJ+VQRba9+wTr1B/KI1v5p2tgZLnAhhVPosyKUxi
0TPfVnBCPCK7JRNuzgOOxuxBo27zbnBA5E8dnyMcC0nWC3B3xk4lVQ8uK5RMm7csJpVa4XtKFVHX
v10GqqVqxxasr6zySjjtnqYRs7NQxxEsYf5al1MshmlOnlBwNYjfFPyALV1e142mF8BS0wJMKpEv
jqCrpNHNLbZbeyBzmio5tOJySujyWoytuYKVghpLnHkAP34IRVetQz4E5+As49RcrTKpd27Yuh3U
1qZSUmbVbmPretmPvRcqw4AsuW+03jM/NHfcl3WuQ2uzXb1SgnLQXfaGJ9qEfCk9Q5dYlGAPGuxW
aFmhJRVn01Zv6G6wWQTzrR9Xew6WRyULo0nd5HqZ2KSARCTp66ELvrpJym4C8QaZNTutiKkpf6Zu
m9qPU+Uatjds6EdbjHLotBp4v/l3WgJ8HCdj6gYc+9Is5fuRTXJAkIW8TA7ExRpaXx2I9+pgG2HY
TQBFTk+laMyYN3EGNTNmc1ae1ySu204iDW+tRyYu2NLJz3MzNtmHRYaSWYVGAKedDykfLmLpxA3I
B9q8NdnMR0XXRocT9bKR+3rypbyEXsJS3rIyLf3egnSYT9sMQLnfRgNv1ZVjn1oQzH2xyaZRHr6x
2aB30bom5liAvF1U19AqK1ZGSrwroVW4qZiCFXVbu6azx5e2y7SDd497LrYM76opjud0rke9nx2U
mrt+FnHba0NceUBwmthlDHLczgdjVnpkpkzrI5hETpxbT/F0SJcNbEm1TRsu76APBy8PCUpkIWGh
1QHswjWeqiy48WZNRreqVJp6PTTQYU32pkatO47Qp0luGt1l7rABh0mh2xeIP2Z04eWFRUsLRBm0
FHrLEeYAu20zpUC5GjorI0Aq3mTbAu/dxg3c2v8IYpU9WkSp4Lvz9SKZtxYYMn3MatydBVRmW77W
WbUVsgz+QuBy2XJXx1XuOQGBlSczfGauKub4TVjcfFFOHHzmkoAB2MPxBIVijxstD8CR1k1V6aJz
7WPIJ0KuqibcEi/egWs5g9dZdXfgKWu1BJkWdnohgGt3EHYSww5vWzhOVYkL5OV4Z7Vr95Bh7+VG
5wKziuQ1quJRbtA0a9k4ncAY5u9cCFOegWReFE0asETAXtlbSnG+jO2nvlzeLtKNuzjI95B+QcnG
wrkYoWkbObRNWRb9DiiYVbFuM9UjQ9RmSJPXI/hb0FG7HzagH7HphGr6JOTzmAz7kW5u19dVfaiX
kBxFHEAYU+Bj7ZgpY+ZDSAXfjbJ3ecc2WLhDq8LZOO3AJsc3LPRlHqmhW+GWqgbePKzZiYXYV0oT
ZMBnAThf4WuxnWyxfgxpLfcM9qwwJuA1y0UdU3S5DVtzrK04T2Kojk3q3Y4m9bqHhuJdkOxRcyta
5QDwbytZ4kNElTnxmYZTvXbkzWh493mVvL4KINMGBbBob+wmoZL1DNCs89Mlnqb+AT63GXMUiD0B
60eN6uB1H2aKQEmxNi0cnLDzSvfLZ9lmXrUswDHn2sRD2WH+sW7iRdwW+87GsbqPXcIL0B/iKS0b
8RE5DS4m7O57EYCFxFDr1+taaYUXHK8wtutugK5RDhZau3NpBPcpxiyXSTXsIUvoHkH/lftsbQ4j
7hFAWj83+Uqy6i6ZeHcMXD9T0/KT7tfrFDxGZaJ4i9u6K7BJALh7jcAbjVFlS/mZxrk54drJj57J
Jnfgl/fEfVq7lIPtTLti29j9xNNGYUFxUc/A35OxL8+he9rdCLc8AslP8ha+O8hfHBvlmalutFxl
wTE4tIUQ0y0wso8OjrDqygxq0dLcWOjoKKAs8x5vdft+82Zod5bicdfprn9tRj23SjeLvdv8eoun
rQQZN6HdlszdyU1VUlDbLsqXCBer1ThvU/O6qV2iyj4bhqKEA3wwdegeo0F325jereP6djXmyFsM
DZDRv0/E4M8bx48ao+rYG8irJp0fWrxsl3paz8olbjue0lLRuqOHErfjeVwGf+lauZxhBg7QDEz3
1JMElFAHhxFrhg/Z1lZXeh73VS/xc5+NQO6EJC+usBwU7/l0EunwpAfoaPXge52JXvS5XPzRW2id
kDGze9QD+2podojQZyuqiJci8mrO/w87Z7bkOI4m6xc6bOMGgLwlqV2KPSOXG1pWRCQAgiS4gSD4
9MelrFOVVdPdM317bG7a2iwrUxGSCPjv/vkfjvQLTtT5K0iDY1zP5UGqYc4jU1EQC33MEBhU435K
9dHVoVcQ0YEXWJqohS8bEJtP4Rzdg1JRcSGiiTSYqeL2iFmuFUWA58Xu6pLKU1SW9C6i+Np2q1z2
aQQ4ZJ3rz51f4YYdyuCTXwcN4j/XFEic2iMTDTRLM5CsJ+2ngdMvfMA3U8lpKeqoxWHOgs9NuMY5
PqzrDFctYyZrB4NMjoncYKb9HNTBm6aiL1RDMbTFtNlBGTSbWbbkHLfGe0/LxcuCUMu8s0znq9Cf
OoWPdDFIwPIA1l7W12N4pHOVwHXp+edV1VCCixm3kkUI91TV51LQ5uuMSHEzeG7Bu9skeVchf8Mo
WZHHaBztbpLesGYR767XguPvGE2hPMI6yBaFAxKHYYfvMY72o4UdnJVJezaq7F+DoQtyxuFlV+WC
hzLp2z0LJMeNwbxl43NCcdyb3SwHiUF5muICmaGzm9bKs2moOcIvvF8mYfKlrcdHV1XkhM+w/YjX
qoTl0GJk8aX4FBsznm1VqxehIT2ylWAqyMPWvl3t4h/eBG2tR6M/hc6XhcFkBRcFYVLR1MLmqx8Z
/LqBZ+PL0OEbe2Ax+bbAVT54aadjXH/1OGymZfEvc6r7LUWSWDTB8psIvXQtjDeU1aacrYwKozy/
A6kQU72zLIyOSzVMn0vYqiftcGnKRHSPiLrbXHmSQarDVst9adMsEtL7DjMDYtpTO4w+wSWMpvrT
WlZuG60tvq69fE8c4QUMqsegTR8nTyU4iMqF5vGq1qLqV14EsQ9XW8UpACMxzdlgVQst0oeF3yVv
spoAmSCbKDejpD2HahpUl/VxXUV52HVTNjgOd5gSkRPEalC3TXg/I4iFGRSP21kaOERLNGeTphSR
89DZrVtDnD5VHc7bzjm3FX7t79s4QayXBvWHWdtjxZYaNrzvThIw0D1OaroDnTJtIFq9YkhK/4XG
0ZQxZ+fLL7TBP8nv/x7ek5DFaRRTFsd+HMQMuPuv4X3fcOtFraOZCuc9JrWtciZA2utY9u9fCMTB
L5RAEiSRD0QgCAI/pmkcMlQefn2h0hKrWNlU+RC1cX9sqAyXkyNr4Bf//oWAqP76Qvg1QP6wADRy
4BMG9O5vL5Q4W3VNKzeAfyzb6JlNVYaopfw6a2jIIsWbChlGUvEScErm3b9/+eD6jv0C1V1fH/xe
FEYhI5Sh5fHX17d9kkJ4pXIjWy+usxKWbJwRCYohFixqt4nH0u4LYIpqvvimDh78tYPjEPekLJCu
e+LM085PL8FkRgKyGaXH3xnK3z/unwzgrxjMr1TM/88Qzl+w4l8hnJ9E55WQ+aMi+l+Izl/55D85
nD//5u8wTvgPsDgsAPCSwhjDTP//YBy0FEIaE8AwMR5GQmLQln/wONE/wJOC04EFga9mEv/C4wAG
jVN269Lhj/E8Rv8JjxOxv0KdhBLQ3XjKCE1DkNyJ/zeosyJNnFbX51evyQgC0PYdnC3ThPTMbdnL
YmgIQh3QIQ2GoqUFvADmkMAHA6HHj3SsuDyoBCQLyEcTf5kFcWuOoKKdMoAnwp2A88AHsCRo8y4q
cfnNnemQOzrmvgEnDJrzKilMYJR26ncvBoB5Kdu6A5sQtvQrHHyEqvUIv31fq0TuenoajO/ax8GJ
Ifgsq6rm57DX9P1fcw9t0E9IyB5SydzZxA+xeG8hIiAJvjHCchap5RuRLt5a4BGzQNAIZ6qHg3Wj
IxyBc5PUXsbTpPnxE5MwRkMR1aZ7/slKtEM8mjsGt8Xbz1W0lEVU2xm+A5lnfzu1Img3Qx2Vrqg6
ReYCUh9jL3zmhtz9pCkofK77US4byyOCuG0W6bcyUuV0WD3lf/AeAcpGJz5b3xphBD9Wg5Epy/97
yqICf3AemWJznoZlvL3xFit+1OMiGph1V+himEx3hLt2iNUzvOBsRAqEeMdtfnIYQ7g2SbGGPRmQ
7WLShreVGj/7lckQyWSWfelX3XT8Hcxoh8DeExcH6u4nnQFLQXRfQT6IDbf8ixSzFlml21YcdK8R
Pl7dY9kb5I3cMZ7zMo3Xx9FJ8cjDhMq8jHkM4IOs3YU2Ti47q2PNCqRButzoTsbDpiSJNYcF8Ohn
AFb1KWSjGDLPivpdWlvHWRqX5U7R3rMFafAbZDVHVGl7kQ67SsfhNWNrQeUkqgPY1DGMgTDVA3z/
UyAxCrd6EkR50PHptZ3BgGRp1HmwW5aZPUoMekteV3J69UOtq8yNJl3uLfFFB8CUw2ZbAnjgWe10
n2YwUpITWwbhFw6q/HlYpulNagRxOeAl78N1Sbtzfei/uFGs6QbvrS/yAMQsJJmvAKSOgezbonce
ZDKS3fDNV2pKEJ04OLBq7VuOCMeMLOMAF5AmpgtwaR6ofkbQ6+xHsk7ueQBnF0HHCyJxDhj6gbCf
yRwGaGJzo9tOXaK+Ld+XdgGCTR0faaEVvNVc43Z8d5jieQ4aEfZ47LPkvcSbjwiML3UJb7xCCk5j
0x04DCl3PWh6eeojUpM9fgU9Hmhkq/UQsgm6C0onrTIVTKuHw8hdSbwQBnaeNk4c8Ux26ZF2HfnS
tCAnNNT/mnxyQVRXWwO92Of+HDZLxjudJnm4tICQbS8Rr/FwMMHFmjVqd7YNxwDwHFcwL0qe/ghT
0vdbHkY2OlK8lW2OKBs2rvLSYT41TVCuez7hN40bvKEb2bBKZqTq5ZpV0Cdwu+IRCC9A5QbjEFki
cI0dQDu8pTIyGUwt/PO2BeJ0dUVLQD56GIYD/hnPZbBhJMKXvioBRJEZwR7BY/mj5AoeXIMk7ofv
pB8CMeJ8W3uCfweT4b/bqBsqDPCiem7gX7YPIgjxM9Bolee0V80IhyVY5kKuKX6fHp4+6O0OQUO2
3KhuJglOALOCejvgPF7e1n4lIbglCbA8YQu849jvJTuUmFh+W28Yurgh6d0NT1+vpDoQDUDrriZS
b2PSgnsCzBjxUyhM+B2WNZ4lOPnld4r8zNsvRAKIbys2nSaN4J3PeGYKEZZrRpPRYLa2plRbYFlk
PAU31H6+YffqhuCPie8tGaCXPr1MN0wfX9PgXfJ5+PBvGL+9If3LDe+vbqj/esP+wahQ2AR9/Z4g
cxHwqa4VATx2cD0tOLDk4rMez4VYLH2cb+WCitv1FCfpgspBbTCHNNcmgm/G2nxK/MgXl+5WVliu
vQVF+VJtY43naiNBDqZFrzwlcwEeb8tiHOoYXPUI1Rz2rx3r4ciUuj9Ykf5IAO8PGa9a/RuZegvi
BSnVM+JBTIEpcT8iV1aXiq8rygyCx0+VlpRleAKDnTc7jO99UFXeHcUw82ppCYoERhRGWIz8E7ug
YeHSTRSW5SZGSIPHs7MLzSoew5AWVSf8TRhQb8XhdZ2YVynMvIH1BVOmq1c6nJya2CfIhgZp8aji
fQUefGCZsOU85+NkATXifIDnOQOfSX5q8//Vn/+0t/9fVCRmnn+tP/+24OCf/eU/JGiSBuzKdWPG
uKrJXyQoIHGULBMELFdtij/5Q4KiJetTn4DVjugNGf8TCY+Cf/ioG5EU/wEGpjQm/4kEpdFfRyBy
I8IjNAwTwlLMlfQ6dP7SK8Lj1kY66RTKFckqs3USMAuSoPseKJ2+McU1/J6E07ydbWmy1i3LfJ9U
3MliQrgWHEEQSbnvopX3O9kqFkFDeai79CWo0w2pW/MdebhoiyAsJcxX2QUwQVOdRBumO1FtLeAL
N8BD5LzaBIL2gHJIxx5Bjnd4WZ5avQMBHGUjFGEuwqA8pSkGsnn1yalNMOkHDUERBRxYMBzWrhKs
sJVE3O7PJggKoLHIEoLArQWoKCXyPpqEKyIzu1dcNybT8RisO5IsyUYARUQPpENTaAknM2W+wA1Y
RBPS1cgDKLFvDeH2HsHH7F+AxvBxXwMwCfK5WvZLWrtjS0uGe3/1Rcy2SahJjxdo9JOmE96VUMfd
x4IAOZ+APb96IoWYTyxIRtFB3zJGiLrEvCJtUa86CXYj9boPyYYgyDQKAsGhJxBkgI6ZN++Il6Bs
VYsAh1JlNKzuAAGoOsaLalYcOnY9ojgVsgNsk+mdV0wHcOhL5j8uUyR5gRswdXlNuDKZ7WAd114a
PCAJ6ZcD5wwBgEUc+MiMV74EQrypOuhpwbkwr55uQab4plcFg5ZSi6PfwzUytkgYBwmkOhPmvb0q
dTp0ZXIITIXPMHH1vOy9kK+5IHX52bbgGg7wlha7hWxJmhOP+SYwDbw0sIBE6a96hthn9kiGNj6x
RudplWY6ceJpJilYngqXbcpf5jQuxngERB+cccGQ/UznjxI/5NIZlhFcMRs6RtOedfxISJM+xCu/
53ELhCWGSrgy4eNAVV4hMthpb/0ihuYOfKfYRXPzgqja3ygTl6BxICzTiF28+H6QyIuWOOq+lbo+
lh66W4GqTkPtGNLWGmA2BRYSHttO3rNVpOWhHEAPo7qGn+tXqpwN8fdpJnk7loNHYYXNndotSdfc
GwBQNRIMZ92YdYbrZd8TfUVdV0K+liHes2II1jC6GE7Uu3+b5obbZBdchzx7m/f62+wHFYc5ECAS
u4jbdBjeJkV7mxrddYBUdRQhkPYCYF39DLlzDG/zpr7NnhhjoMPH20wKKALzaTPNPj0n3EefKkYh
Teao0xl5rEMhP/q+stFOGtH7z3ooQ7JFaQ3euYIYwLd2nVhmSDssm6qawEMoHFCF6vzBK2ScgP1y
Y4Ovq+kWmUWlAJxTeaYzRTLJzuyQwMf3McDyO8wzod2OWrRBYWsu7E6tk2yK3pY2LlDfhZnvDzX+
1Fc0WDaonoTLBg27IMmEs+1rWoUyq0T6ZVZru+8m+sn5D806bcBaPI1WHxNbvUQ1O9w8cZLUZ7t4
ewOKJizbc9LET1d33GAKAYp1t6zrnTbxhol0KcCWF9oL0atZMVXed3X0inNW5oZW29EsoKSR1A2L
2SR6gvwfzKMAxjDhXY4nsCURzS357jQf56vYz1Cv6wq4frlX9qersW7a8qlbSgD25lLV3cYtZGNb
uOk1GoERFduAtn2GzO6tX3rEOiCQnVnOKtSg+NLhvDblhyg/tAf2bJ6SXd3GRz61Xyy+4zPoOVJO
qFGQOx9ceFax8WOU5tJjfAlCV3Dyw2P8ru+CrJlppj256Qj42c7HMYdXLeu3q5ePT7rwJH6csbpL
mLwH+XCEWH626SMZ3qdZghmj0GtmTj+HZJoKQIR4BABsYeafQNny+3DST50HZRw1hRCW7uIe2KFp
tokpEXDgje/EHv27DKn9sCshxjdGDd9113EgbOy5TmNM3+u3flBxFnr9OaiG7S01qM3wNHnzsplH
ZAIyjHMLShVWhEQ0sqBRSsLJ63JpugcJJL8uwUlMXv3VjH2zHZCqFIwIIMJtVxCvDZ8aGugfrjXX
XCmvm7ea1nE+pD4aDajS1m7bJii4Rt6nyIhvMbKceXAFm9mGRXg8BADgxt39DCMCBEGgsucPZPzw
RDz90nVmuYUSs4coYgAMmOt1ACeTNAcP1VgBT+gWVfDJHCunPms4LlaEX6zX3yO3FxsdTTLrx/mJ
zyG+zvV6187Juuld87LaJ1CxxRQPX5P43kivCMdhT+iyW2FQ9XUFWK5CeUfDe3iOou4aQhucnIkM
189pk2yvWceY2hPOzJyhSeT4sm/WtskoDR+v+cfkTRahGzkYfNT4LDGljsiNUzLjOyPuIUSSg2W/
ubLO/fg1ovVpWCe4S35e2Wm6W9pp51YFQJyQT3WD9tTMIqMy+EL3GocjukN3aVPii+i3LyDbAOrX
Oe3ax7V0YcGA8edmUoc5nM8I93dJ1UfbcJCARgcyLb/ZhrQneGy4tYR8BUyaYaDBl76Tm6EZm2wS
7AdaTjsMt3VeYXjJRIzimG9RAn0JI5lN9uPPaAa1LAQ1cgcKCch2iJuM0j1p47OI5WXQiDtAmRa1
R+wxoGMDM2J9vmU4JvmOO3c+A2kMdtom1SuduDflqB6MmwGN6s80SsromiwGn8xg5s+dRaCJ+k1y
NvVsNisrv9ESwUDrAsT+I9wSE07AtdLh2r+d4npFrsOV+oYbHJFxFSAy6eEDBSgqhBXlbbHaJuCH
Fjv3hl0rqKc+ew5vdWGgck3WoyIMA7H1RIaQGRxQig1k047Zsb707RSspxDcgPxqjavhXaK/Yrbj
UoU76Rn7pMg4rPA1k1JkwMnFh4tsUqTgUR9cW1fn2EhzbkdKsm6yh8QG+hxOsL9SCx+hSTjbGji7
e8nT+oQRiD1IX6Jz7PXzDj3+frOg8LcXbIkeK9Afn3gZVl0G9prmWuj5fuq7/rLIgBXXgsujc4I/
BYMbLnySD8HYhucRUfiTsfMLbowFBp9XZrj351091AfQpOO2YwStBdct7vvkDxOqyz5q7X3P2bO3
anOaMQcfkAhUWSuX8hRopmERRdM2VsjosyAgwfelTcWa/R/Gybr6PtojHMilzno4KuLRTGGKTjPw
eIA8UYf8yw9mnKe9D3/Tx21Qvyq/FQnk9riRGE/ZpgekBa/JiBBuQ+s7P0siVBWBVIZrgTrNEm6T
dQYkUkWjeIHxBpexbjGInruyJKpAAjbzF4X7T+0lRPl0B3QSCEo8rEsD0K9lLitxzPjncAbR/jNv
+t9R8382amLy+9ej5gb7Kf6+A+jPDRYMf/f3SRPrYPwQsQXFNjkSY3L8Y9IM/0EpdpGkWGuBzi8i
vV8mzRQFYwyTWDKHWOMWaPxRPo7if4SoChMs0EI9/9Zl/g/Kx3Bj/xK2XSdNlNYo1mSQ6Lob6tZN
/mXS7A2du14htVUp6Ni5g9cGMDg9+GC1ykxTHjxRkN+w5ce6hM9Z9V9X7elcYnC6QxWxzVnomW21
tPOls6hZtLRBxW4t24c6WsBMCo8Oaw6NNwRFJPBYFAOPIPDXeP1W+mzcjtBk0bVS6RCGKEmyYfbd
ATOC2CdRuzy0rQ/eZ0loDfjRTuJJJF79gNo2xjMg/jhTRcQnl1NSJWhYzO2TMibdYEQqgTMtScZU
Wj/O6bJ8SXpXopPmUZ513YBMwXUp/v6cVO2yM951/0NcWfwIWEKwBNtGYYfBUzSj+7FtjI7aOyF6
HC0TxlMsnkG1zvABZb+YryEtRhT9TNYBhJWAadxqs9YyxEGrTu9T14Hvcnwt92YR4t6lK0gvXS99
Br5zfrHDRHDvQQrjcihBtG/qjsBKDSuOn4l7HLUxcGVuD2o9nQpvHPDPqSjFgaEN9YGOqRQvi3hb
J0CNURZC880CeoHxlnpbb4inI8j7qYcZ3af3qtbBb0LR5tHrIzRsFZ1LMHqJcC1IwBYUqpJJ2iN+
96J8LMP13Z9TDzekf2K9Dx1YoVW+5LO3ABVKyzAdcpqiapVNnijvjBZrjktvF02R/xL2HH0fsuCy
gL0ssxGM/DEuoyVECyQes7Kl9lkMKAbksP/RboqH3IcuO3G34hpbKL5e+F8UblFiaNC4C+oYLCzw
0irIOSawB1WBjNGJh0BIW5Z7Wpa7ZkCUMa7j8DR2SQnYWzX1blQMeXINwO2JKBQbRW+nrKUaYqqR
+nlJg/S+7L3kzCP0z4yftAQXMZ+zvlXiqaYc9IQRLHiZ5MLO6PyM2BUxNB/o5YP589nE4RGG9fSE
ECf9phuwHQjJwT9gjCB3QQ/twHSUYGuF40cVRPqgBxVUhcPNiPlTpiYzMTdF0+NpyhZwRpc4Nt8b
jelD6jV6IEkHrYaiotxi7S/ZjhbTtIngCIODCRXiDuNs1tsOl8zqlN3LoX50SE63dQWElSkwKR3a
/E+qDWN8WmHs/6jx/1/CRU7PADIGMPMh4q7EKoI78Vq1oqDMYp3+6KO2PnFbg5ecl/Hz0l6fv9Sy
+2UBMxJXE+7nsISVRLg0Rw3i8Bm1qubRD42J7/2RD3PhvDgIszlkzY+2tOP7sGKHixKd2vYgY7ot
hAXbS3f9lPlAWzC6Te/lfbxOnyj4+L3fcveQQrwfMRwjV9Cxa4+iifCbqziYd6NXCbF1t2s8vN7o
5Ha5D9d7fhmR07KJltiNAhVw9cXROYEyGK4aob6qBXMTDutVQ/Q3OTFjB84WjtChvmoNelUdJEKd
fIYQ8VF0egqv2gQo70N4VSu0nfgTwO7oEWEvK8jodZfuqm9GXBB4rq+iJ6LL8klelRBC6GgfXtVR
ddVJ1VUxJQFjqLdDRc1XPWUEmqekxvNoGJjs9Kq7gtIcVheSjFw1GZxveS6vOk3WgAW7qREfqNNA
xtU3SQfSzj5NV52X3iSfrVtE19FNCg43WZhcFWJ5E4v2JhxVhbk+6656MgTNZjKc2ZCZ+iY5gURC
fvo3KWpoCAMR+3RYv0ME0UGv6hqNqdw0Tn0zN0lb3uSt7Bi+LABI0c5FJwn1pyA2Zx9ttkrF54mD
l+GwoVwUvGNN5Q6Rwnw2nQ8TD1wRmfwaw1iJWnyjF7lzU7oNbIwVGLopM2YoqvGhOC3VeDE6tdWW
J8EdpDJg2x5dX0D6CnF2H57W+pjAXiOyQeqdGrC/OG6MzhozvoL1ysrRbHpMGB7G7CatHrhJn9p0
+er52FrT+p+CUW14fY5U97mBzTCP3VesathM4h6o2Hdkmqn8yVrhsVwxgWGJBtnW6BpMrhOnG3uF
/Ds30euw0rMHexo3xxNZGj9DY3RTR4Bbeb+GGOuQSvTRyWlgVlR8Qls/w3Kk5xQpTt5euf7wdUrc
jpu+QN8tgGGDxUJ27AGfPjZom3HeHjp/3Ch6QXFnJyP9Yx3kdq3TBLuVumG69Ap4gfXPNg6zheBL
jivWtbCSzay305I8z6G3G1L04BKGywDnftJmpAemNthtyEQ+seS5QRh/Vw4pz2ltgJmT/EaDYSUE
ydDMOflz9UNrXWdsARB+w+wm9c116LijoXPFw0BnXyHR1LtTAZm/4MQctkZYPCAxyxbrfZoRFGGe
Ab+IBVgZthBkagy/+928W5o+Tyf6GE3IY2fzo7LkqJbgc9CvF6aCAxqxQQbB7+cD3G98o2AkAnQv
vfAxirt3H6XCUUxg+Ss8Shh3jlrPWxRo2Q4HZ5TZJsWRfCPPmBTA9gGVa2UE7AP6AQB/3oVBmhmc
qlFpMPOOl3rtNzAsp5elR2i+4KHCGLkOYDhhrn5tfLTBkwUMWhuj6urYivoa5lN4LEcRCGwBG9oT
Gzy/+BNeS3xdb2qrkmcd1xvkTCYfe/aIRvJWdvKo5PDQdOMraguPZSO/+gSQwOS87wu4vquTnFHi
AZxf1aGNkBq3M/Uzr3+IF6QHjHb9YQS5tvFgl2CSUECs9LDjoGHB3luTO09AtnkzYldz4Et/iR0G
pWFVM1Cr2G5K15nnuptyTu8S/hY5e4TkEFnU4HTvy32o/TijCAGRop6WAR+5io8JDPxMkmRv4RvD
QG3qDdZ1XBastOmkKqpweQzdcwVNEganyqaHebLHEFjFBN9/482AO4MZeRzS+3V+w5IDii1aJUxN
no+gHhv1FtQKbL04Uv4G6uEZ9ZqrWtm3Tt4j4d/FQ7KLmgXrwuZvq+pyYqcALt70wqm4H40r3DS+
9dN6BrF25HQEiqu3fLA8H9Y1L7F3Yq77JZtL8thW/XsYzo89otAqZBcA5jt8C/e2QZGcLr9FKAAL
BKl8wnccG3DYgujf2d3M6w3SpBMl3bdmvG/Dr3Q2heph6EXj2xxol+O7eBdV686TGtTxA4f4gXY/
M5DewPxDPKp+EdZqP6txO0HsrcbbVs1wv0JpbCPPy0jiIC5QH6FDXk7tfl4c9iJMj85HD8Lzv6/h
+DxhXUgZjw+2Gr5gZRnEdYQtQwECZZwK57RW9w2HsBv0g9HBfVPqc4nTtYwgQegY39oVcua7qfHV
NiWPwmf7aZjDzNJxt6KDnqgFBEN76VB7hsOUFBVWNAguka94Bxt8ozXgZCwuyyc6FdfSRn/1tGa1
bLUo0X3tsVroz84G1Glh+vrAyfyWjs4gp5qO+NztxuPfrjWOue9zY7us6ycFc7XeqXo4pPLraoML
9hYcvaA/grUuast/dNWVOwATM9nhfa7FudMSXlHnloxNCJKG/rxW8UbyAIq5kl8dd0ccDRe98Dpv
ZMk3gninxvk8a+L5AamM2oJt/uhCI+8Gr9oRV/G85gt6Pea7H9X39fgbVbig+0Uh5ML3uW2OQwe7
akjx5k1YgvSKVnuVreXEYS3IAhnkEc37g+R9UZp2u8JsCMPpPrEWWBkUQUf2rGavt5ZJ79hrVY/Y
fQNvaBrYeyJX7ysbY8ZyTlAKxiICv3qjgpawAZnv4MENbR8VAMeXMrdlox97JmyflzUDuFIJY056
5PKFKG8tVIUqyx74RYIbCgsdXsZurGhWugEJH51UovImXj2U4cPkrmXtcAhg0J7LUrq3Qfbs0Glt
sGZttOluRP8ZbHi9bGNIEVwuKMHyDcSeeHBYBAUdDXQG9YaprrAmoQ4fyWq6nSYt3pyxRJKQKV2u
XyCN1Ij5DtuVcsQ3LeykWYQ8A+TS3lmNykTi20/OKnVn2zLeDQmcNHS1KI4dTH34Z/q5metNokr7
yrAIpwjhZWGvIkHjSDGGtUhjLT9SkkCWaL4hwmH/Sa+rYaMRt/0m05FfQomdVpnuVvLsAWcHu4+3
RtAJDU0FIgPNISKfK+B4h9hebVaQEZ3c22DGg1brdUY/hCqQWKuXQM1iHWCIiwa7Gn6IIKJ6A6bN
fqEptiDhHCWgmRqGdiv88NULLmpYhi+2FgqxYyIq9YDHzgv3la8HVBmw+ulD22a87oHE0gVoOPDr
eV+JuImz3sFQzH1mp7GIpd+tX3Rrg+8avXmA6iDa+vsYrPGANvtAxA7ryzz8h5RGP9BlaD7qVlR1
ptBqVLDCvO4YYf8AqsXEggpkQOGwzgptL6xrBON/35jrKyuK9HjTsj68zH5nG1RjQ/3qLJbwZD5+
xAWkkIrinRUUSwkBvvBHh+bJKbGppnmSaiU3aHLDTnNzi9I8j3QtH+Z49bfBlSbHzkE+8hwBJIi4
fk0ZSCX0bBQadQskhEvL9CNpGvfZIjf8sEQj28bWl+ELB/TWFyE8f2zFKSH+iIi37TIEY152Q+Jf
IvS5U2wxwWS7W5ERj5DwKyY1rAxN9zB/ABj5A+rFn0PQjfjRUZxf89HvAi/ruwa9XTqttMXyTeMQ
FuP4OwL9V4+Slj5SPzLgp05sV94rhG46S3gU+DtPoBGbY8OZhs0nKL/uZ3F42zPsakmw2sfh9Uff
84AyYdjz/i97Z7IcuZFt2y+CDHBHO3mDQPQkgz2T5ATGTCbROvr+6+8CUqVS6VXVvWV38gbPNJJk
ZDIZEQ4/++y99nsxuUl3AjFVLs/mIJs35JICuY+qMEDZCU0FGY6DTV4MOxTvmWrs0Y/iEp5jYjRc
0Goj8Ji55KhM33VzPkd9GHuf1WRyiw1lRf6/hnMWbUi18gEy0wjVskszO/kytWoa/AwpwkMKKO0P
mBmhOvWAFr5azL7C52DW5RZIBR/uEcib7svC0M56P5Pu7HrTUa9T2I13SpPmsAE+RbApFqLDnBWq
Lt2yccx3RlF2+YEUub2PhNNvu3G2jaMOauyOj6L+IymN+qNzzbnHNyZKWDE8Yr81vKvYlU1VXtx2
bQjfB9vUobESCGFB0EmUhYAI2NAZxalpLeOp8Hqz8u24kTt+g+riJEE2+LpXsA+SE2HzP6mGv7vJ
/0yQlYuXmJsDoNnfAbIWwWyOcmkxjnqO+Rev/d+l5iDD9YS3bSr065CsJh9cL50Un6RF8cWWhPqb
rUqws6rC1aoQq1UttlflOF1E5KbwGMN41KEtj4vMTESCt2wstVHf8HFbHMerKs1WCoU6QqvWDfBN
rJMWBdtb1Wy5Ktu8JpXHcFQO8b5dxG9eOnRwbV408fXX8P+l5v+Z1Pxv+ZaXBWusffvZtP/Ej89X
/hKa8c4vgQldp5VkCYo4vJF+IS4FQrPAHo9tCY6yblh4qP6wNJm/oUHDsTQ8wh4CbfhvjEu+n27i
KvCw6TsLYtn+jwxNi3X/T+9zy6YJQvIPfw56tsu//KOhaUYAzUgo4mrMDKHtmoLwyrbNuHYkQ9o+
KOwCah/3Bnu/aVbjPbdxeTu48Xhb5Zp3p8ca15+irCru6OwfMQ2YSb4fGsGhGuvVfD/b5cgGEWbD
BhEQB3KmjcY3zZ55VhSB/YCw7L2wbSm2WT4XWzFGAQ+hqDC+8ro38AYQp96mIXhXrZTGPo6Zplst
Mc+NUU3b0Y6tj9KNINZOY3/APRwDV+tiJitTt/YEZobXDFMyHy5zfLACxfHIZS2+8KHPz7kO2di3
Uyu+lZVnni1Y0ne5VNk5dPv4Zsi0roEtsDAAg8D9soc+ejMGOJGa6Prhow8j+3PuHPHW1WV/12ET
CDZ14/C5HpKq+xKlQjTInC4jstBbPNmqfsDGGKStySWtz8ePYgSmfbUAPp/hfHivEQ4zGDOtHKd9
ArbllSSvnPYpUCkga3ZU56cOKsw25trlMWqzrrh0pgQ0MS25SW+Mcfu4sV0mvjEV83fZAvLeaTYB
aF+VMepI3Dg2uWSIoQXP+iH8VHkiWbaH3sLbDVu8tGMwNheQLoyeJB3DgOv2mHWPhWU50ZVg5Uj6
TrXuCW6b6DamzEbQZQsAeFpYwKIfBKHQIWYVFq+44GZAYQIwsGCEqxUpXKx44cqSQ864OjKPZrHl
dFh/K7velyuaWEU69ysFcci4awK94+nWrCjjPHO4d+UhXKvKrqzkM7TLXn/mecFjMwsXJHI6E8tn
nltQyTw2eWbLZEEoY3cG1BWFy2o31MHZoD2Eub7vYLDNx0qvB+zfK5bZXQjNXYmja6Omwqmu3DyP
8+uYseguXsjOKck5PN34qAvGsgX+XC8caJ6SZrBPIW9+SzwRQSHUq8jP4WaBj465vrCShLq06eBS
P8ZN7z7zxRAZSEEqGBMeVBErSmxfmBa7+TJvq9cgHtsR8nLf7mfyqjmPDuRP9Dprzq8a0B/3boJd
z29SxbWdH4XQ72il3bSbo8zSD6LumTZsjO4xl7SkDHY6ELHIL9AJEKWlKq7xCAT6pmpF2G/tkXj5
RofUPG0hRMQgQ1Di3ycNO9y1mZA85RLA2HDDmGCPr2Zi4kSfMhfwje7KWO50otg/gaSK5iSMMTb5
MbBN+2zvy50yOvuN985QH8pVPopmBUUh4VvtuqBE+55UihkgthIuJbYl0+I5a6b8gijlVofKKgtQ
QoZSYCXGqepIFkT96U8EOHTDhPML0Mts3XEmsBqq4CvG7uyRFRbBe5hMQMoB1GsFVKFifNJna/hi
HVM85xbUW8TrGezF5Rcmrpza/k0O+Ce2HWAS42SMTfbJ5abmD8Af+RaGXGvN9OBJoD22+57jldlw
JjxpkUNanGBmDNTipKDW/dCm6tYS8tT334Msexyt8lqUETCM/qi1ySEHyKehGWTtN0++CjfjQmWd
Ve9d/4VCx/lB/DtqYJiO1d5snfKYMfVWjnMA6bDV3OY+b0m/kO8GpCCqXTnlZJKT7pIpl7+l8qVb
+nVfZ/DcYdZNFYIX+vU3MYLV1YoZdkn8QyGLs8j79+Q6uyOFAPj4WwP9aafHur2LjBDvkYWB5qA3
zVPgtg2/0z84dpwWfcdwXmbmVhMZRPNKCHOD6x0JZ56s5LpbuXaMS6wIC0mO4xZKIIF/ndUaE023
12T0VIKDDJvm0DWkStEyT7DtLD8znCenXnCufyPfOY0L1MO1XwYGe5AbugHpVgeBJ7XmHf6MdUo8
pe5WFB5+sYcuC5zdiFPERwKzHwKYeFHoXleMavpQcLtPgvwK+BusHKCmwAP0m8zqwn9OyzNkxMqy
sK/hFLk7O4nHGw/cnp92zpCDTwCeZ7GR4EYpAJWk/Lq9FuNlzxLspVsQCA33ioPpitNfmXplLOeX
PoavGXXtSzdO6lAhDj79M75e3KesPLmF5huu0gH2IOS2MSnlGQPXfL3i9npLM/djr5tEnyPnW+4+
hj02flzG3lnIAiKeyRIL54VRB9NDDQuvFdpDINuf/z2Tj3kGR+k45NekOziIIGJlITwjohjXK6Wv
tqdoB0JyuOY1FAeyXPrR7hnwSzgH2I3M+SibCYHRrU+pBJbVVCgkUdx3942NbIKBDOgZ3L68kPrB
CkllcxkDRQXSKC3b9E2F0Y1jjbuqCO/nheFXppX7jPstPvzB8Ivj9Kuene+s/zVmOzzJcDbNdEB+
kc2ZpIn8neS34HJ8EaTdIWrQQ+ooelWOd1mxfuDCcYUr3mnHPgyuLbv0+z67QP5ioJttZ+tqrfcy
sfLHvnQnq/Q8TbYfzzlmWxJ4QDTty5xwZ0mnkScKGKL6MBIk3ide2W9TPQ38OtaGoxZo9TOz/RHK
KYUVhO//DgaMkart2T4gq7DS53G774aJzoHEzgDC1e3L2It0v5ICw9EN30zxc4UFpstqdhOOKb5u
r4nugkbZWIvjbT86+h3dFWCrShZ6Yx/gkSH+nYoc2uSCEVSqAT+Zdt4mHNz0pDW9dt/K1HxfmYKE
FUtk3SBSGIglwzVFC6c/4IK1kRcXve/q2zBwmwuPe5xLPDu8NykV+9GIYRAX9j/hC4LMFVdj1wYv
4xCTN1SQ5xLpRDc9YKgdSF/xs0S5wR7cHDln36hh0L6lfGgq1rGdeWyUjnGh6KytW7d8RNJ6Dncr
nDAfTehHuAdhSqmtPoLKE1aRPuKEnY+1pTdbdkq3duF+aGbd2WcIwE7wnYjbGNxmpoRDGYQCEale
qNPbDMxSdQVGTk04tNLqNh3YSflgmAeicyUQg23vyeK5m0eWqoawHfDHs1WZBz1J9dehTvL4fmbZ
9mYVGo6M0mtFws4Y2eRc5g6YwdyequQqgowLroE3SHWu9ZA1gwN754n3lP3Nc+pMBz46Ec6K3Njl
No02iltk4MJyE6TxkHK/d2rCRZH4MeBgT9kbEQlCmjKrk0B16v2p7bTvI4hS8BFtnbTbPq5KsUNW
KAHCSme0rizsy8cYUAEm9NbMf6oZGjF3MHjBagczonzAax0cCRnXme8QmUQaDnT1OLQVLt5SqxgT
rIz80ZFQRT3t2EYz1AbFbKlNERs45AahOfkOE0wEGgxNCwzuQOoOMWVcAOBVXzU8d/KGK2hRuES2
uFA48LBc+BATZsDxAKyv4Vqe5fi+vEZNP0I3tTH1Zp7cF8Y4lgezy3k/FIkn5aEbgN5tSmnW6gja
v07e/vMR+39WDfH0v+iYWCb+H0X5R3nF7wrAEhX/I2S//Mvur2VEf/Mw/Sf/8x/qI/675Drz8L+2
c/1RIfh/ZYb4st+dXMZvji10z2VOJjLu/d3IZf+Gf4pYkK1jpHAd989Grl8tEvxX3XMM2/EYi/+Y
sK3fJNVGnmfaxIyExBr2t1/C78LRv6si4i3x1wkbPQtPgLWwGxzL/SuHokUrByQ46OChMrRX5Q6u
4Rtr20y9Ns80hhsGR/zg+oO9dtMovOaNbxqhzG/NJTRpwpdNtviPjE+1hCr7JV6Zeu6StBTK+1Ls
ECBBLFHMQsSCkaV3SWimE4Amv4tMkpvhgO3g5KyJzmEClAl3SNXVXpDe69isLwlQb02D9msydHLw
PRAnaq12b1QBlicbSnOMyYWH6HK4zp9BHYX6MVlzp8B94R8t/LXc1wzJRIDiQJAU3KL3ZazpVfLg
rbHltmrmBw09wbgJA74n3C57Sb6OSeD6elVBFFGByxFjW45K9tYSmu1Kr2LsqBJpvQ5rrjZYIrbY
PUnbulm6rBLXFC4fbxK5gWow0TNcktRNe7NsTuWa4M3XNO8wSZK9kyfKZZQm7yuqnLndW3PAZlJ7
nwRSU/YwiUACzpfQcL7mh601S5wZBZzDxBbBJ9dr0sbGmjx21hRyPhNIVuEyaTVrTtklO/U4L+Hl
gd0mtUNrplkLl3wz+xO2pc24nC+ic1mx6UHRuOgcRKM52fjPIMhJTAdlQHraauO49gH4G5iv1oQ1
FhPjya6T4tAtAeyKNDUOjiWWbVu19+iuWW27a10WYmuCe01z64AZGVk9hVJSdbU28jyyFmfFEgRP
1ky4tcTDgzUpXqypcbEEyJtpyZIHa648LA3O68pZ8uYNN+Vq26HHlP7kEBqCvlsG9QEAi/OGBEpq
PTWbYAAaJwMWsUuuPRyJuCNKI3ZMRg9RdYnAi4qapRPpH5LxoHEYVAdDlvh11vQ8rrryRoGCSpBR
l3w9NurovsiQku5BkbghaGvLG4762qEwwpwND8AXBsT5tUmhNzEq5FRVcDWs6VexUbKINbM5S7Lc
ZTwd+ngbreUKQtnWYxQRpSYiM2tXg2XBKArZ0oh3qehTIFVqz1V2w5ucJhShyG+AXHI2eZarHTfF
B557l7CMMR400oQAVc8PhqzZD9rGzm0wZvBxTIjlKgjDE9SrBrh771sy3q6lDQgO2a1plYepGFhV
JvXngE+UEQ04fjU9wZnoTKx0jXvDzHmjF8lXh0q9Sw0z9jOko2lO8CsYrbbX8UdunDH8gA7q+ete
3kylhhvffZSzi2ekItdj5NpVFqYHWcX1t7TEkOCXRkJfF+zleDe6wz02MWvjYTF8G/WQsbBg6R4q
iL6ernlnZGwm7ki9lvCFXc168Yqwu+O2cgkUQY2CmpBp6NWxogTD55r0E72ITU1vXcyhATEBrbn8
Wuslpk5Cr6hLxtc4toLzJG13KfGgaKJkZtwOQ2Rc8DFRJZPV4ZsR28WpZPsP9akLfJdI3bVH48vE
yiPWP6ak+OA2MkMlI474mDcdKDRXwRzLTXE12dpbYtuYJ+w+BGitHKJsYQhAwXEeknKuJuxGnCdV
TwguMtOfuo15KTRa/ZOLSnoVd8l4p1f4eeCGMK40Asy5lvGOi73xQgZk3LkVwLmS8/rgeIpPJCl4
smczBTSPLdn9LaO8d8lHDSj3KB7CwHyey/TZDrj890vbBfDHYRfOOOhd07HPS+UFjUA3klWVPyYO
3o1CPGZzs+MQhL0H+W7TuuUL/PkWjHWTBrhZST8PaXGd6+GeXyGEcWigkQWoUmRYW8uJ8aV6KVqs
xoLfW4qbVjkcN7w1LQeDY+CYN3YTJACO5a4msrCJh9m7ADxxPmEXsCacepaWgRg2hgz3bsLezZv7
5XlXnKPQEFsx1Q+h0z7W6ZD7a+2GdFV51ZDB9OcliG+naXVw+34/hNOrZwmEL8OqzxUWG9aPJDWq
/GFU2T5VeY+Sa0SU8ESkV8y3MsjxNYyBt+md4INP15lH3pPjmgOFLTMAi4FUkLQgz1tV8RZ14PzC
8a6KkPw841Q20X0zs+efUOdaORgQ3rGsRkZ/FSVsxEMeFIXBX505MNymUk/PtYswq2Dr9WNwU0kQ
IHZCgjInQ4VaM2ykGYrtGDYn2OTqJtGH+TSHLtNJVb5qhoHfBZX7Xqj6cykLqWsxPBDIJ4zUjteu
J++1tGEIq5W81gzTZLoXz0ZIJr+XeBIJx0M/tjJcI9Zi7WYJrxSkFBlpO4Kh50aN06Fy4aPbpWzP
cylYFVccmFU3nyiAOkX2cF1bvOxV736Opltd0ePyFhLW2SRdPcD+6257inKekYV4y9HnxJJOVF9u
6gXPdcNnfuEfXo2BceQReRVMOpUrkUccLnDHfeo2B5wX8hhM1Y/IxeBVyl2gTWQkya1Ft2tziTGk
xK8WhneYpTda1YlkQ2LoNGf1lzvzg8Sz7j5ay7w/lvJSacEx+lVukjXf2ti55IpuP5CV7yYapw96
ob1K9Lo/KYW1hQlnX8FevPByD+jbOu4qp3P2PSGidgGVG9tfTSj1qLp3BrFjkhgH0kL7mRDLTSm0
fKeP9p7rkrVx8uE484McNa5NSJcuVNO/9qQIvcCOAgb951qWYnfEuZSakfrLEI4wsZVEsyfiMLSm
YBNtxHXdOrtgzu8g4W5lGX/+KlBpB94JdD89yIpzjPPoyPtD3+KuhponPEb6v1eqOE2zo4lD7PCX
NheWS+WuG1ga4XHPyyOOXux0FA9ON5TEOPcSUtz1WrcigolLIu9pYYb9DysD11oA1n+bZ5DUDpzw
HX+PLS8c0AXvu6GXxeVXLUsahAm/uKwS122dKx8tZ1tM8wnY85UWZ3t+8z/Wvhbg0uke1BBk1TA5
57E9bgFqfhs08bwWuDSwyff87/6UB2O910CYHeqlyqXPjGvplHj35LXMCzAit8FYZTt0w+6uy95Y
iPjkxLttQHvDbkz4XLbz6Y+yl9TDr56O56VksM4fvNg8IE5QMuHkJ08bdqBgYI/WEg0JCX4Ja04g
Pch5vPcR2fnUleihWnPbcOM22IpvpCUx6FCs+H2oNDD2QW0fZqLrHCifLdUwvEWa/CZqfuiDfsDs
fprCeltnxqNbzNcRCotfaA6m0aWWS8V7t3bN60QI41fHzBiiDTN/UnAZllwPo6uSiCagSomLOpk/
+JkQtLpFcdyXk/PFlXxXNXyES3vbUTeSEWV0S4EZsgrbfakk6OSqtX3m0120eDyx+vhKtt3BKOmq
Wbtdpib8YUPq4Cy9Zx2xcczuluVzs8Cqd2XXX7lG+L3OYetAor/OyvStFvFt1vcPXVI8z53FliP4
IKeP2cz6hDZzKSDdMZpPxOC8z0G7cwbRncdYtXfuQMvNON5PRe/jGWJNl7WHbHBp/qB9bBOwOr9L
WYExC0x3k8dVsU+vKhLom95srjUv8aGOpv5aj0OK+JhWjYUxi4ocPhigfGebu0wp45fYIsXrsA+B
OCL0qyEKAP4T9/j2qytHQxrfl+UI3nyWFNSk+JxfscV5R0Q+sKEWRIKNVVvuVgVoonjr810feMkx
L50W/Pu4B75y5QTn2vgWOOXGI3kYGu8BhHw571rqOsiL3LJ2AnakSNXeFW7lp80IJmtyTkPj7OHd
vvylfCcyuHi3mJJoR8FL00KAnG6jPj3PQ8obNsJcmGXxPaMNpXX1exp+BI15Xu6p7Bs3urbwTqbw
JPPk02q/1FD6mhzs6659mq2M+gN7o43FvRv0t47J+gugNFFC/WqCNU8nhj6qI+zHgztQINMyHlp4
7qFik+gGLluKjZjcY8a+SQsidmEi9WFcgCfArWJ/9fitl0aLoUv2fTNuGpBLVXgsORLchMQp4YzA
Gx8DTweJfTdTEZQuM2Nv3Fh563tDBjQQX5Gq3yyvJduLaYnrCGTQTYPNYdNWjzUXrIH8j8UTnSzp
RnAMT03uTx2cyN7PHEL/PNYLrpEs9DZzYfQ+EKUjva2shZoLnXK3wr3hqNokfXyVilMiP+0J6zRd
RGNXzjeN9RJENbdQmtAitXAyb/C1HJDEsP8N4Auk9hTYcss3knX4DMcg5yY0T9+7aEZOBnevoeo2
DN3eacQFz/Wd14MmYH1q9uDDI8nfN97RD4sRfWk3olCoeknApvpViU+lo+GI8/RN8od6YfJZqvBY
N99BWAIkfbKlXe+a5TZdTnLfxC4FtLXaR466jWVIV1Y1y0drXYtF64psXNdl7bo6E3mV2dwW2ajx
GcCbna2LtmzZuUX4wXAUE4Wmf0XHQqkgbjQnnUjtz3ld243rCk+u6zy5rvaidc0n15UfPqfKuE5T
Ob5H61JwXheEk52jOcY5W7ht1XTQgON84K65rhZ1J4zhh1A7HOwAsJLYN9ZVJPF7W+cvn8ODl+u6
sqE1j6jMusasl42m8Wu5mYUsOvV16Rkv+0/EDl71YtmKgslkQWouu9KZBiIm8mkZj9dlql267rMo
csXbfyotyMkiEkerc2nyLVuTX+p/ruH9b9S5P4tz/+f/vQbY/0bCc/FO/WsJbzHI/OtE5vK1vxtl
zN8M1xIYFgzPdhxHktX8ZZQxHPg+EqOMDc4FQKX+JyFP6r9xKVpynI6NecVequX/JuSRyHSl4DsK
QjIkMz3zPxHyXPmPiUwSPgL4pSkgUEIikgCH/tEqw9CQqGgWzBtx650iGsL3fHzYf8KHOCWG8nay
KwAlAAZ7tUXFKe8E0wzXIFz6qiv2oBOQahZ6mPspeupEf7DImr4X4zCACqooC5QGVnwrLNrnScOu
z0I1IAUxqok/NXPd4UfNVVluifS5M2VkUf1uwCHRkPSr9r4dJzhtAWXTW/wN863H1eFElYvhA1V6
KFnu+1LHDr/+qDmTyY1EAmXpimNn8PHiOjE/UCB1n4EdezoCEVP3JN0YMMc0PBWTkVx1qZAapOjS
u47z8gerfAyLcJDvx4LAZpZRnKZZVNwy3d5I2rD8EPzudRnp3lWCXxhE+mAcZfxQee7BNjNG7CHv
vZ/cwuuHiKvwG1UbBVQZKX8EvLozC35hs9F38Yk6oyIYElisSEU0l8+y9lgltyFl6U1ZTWeZNe2+
yFpv12OU36VeZz+PAnto6lXjY5y4P6juLU418e37EcYi0DM9BKZtVS7cnaC0bvtQSsI6Nc83XDYZ
kJA2uRBBgk9SqeCkAfK7I8F0SYhlfEIWMs8DuUHUNG5qMJxUQjYFHKZgQzaGmBhxSNbxdvKaBQEZ
MeR7OJkIx3rTPV9Y37hVcvAwrN7PWemQ3hpTxK22SL6PInTuMxvt+lk6YXEy6TZQRq6zwizIf0DZ
j56d2F5K54a7MbBIWuGrejBqW7uLkjy6K6iaTMZRnl1NGldSlFT5DSLaWbFbX4VdOz9kWh+8pnGc
PyZ6Y37UXK3YGWbFK3lajurRydstehzNYZXpnagkzW4pqPrCUmFsNMTn79w05UkzuuwlHPNpq6CI
vioQQ4qq3WSbZclTDHqtJZvMVbnATrTxcvcEozvdY8SqXoYxqj66rsE4u3pN9arJWt9RFIW1tc74
KFZn6rC6VLvVsTos5lV3gpVyChZLq1rdrUVDDzhY+MAl1jTQ64eJZHHDNqszdig0tlGTVbJeHxbz
bMNalWV2JnGJNKu/Nl29tvHqu2WXiQdXLHZcpl+cuVDlMgpHVscuNBqXJVFS4eQtckxfGzMm7XdK
Vrdvuzp/h9UFPGW19zU5AOeoP3WpbUAUXWIFYby4kdwiZFOdmhbLLbfTg1sEW8TmitOHu85iQ6Zy
JT47qzfZWn3KdljaYqerUGiIPsRGUWKrwfLn1eNsrH5nPHze0Vxd0PrqiDZXd7S5OqVVngY0kK0O
6mQuzL1TA1fEDUdmYvVaR+CjX8N+oYuFJT2HzmLLjo0u+OnOM1oWxQL4tsvVw12EFdBN5S4SuVh9
3sNi+WZXlsd3FWhIrBGrK9xZHeLO6haPM3CLuinC+9DR8V6FSWeaBwz5uMxtl9Ng2QKUL4O++NCR
QMWNHlYMt3CD0ONjSH+35upfh++kQVBafe2cWnjc46Gozmkri3SvVhf8crf8KWahblPIT/R+dRQS
H217sddNgxHxa64Jb13H1tQ8h6Uss50qCARgMlv4MUFke9pWj8kncr80wLOG9CZhI2Ipva80Xjfk
bW0quZ2ZabIVuZuILUdP3h/1uMdsB7GS3YTZUGa1DxoaADZ87fQVxx14tUKV2RtETfxqDVNTsCkL
XWs2msdbe1PFEIUEoHtxSdmG4wYcZRKSRSl6EK0qZFfRNXZ6X9AvZfh67vUR2d6lgCUasoTEZmXk
7nZSjJ2wo3D8qbSmliEnqbqLaIHG1h7huaNhk7IccgIlC3ziEyt9VEMf1BOt50BNmwVfo/MFCJvm
LH5MBFtwvTtZ2e3xZIYkJfoqvO10vTm7LMuXuEMS3WNiNh65s8J3KvLQwW45Dw6PIEeCzuxA83oX
cha8x8apaLgoGrN3cpuB749gqp8rQ7VyI7gQcLUes/SdzteQuFrbY9wLWs7rTQdYOL+nDI/eNyns
0TiO1OGmW2XrWvvaWa5gOITmNW/oxpyNUxqyhbrnSRzgQuCo49CDHAqYpaOMEA8juxUbVmnio6FX
NkHLyrOxxqBgHLHAEuSCCed+pXjW9B3uuuJ7XE8qP+J0yGDn5yEQdG/CQUCoeSwoD42jud3j2sYw
3lHQQ1ga7AkOnKDg2ULbYx2yOJk6RYKI/Bpv3aRqt1Npim+wVCCv2FkSvdm2XmrHkuM62o+OkzMH
ZGb0kxwtLzfPjwGxW2dA2ZgtyZmt7eTWzcKTiDdY8+mpazzOiSEpQm4aJhYFlQYGnp7OEpuJGeLB
DcKs9OcyTx4HL7Z/Ihimn502C+mbmFKf4bGhZtoya5/J0rQpYr/k0JtAzo/7PMMZzYPKkA8YUUNn
qyk7eKwbI4nPE24/1IuqYgOfc8SbLD2UiYO+HoIX6kUX5yuQhQiHT0g5vFnlknomMMds8jqQuXBu
KA18iwjNwMLL8CzjO6qt8j4mJP/BDke+DUKSeIgpAset2LSsdGw4fiO+SHuJf0ZMEwBIOws4RjBy
8pr4pHrceSqSx4IHNeLMTMGHb85VWl4DQqTqyE4Ur0KDC+FdTlF/YaJx6TwhU1xvp14nSOVSrA6H
KIDx7/NTNA9Nmqhih9uCi0TA5wI3KM7Zib4FA3oa2zJeKcywHIVCNLRKg+MZ+e80COEQJC32ottR
UfuNCLMv/DQk2iTQB7FNOW/O/VTI5z7qUSg7StV1AtFkyW4EfWRgASvJHUAJa/kz4eEY1FFjdjjZ
Cm1/AzSQhYc2h01Csgvnte/aXvM0tLq0+Y1m6kVqHsUyY2hFz7AE3HZrI35Szuo6ZX5KWv5udmCR
vjENM79bVqr5BnPmPqDnikQlFoKHNKzFtzFGx/IHUc63XD0jxU0hH/ecG/2rBoEYZHZROHS5xCk2
DHadHP4gVDZj1acH9E7jCfmHvBNobLLMLejGj7AM5wT394BSoaXDmO/kWCED9LrSPgz+zG0e4dnc
0PeUHAMb3x0/YX+pRNvrdHmreKl9zbDSwW7BZEbOsC9It/hTCLdlV7O5+a4hcDBL69AMowktg15o
wEU0tLfKT9o2RJHwJmZlaY7xTiV1hKDc4nP29Ug3ArbKYsaJ7dnDA7vOLypBmq3iY3NVBo21JQAA
7UOAgPhovKDnCr3U5SK/fHnUSFzpLu/pKG2uuB3kj9yB5leUdbktG4WDxfSC6lHqnVyIiPm5tovu
viPS9sOz2x88rMhB9jNrJopegWng06Jxui62pqnIrk/Uu4/07O5EGOp+o1UAyCKpn1kVmhtNTc5h
XLx/VahDv5KpfqtEKXynDJ+myWi2Mp6dMyzz+kgtGBlHlWgvrMm/TY4dfceP8Dja5hu92cU21/X4
0Li1jd41137Wdh1djNw901TvXst5ME9NH4snGL2IKCysjk4rgCg7nbofAF3RUeuB+9ZgMUbbUg7e
uNQBcbvIoP82plHceuDj3iLymOj1RRxttGnWv+tGK76thAmrSr1r1nd8u9ZWl9ExrU1iVfqxwWt8
RkcS77MsIFEYbX7u1VBsseY5h8VxEbKgna3wwCWg541r0zZ+l0B83AdjitcojtVDMY+SgB9W/8FH
fGdVXdgGnbll7yU7zaFqthgJcxBYnC98RLpr6vIA2sHzxkzbEV41lOFcd01ev6ZGN7zBbgvvZopW
rzSPRaMOPiPjMTi+Zm4Q3xfR9B4pb36OWmN41nAAb4mcdXuy++TD4rkEMsKr/06RjMLqGTWV6bd1
Q5JIF2PzmaWmPCe6G13CgpUKS/0shqhI/bJwa67lWciJqVrNL9jOXyp+XorkY8HCNILpo7zi1kUN
53wAvL2bG+G9EKPD+TVAO8hBJsz9wQnc4tZh6fwdOwaNg2Om+QGX1QdFpG/T1TS9NXoCfrqKB2yB
WvuBP6x7EpBavqdaPl7cSdmfNdnRtyikP0CzIBJMbh4fAgunrRaqZh+U2EuALb70sLewZnT9JRtd
AiGVsEDk41UxDE3t3NKt32IuaVsDNxA/L1ZaJPK57Q9ovlW1TWI9YrPl5T89pbM1DKp8ODna1GwL
0QYf+OpZyLtC+5xNoCg4jlnLeYF7a4/ZxBHomQ9T2j9IM6LViTWteSL2/KwX7dKV14ljaqe39QBq
22Uk2A3ESHYO7ot3EsUV3Xo1b9XRSWgr8yg5KuwOr2TR1PFlYsqGxKqJSxe11S3E1PZhanjKb4yp
J+/WjTYAxLgErYst5naex47XHksvPm29qa8DJ40PWl8wC6e9vYNhSL+3B7wIByC6eKy3R+pYauA4
Vf2FhdS8ybnwILYJfK8YWOx29MNwhrSf/Rd759YUN5Zl4b8yMe9yHN2lh5mHTOU9gYQEDLwoMGDd
73f9+vkk21XYXeWp6uqYqZgYHiqi2yCUQtLZZ++1vlXL+p2wmOSrruGHDj4C5kORb11HmV7dUZXe
CE+SrsqBxDkS4MBUjj30boi34hPtDxl1bJSri7pL/FOMYPkhLqTgIi9sUDxxpDoZxL1zImiFVA1a
fsKlkfi2iYNtLnA6Ko610bk3hskKYeEq5D0uF4+1mN5EXmhfVyxiRA2x5CIXnMbyQShtNTcvHpKy
rcAj6t2nVkrlHUTy/AawpH4EWyC/8apGdpsJt37W1bK++//u3izz+29McFhM5J+q89bl29u/nevn
+u29A+7rj33t6tn07izsajjgNJLy9F/leRrGOExsQhGaNjf83tnfjA9kvOBxsyyDbptqcxq/dPXE
B+oQ5HmmgkxanqR7f0KeJ8uz/u5XpycOOAWiJss2GBTYZEKju/ge6R2Db7RjCayJXWp44dWWrhni
keHF71TpaHpdudNKH5uVC2mLFJPJUw87rTgwq4mMRRe1+a0SKpOOaHbjx33E3JYc7Fu2Gc0hsQAc
LfPZw9+VQ3Zdzc7+IUtKledicvwPqqDhb9HPf/Ho1cMEmPkAFT2AJ7SF5qveuBtriqbU80vmFouR
IGY2ZeRsFXAHJOvSCl4YW162oX/PNJF5TrYS+psKrYCBwlLBim9ZyqeSNwfbUKS5Q3k0gmLvj/c0
fAiLKdV+gZrtMlXtdacT+og6cjvaL4CB1m4gS07FmEnOEU1LiYTBDE5CD4Mm5+kHtJiuwRZtRr2h
y9NAjbBIv6xkk/XITC/LKXTB9nYBr/EhMK5HWh4y2l1ZKQ5wjaplXgNjUyuyY6p0I7PfljMVFhXs
VaaB/0RSplxDwrggOHfNy7o5SCJxgzfDksKdUU5DNJkIKnqD6qnIL7AhdARagzkwDzXlem15BDIK
77Zp6NX0ANRTuKOqSyyeqQSEvdVgupnOtSvJfirL6kpq0YALLDZhFsfkqnjKlQdRBkrTxKWulFcg
Tlsrr04mxwJ6sKr6kiRlWmBzJqdiyPlem4JJC+iea1nXwxWa7wP1VQfMrD2FknxUIkblA4elLxMA
rkLAtwQhgNXIvtdoOKdjCdyluMs1nQ2qPJqkCdMSKGAPNe7A9qG5CiSdiHq2qE2VvaS02E6D651o
dZFyrp/xCGwsUZF7g1lshGWDIDvpQw6qyiy7MOWXDUbURSdpaJ7Yq0j+OWjHc1BLkztffWPzcm6T
Bs02gY2uwU7HbNB/VzjFcCmapbU0WcfCwtq1BZymvtm7QYnbAcqc7YFxizlfKoFtFrp4ufoWaHa9
ihiJAiCy73UjveojYw/kBwm327o3bDFwzBEvChlp2+VNTW4Mf9pcccVeH4djGA3wrJtuabfJdZp3
d1VfnSDWP5u5biyA/RyVRH8QRK+aRWOe9Lq1ljjqH+XSQFQODxEZiFMJcz+g+bJjp6zVJ6Uhd9us
3frOJpAXEtRWGeKtng845a1DZaCkjepTYZPfGtTqqhqVe+JnMQzqa7tggokDjZx1ncGbK3aT9LC2
MaiF/qqUYmBQ1gWxAg8SGq10CB/9AfmmloCwqj5SQq9UVbuMvOLJl4Y7+u8LvZau4OMfCaI9BHG9
ZZO3GJPs5KoX8ghhhWb+56hvKPeAcVBGl09KlTspYPnHkQ03IdJsf/U0la7HLL3WREzhnnagL8or
M3XZGmKg4mmVyU6yDXbU5bZRgYZ/y1SFiHol+/HKHJUrfFULWku7BPB/51cHwNz7hmhbPCc7DNRM
PRXjWBr1MpCCXVCSw9tnj78ErxbKLoiZrJOGiszOuxwUiIHhJbLcR02qTplqHE0QzyVO27VQhZNr
pwQCni1y1APsqMqi+CRrxYWeFCe2T1cugTB085TlCK1QJecyFLCfSR1fDoZNdnpzCHiPFi4RkDmx
eXbpgBRYCFhpVNQX/tjek1LjGHHrpMTElOnzGKT2HjrEvdQV121oO4ASniXQgWSzrqS+uJTkc1qm
n3y1d8LwucjTrTXkTtHem6TCDuw9oTQqjBQkNgn4p1Q3fkUEody6mfsp9p5cnUQBisYgHve2pO7t
VLzK6JmWRJ1uY5taHZpxJMEeLPOT0Eic8ZsbuZXOcZueqhCIPyCfxsQVUqfX9QRt7ruNm9qnyDzl
fb3Xc93JggKEC9dEVFcCfFhtAhWqpZ2vu3cmwbShGm81Bu0M6zETbVylZIOHwByhDNohDbJ3eDJ8
hnz+Rw/KZlqjKOvG5mPY9YC7O+w0SLdNNmm0adZtYu0R87IPIldiiDe2nT4xvbn28BvbEhAmZUBW
KacDPIgaPXDD3pwbT3fqPL2QSeN2VdzoUYmhcUiEflMNiNv0KtjFBsqIJj2IAP0p8M4D3Ta6IspN
XF5pqdiZpFZlBq0VlYe/l1ak3KFbbAjojE+Sqj92ZCYwSXyNyHet3DZ0wJhIjmtYHE15Mnw5X+Z9
dmuwLQ2bfl+7I7OT9mHAjQoI8YaWE41/QgWi8EJYGhdVZw4n74M4zWColfRWbKJr6IR9dD3iF9zX
UTYsGgukk9VyBGQqxYf5gBtn6WvpNWTKI4nft66rnvRofBKDvrGahD5UBECquPElFuAheq7Zh+pG
tmwD+DC6sS1VGnQj+Dcdv1hIbu9YuZtAzhmp9CueEpcO4wFAygqNBpOHKr52Naw2JCRjhucuV0WN
fA/OmJb54kALZCvJl3QGsABEBxOMmxTpx7F0D3oNtYW9a1yeC/4CGW+hJPQ/ohjvl2HfbHUCH+WG
YCC0RBRZ5zC1rEnMgfc5Wo2ytQuC+LrNrAur8p/IFqCvinuf8QxSfQvlWstmAYd4GUsbOSGITpXO
qBofeX/ig2tOOBqesHTuiJ4Q3FuYApr8bc4XLsnPxcT76NuY8/2i3GZ9tqrQs3amBvwzGNagcfT0
VkHrp5k09axALg8jzI5lLvoN+7ydbMOWosOEfNspTOWuMNRNXZeHVKPSqWOkAnT8sKF3w03qKieB
eSPojU1h8zONL/gDuit/KJaeyauIINdCCLSy7JV91kxrDPd1kT0wtEBtVu94370LNZbBT6VkjpAe
g+ucePP6HI0eeetilzD8E8qlVEvg14XTlw9Kma1UzpF9I+5stbxEH07c1U5ltqyIDbkJDEF6azGW
6IuHW2auC4G+Ss1SqGXVTmLLp0ndwqVVemhTf6sAGyvFaYDjImtvJgY3nOxrWnXqRpTmo4lFWpDF
i0HTiNTdoMn5IgXG7gvu42RgWxbqRiAzofC2+KX3qpzRLMVW+iVhueiEDwYQJ1lSQ6KFYeSHB2bb
S+Qa1HMPLvegqU2LwspKXqqJj9Tf1v54hDFlOTXOh2AkTs0S6yI1xjWqYs0xW3o1yzajNt7QoiVq
y8qOPQwFigjHNrGhVsFHbKUHkccX6LecXIe02OWTESJx/TufSb4T1JH5sezD5mQRH53bN9hMB9wn
LfLXX+Kd5cp/ITHndUp4Rj2zFXF4AKmAE89O7y2bOxqIZqD2OEotAjGEFGby1A0kLiMYMI84Ii7C
xPGg3PJ+sdilOgmt8G6dZSLmD2dqV5ZfFsB35aponDK1iOhQUEgCJe4qeUVTNI83IhHk4kZlqMP2
mmI+FIrH6bdlpLIUo0YUSDGlgmjMt/R10SWVOAdm1YPgnDJErDlOhPAVYk7abMq6qufcq2kQ2y6j
cg7EsuZ0LGNy+LNrn5KzAqI9z3ThdH2tz+FaqjwFbQVz6BaUIgK44N13yG3KnP1KBNU5dwIJ2Pmt
kHveTg0pBEjHmbY8D2bqS+hkhynvqxjJH59TwOAgqDdagrljwX6iuyA0Z/gs+k51WlclRmREf4fC
rzy2scFUWdPDpx5GHaltIj13Nv2ImCPs6rLg9TARVdORMl4f7GSVY9lb43ygwhQjfSXifGD0dsbH
Uie3AvtudiXr2O7jMsBnm8fS2ev17FHS0uAyFjmMKkWX5D2j2uzQGbG9CfUgXyOtVE6QpzQUCUWw
URWfvQ40QYbsjLEdHpykg0cU0Pcz7bTdpEoS7YCfIeMcQVRrkkufmO5EvkbCOjhSr1WvoV1Y16qf
lFuqJKYGpWxCW9Mzc18pY7ZRGIxtvJaPVIW2CTSuU6yjLVwPeVthVbRvpth5rbHQ6Eoaezt9SK6T
QXfPKiiIfWaDaoX+TesHz4N93yIw3dQ4pZhIdIhTOsFpaX0nSKsu8SyUSnZoTJ8PkIxhdpYj+oYY
y+xNknT6oaeYPzcWl1ZPMvINIyCJ6F+GlczEbGHYTXYosio7eIDdjpFNijy3QHaoOPWNqqF4B82n
b5sCNqYBePNYTO3GNCnd+zLiAK4ElzxKbBrrimbXS9/I+xNlXoLgv83OBvgDEFBlfgUZ1gb1ZlZk
QJnc1lnbJ587orMAbghb3/KouOe4nPZC6Hf2YS1lb4Vs9zd1Y7abtp1OFpbfJtDpBHP/W06R8ke0
2y6YxOXJStdjZWnwnjsRX53tDEJhDooRd47KPbWIagn2FX6G/kS50L4Q1JQjdO/DpzENhpVL0Xks
mVecWUy6F8UOP3sCELVndehJB9ymLULXZa5DYTH6tNjhLYCzgsnFfyHjTnI/DlUe3KHp54dDXqj4
RHjtpRZ4FqK4GiBmblTWV5U8hDzjbJQAcfmp4R8KSH/NuRUuEY06p4J/d8K2sIGF4BLNNJdGHuQE
hYrvvaJcof4KZ/YLQn/mRqxdjKnRlXBmyoSKIYEeakwPQcdeDDNNJvHz8NMwM2YgGSU2dSVI0shl
argTaFqYGJWyQkp5r3oP3PXdsGZLyIA9i1TrIZygNjip4dvYE+omaRFVLaB+8PbW9IQJcDKTcdyq
HxRYQEb9mY4u7BylGsjiJKunOdEWUB5L/iKvIw9A9+zHBYQ2srUwfgDk4WWvENpYUQh0/jT8mdA9
vPGVE/El+p5pQn8VNzYKF3tAKSRnA/FihdciPuTGv+yKuL0Is8a+GuQuO6iVxmydlkfm9HZHD72p
e3MBNAfbAxMdSkuly1BqJZZuHUkR0/EO1DR9m1DlbkDezNiENiwvc6T+YdSfBhTm9zkHWNpol8+m
3mRONvKH1WHRbSolT/cJMJK3iMnuMzAo+15q+v4mbWQWkkQfiWgNlPwtldN8XSo8zLQ2wk/JxE/S
4gSU0pDoACYEj86xIJzs2lOAIeLHYdOytox6gN7JKOuKCT2QpsAdbZCiWncFSk+9GkKzu2ZixvTf
pe+VrFtFq256zaA2DRmJOUHTy9IK6gp3BZ0zPB4x8ijeliC4UwQ0kqgGBPt9VZeXEjbNZGGGSndH
OkHEx4w839xVoVnBeXIttJ6OaDvk7FWvd8NlYGuttBS9gkAZXYSUZdOWFBUyDxBbdTUV2h0mWBop
9NKhhqLgUBXS6RVG0LpaF/3SLoYpa9k2feSrPkaQMdEZTraNpA20xC3/wABYu/CkUa4WpuVTWUyQ
QBAYhhHgJUBp9eAyl10SBoEUOgXlvmYIqD0bTE0c2Z3GtqpWcNFpDg4vsRIgLQO0mTp6JQGTFLL3
OJg+yPEw6RG758EZx5R/amjpB6sxGBTjIiZtj1mlIL5q4Qe27F6l6LPuzaZU66XU6CyrfT8RMr10
yJ4yI+TU45rUk62WYEdZqHOISjWxKkeaVhcRebf4n9zy1qvRj2u9pJ9RVNg6GxjFAwOsg7+Mqf2N
mYnJ5gfFR0dQsSWCt3BCZwaNLuGBmICaaiRTTFKD37OD6WLeTjXVa1y0GRzKmcmZjbG+GbQGUKcl
urvOlg4s4NmlOfM86ZZy5mDCaS6SgjgxP71KPJQzCVQbNBylGoK/jV33yvUQCRBVMz+0n1mi+oQV
DWfCqJZJYIvU1u3Wlhgwg1XASN8pTr+ast/T/L5Xbk4tXlOzVQSgGj1ousk/KjdxoqK5HAxCTVsu
m74mFAyhzBQl/v+jgj8yKpja+JZl4qL/fSHw5cTL+30l8PTDX2cG+gfNnNr/8G85KmrbX5TAxgf6
EEwlTGh6NP8ZC1AS1v5//LukaGAATFW1TWFo5HN+NzJQPlhMIBAJKzLqHwHs8U+MDH4UAnM76bYi
K4KAPYVCWKg/MPP0TKdWGtlx4nOz7X07i4T8WTBkeWEV3QVYZwCw9YVb4erAYbs0bB31EQzYNp/M
BF1gM8NifX+ImqyQ71zoztJnhaISnViWT7ksiLaItpsUUPIshsJwjTCqkJRIAOuWlJdklk7h5a+O
7SyoQnLs2pdDwdN/LeBwTKFNrX9tztoserzVvpYnOAwB2DruSztQXyLDyywsLYxZxMITqp4v4ZVl
/bqexWHmLBRDxIVorFXCQN0Ew1Bbjqt1UrceZ+lZVkMfm9Qb0XU/i9OsWajWF4ShYipLBf1zlgqL
uSfVNLJLmLoIg/TEXVH5EIWR5MqkjlPZMVwxL2rzcyMhqcZgacc1vqqgzjb+rLvDWkT9SQFWDmt7
Fujh50GsF8/CPd+rMKMPhMHGx0zrVLGmAYrmz9cF8HoGMk2wa79wcy3fKh1adWZx1TVVGW6yCZ3y
EBWoUR0hS8xlcScSCnNlktf2ptaZH8kQZH1An2BScuBAAugUYakzDrgjuOJzJLhZyNFjM7dOQIjl
q0ItXNXx2uk9Hw3oF9bBvAgwKqvytZiXiHZeLmzqOujvrCHdtJoMpd1hZmeFQQSV3wJhYtnRtHxc
W4kZvWjzsqTMS5Q5rVbxtG6Nmu41K2la0qxpcatKn3VukoHCuJ3Xv8IeI4IV5NE/dPMyOV22YptM
ayiAAZZTY15ao3mZZV8Y1heVJOdbenUQ0xslGKsT4XCACtGhZjQbhl50EGuQujJ0kgqsGcpoED0h
dKll3ffUNiCTGz2xtfJglJIxjuejvPTkqXIYcrmgjGCB0ikqajXmk7OkjRcsq2X4WMzElQRCLOUy
pa68GUgFwfwhBXjftdjKirU99gLkeyPlB4YabfaZiBJgL/0MfhGI8sS0oE1AGE8HQm+F5L1rJHR2
u0onT3TRziyZTAcHtU1IlIcxM/NmLKushpUxc2joKglMsJj/7iGvR0fF89MzwA7INWMJDG6Z2ti1
4RGOKpY1a4LeDB7YvYUxoXDwNbCdMOUgbtmacEWdYebnGI0EMMjXNd/RZswOT4garEhBLy+SoG/p
wBgsoRfAgs324PadrZ2rmemjzXyfQq9a7daDqEOSkzFjgUQNIcjrcE1dC7MXD0zLQQhlJlX2RTNT
hhKU8+KKJE5ARMkMJSp8OhunZEYWRUnHDc9/QRl5+oQ10tBWMtiXQDPpsrmDsEL8Jnmo8aeBEcdD
rZRQRAKvvBiUVHEkTPwkIMEiuxYi2cZVUy+tREaWr6CaGQwftnqPGoVIWE2sRsn8jGb/HpQ28IiW
XpMHp4p+R8VZL8uEZ8mYVIKmW53ICdUu24TJmSwI0ehJetlS+2A619AYlZ31kqjJRx4YxFaYlM+p
5155cUYFB7yexqPSFOOCKJZgbygjUzQ0dBm25TZnG5oSHuQkXTMUm1BppNeC/y4Z/lW8vok/xhXa
SuCLGDo42mR9czHoHW2/doC3YUGGbdfCvzaNbdGXzevAZPYhHRR2mQg8Hu2ghcieUcCKQh0vNYSB
3SU7Cf+COr9e9GMnXEcafDc/9PgNtn5hqTe6L6Xr1Fa1cd9XEbAtu5RGfGjADikKCWrpwl7GWUC5
txxBOdAazsfPdSg3l/RfCAnwec+GO5CW4L7SDPGMBEh0WcXC3w4+fIbUivWTihUMCU7j7j18VQHq
oZWudFTg5FWVBB2B6PJ9ql8SNWhzTSPsoMqZefEOoc9dawxWEmJSslj3t+x9kBPqo1cCAcuyciWJ
MTnEdqdtaJKNdzEv9FUU0O+SgjC4TevEWKpR5W5R1jfjNiN1kvQQjPdyUVsXTM7bdTaKzqkzdkhS
j6PO00zTaSnittO6u/T6qlp7SiE70wW4A//Xrm0vU5eSL4bl2LGYiUG+K1P7EcEc8tRMVT961NGf
2hBvXlKH7YNMk/+qqJurvsNY6Id6jZ4sgxOgyM+ca1cj8eowAWtZUj+FE9mVMXpDI7OICOJMUswd
FCpXEigd+pymvgp1LPgLNLFYUNXIvLRZhJ7lqkXRZTcO62F4DTvToBOaBdkyDXXYAXHoMnHrBYhd
Tbso3UI7WuzAblMeNUazXsgNaMvpKvOM/kYiPfKcE9VJfzQm8qkyLwGu1rcGhfcqZe4KypA8G3S7
7iEuRvdVy2FyukqfM0Nr7jDOKjdijOnuEjjH3rBTu0l3U6FsEvXZKiTzlg0G0D+/sO/cKP0E4xuL
ML1QNQ5uEHsH17XdxqhUiWJDY9CIXeX36H1QORJ8YYbHIrCsfRIY6RJpKFG00qBhjUn1vYRAidiv
qHr1ZdmlBdwO59FWoldZzVdGDYd+sNWGhhIPWyNq90X3DEYtpCntRVdtjaSPbmh74homC2UHbLzD
0AFsrctbb0e9Uj2bSrwl3Dl3EDYXToDMlVCimn4fk4g5EMhQPrLUg4gEt7MHDNaCnIoiByiRWKZp
XEzzVvephkN2oVCA7buuCY40FbBsQtyx6VyDj2yYegTRsAFEVEOWo/Xk8MHPYNfTz/Jo4MAv0hJ3
f1nC09Ga4SGwB8ZwAWlzkOiPuacVm4QsvnAwmTBB09uxcck2utK+WXQ24X67MRFC0Gb2RcjT140g
7mWDWJ4OR9CyrPsKe+iY6o5rkeELVrJTl95oCAc1HXvoMvTonMRI30dfG46SJ3m3Vm2HjtEmLD1h
RQCsgZcLonLjRRry5GRQl2Ztu9ctfFsHkUmzoT+HdNoeBGYEE5nmVqLictzAC+BppL2+hzTJ4u+6
xQuabnvXAFx56dK8JyAJcv2yry3lONplv3Op7pHiszVfsusCuZ8EcvexjVG/8wD09q5u9Nw+DCNW
hk9qGxNUo3pxvEYpYCJmTBhCaFoEnIC6EKU7Ju2OkhIjc0WKlyuq7tSmGjL1trA+F9HQXoN+eKqC
WFSHRmKuS0yAO1wQw25QjEw2UibATPGR4m247nV5R5AdaSAYTlPMCjiwLGa3K9sdjG1Fv/bcF7W7
KRj9SOBzQY/R/07tCB4TjGheGTlMUFwh2yAHd70MgNhiRPF83LeJb5wJvSvvCbQ1QIWSIcQ9B8kr
FXV+1RV2d8QGJMJVK/eEAsdm2NW8IpAhukNcfDY8UWxoo2A2DpUWrJKNgWDJwsx4KiQQD5jTRPSq
lSVBaOGaoC/+uZLbCFmJ5MslGpJGlnZgibpDqjNFAjagJRutZgHL6pIGIe335DaDaBsvcyP6GNkd
XuDG8JxEZoUZZPuSklu+1QY3/URMTL0hrtJ1ekth7o4qb7gO9Che541x78pu6tSFOJaCUj9qS79a
pLp5B97gUzKq/ZmhtbzUG3oRZkBccKTmLOGJIi5bzfKvWl1JNmWr586gZOE2tC0WOCDNJLJ247qw
2ctwO7q3nmxOiUQkcfmD96B06ZObC6JkWivYWYChHwm2r5ajZMT7ugu9AzdafkC1Ka9tsudWfoL9
Ed0iSobUDOJdEFYsKzlD8YqKAwSnkudruzW7s5ERbkhImW+vFBmwGvycND65uTprRNJoXJmKoJVA
aMBINTTkCPZpknyUzCGkmRXbpKMVgCs5YH7sCO2b4ms85Zq21fg6+hXkXTNDprCAnVKfXEMzXhmb
YbBowyaPF74VImGIR+JzMsKB91E8uMG67UvXdgppIHir9yd8AStYmXRxuWq9gfosQ9rmaFJowCAo
RuOCCAXDWNZaxLolQuE+9YZqTpFMwrU2JHj64piaeVutiryGwjO0KDWYWvY7EeSAEoJRz67abFCV
9ZCP8oPemhkBWdznCikOXphteVitwpFLS/UcRFGNtaBFoIADGPLkHk14djsWzOqWUix54aaJocwt
R91kkoIj1cy26lAk5dqOoFIv87xBTAamxcYin0y3b20aHf5SFajGQK/xVUmaornEHIdXwZbj4I6k
lko7jEjF7FXZ9Dgdqo4O9IJXJQ6IfHZDBC606k08uyTEmOPOXCi5rCEQaeh4bYsgyO6iIKnMaT6C
+4LXLhnpcFu7+6pMCM2MZ8OGPJs3fMbCzWacrR2sPNg82rJq+81gNDDMMWGIG69rUa9ZUcSokOxH
uV0pbQ0/HL+HyXydnWa1hPVFkezPlhNNM+Vsy5xM8a8y3A8KvtjJqNLOphVXYAyFxOAGwUqf7S15
2HflSo3igEEGDi5UvDYJr1KD7OKampM+INxWT57SeIxHLudkpgHNghtXnV02+uy4Sdq89LceFuw3
fxDaKxhBNV2M3cDcoTJl7sx+tvDYRs67qqjxAjtml6tMTSfXTz87gCTckyPdy9Y2nEzVeQdnMfAq
8AIYiMzJS6TLwKeTYKQEsGevkZFK6o3UNDiQ4smMVE+2JA3KGI1gf8QOzH3lUxjOfiaSqMg7W9ga
aW84d+TcvmhncxQoVeWjYRNv5vhf7FN+XCc7MduqQnbr+GTZJ4EamQ1YZmRa6CKKQPJW1jCZtOTZ
sJVXsiZ/+r/V/HvH/Fz9iPn8BWk5cT5PGZbj2+yf+6ZvnbXfPtBfQoPO53XdvJXDzw4TP9dB3by+
TU1B9QP6RV3WYHj+G8G/9Irmf1DsD4plwxgACTB1LN9dmd/77D//WDdvVRPXP/+e7875JWuI+xpu
3iia0u/U0xPd4Lsm6u986h+O8P5TWx9odao0KIEhvP/U+gdhmbKm/K996j8Lkvidj/7DYd59dFX9
IAB/8Mlp+E5fNJXfXwG044z6BZ3i/6W/+w+n/jY/h78GlFvij/3xfzjMuyugGB9kwbhHKAw53n90
64Os6IBoyYH98vX3vAImzf4/cvv/5ApYH8yJ+KGotpi/QIy8uxAQQ/hnReM++JtegT/4AvjJFTA+
AAk3jSm//jeugKJ/IN1G4Qu6yPz1N70QX17OwHG8t+yX5eTPvP9VMM9MpjWGRl8+KDfXu1uBZwXr
iWrKjHL+nhdC0egh/QseCINqxlC0r48+R/z+KkDW4RtM+W96FX5nuvinVweWfQxIKoSJr6vDDxdC
/qChIZ/MSl8uxJcr/z9fHPzwZP+4SJi82f/iK1L/YDG2kE22qr/xguAVCTWJRZIx6vz1Jy7EH7ha
v9SaJBnGr3OVGbxV83P9pY76b7/hW6H1jwf4WmRNK6pCJfXdN052ty+H/nJFp//9n99d67kQfPeP
3wrD+fd8/fGvH/Aff/V3v+vbp/r2f26Dt/K5fGE8Oa/4X0/z8jmhTP25je73x++/3AM/O/jq+Wf4
LZNX7K+f9z/+/bur8e4u+9lvuMib5Dl+Tr3nb8f6tZ6ZbtW/evxD9/zUMCK4ZGcSfzvcu1/BO/2v
/oo/Ik34i3+HY5DkWZ59O9d358/D9S85/59FEf7Fk988N/Vb6n070V9PfqpX/+rJ/wFA3E9P/7ce
yF+2dP/4mH7bqv3Wj33/Dpq+4yV+ey7/878AAAD//w==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A3345-F405-41AD-9AAB-7D06CAC6E7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ZA"/>
        </a:p>
      </dgm:t>
    </dgm:pt>
    <dgm:pt modelId="{877AE683-2121-4412-806A-8B2FACEA8B84}">
      <dgm:prSet phldrT="[Text]" custT="1"/>
      <dgm:spPr>
        <a:solidFill>
          <a:srgbClr val="002060"/>
        </a:solidFill>
        <a:ln w="38100">
          <a:solidFill>
            <a:schemeClr val="tx1"/>
          </a:solidFill>
        </a:ln>
      </dgm:spPr>
      <dgm:t>
        <a:bodyPr/>
        <a:lstStyle/>
        <a:p>
          <a:r>
            <a:rPr lang="en-ZA" sz="2000" dirty="0">
              <a:solidFill>
                <a:schemeClr val="bg1"/>
              </a:solidFill>
              <a:latin typeface="Arial" panose="020B0604020202020204" pitchFamily="34" charset="0"/>
              <a:cs typeface="Arial" panose="020B0604020202020204" pitchFamily="34" charset="0"/>
            </a:rPr>
            <a:t>Background</a:t>
          </a:r>
        </a:p>
      </dgm:t>
    </dgm:pt>
    <dgm:pt modelId="{D30C0E62-6488-48B8-A247-EF1E954BA44C}" type="parTrans" cxnId="{98653373-C58C-4BF3-8271-2502083662EE}">
      <dgm:prSet/>
      <dgm:spPr/>
      <dgm:t>
        <a:bodyPr/>
        <a:lstStyle/>
        <a:p>
          <a:endParaRPr lang="en-ZA"/>
        </a:p>
      </dgm:t>
    </dgm:pt>
    <dgm:pt modelId="{9EC01374-8F5E-4E27-AC4E-7BAB13907B31}" type="sibTrans" cxnId="{98653373-C58C-4BF3-8271-2502083662EE}">
      <dgm:prSet/>
      <dgm:spPr/>
      <dgm:t>
        <a:bodyPr/>
        <a:lstStyle/>
        <a:p>
          <a:endParaRPr lang="en-ZA"/>
        </a:p>
      </dgm:t>
    </dgm:pt>
    <dgm:pt modelId="{978C81A4-EA7B-4BA0-AE0E-FC85C9E4C7C2}">
      <dgm:prSet phldrT="[Text]" custT="1"/>
      <dgm:spPr>
        <a:solidFill>
          <a:srgbClr val="002060"/>
        </a:solidFill>
        <a:ln w="38100">
          <a:solidFill>
            <a:schemeClr val="tx1"/>
          </a:solidFill>
        </a:ln>
      </dgm:spPr>
      <dgm:t>
        <a:bodyPr/>
        <a:lstStyle/>
        <a:p>
          <a:r>
            <a:rPr lang="en-ZA" sz="2000" dirty="0">
              <a:solidFill>
                <a:schemeClr val="bg1"/>
              </a:solidFill>
              <a:latin typeface="Arial" panose="020B0604020202020204" pitchFamily="34" charset="0"/>
              <a:cs typeface="Arial" panose="020B0604020202020204" pitchFamily="34" charset="0"/>
            </a:rPr>
            <a:t>Prioritising prevention                 and screening </a:t>
          </a:r>
        </a:p>
      </dgm:t>
    </dgm:pt>
    <dgm:pt modelId="{12F0F4DE-B743-499D-8C94-8A2F87B00C88}" type="parTrans" cxnId="{92BF3EBE-02FF-4694-9CDC-42824CEA2398}">
      <dgm:prSet/>
      <dgm:spPr/>
      <dgm:t>
        <a:bodyPr/>
        <a:lstStyle/>
        <a:p>
          <a:endParaRPr lang="en-ZA"/>
        </a:p>
      </dgm:t>
    </dgm:pt>
    <dgm:pt modelId="{3511DDE8-8CF6-4C8B-86D5-C09603CB2EF7}" type="sibTrans" cxnId="{92BF3EBE-02FF-4694-9CDC-42824CEA2398}">
      <dgm:prSet/>
      <dgm:spPr/>
      <dgm:t>
        <a:bodyPr/>
        <a:lstStyle/>
        <a:p>
          <a:endParaRPr lang="en-ZA"/>
        </a:p>
      </dgm:t>
    </dgm:pt>
    <dgm:pt modelId="{197E4D40-9A69-44F5-91F0-5F0C73861584}">
      <dgm:prSet phldrT="[Text]" custT="1"/>
      <dgm:spPr>
        <a:solidFill>
          <a:srgbClr val="002060"/>
        </a:solidFill>
        <a:ln w="38100">
          <a:solidFill>
            <a:schemeClr val="tx1"/>
          </a:solidFill>
        </a:ln>
      </dgm:spPr>
      <dgm:t>
        <a:bodyPr/>
        <a:lstStyle/>
        <a:p>
          <a:r>
            <a:rPr lang="en-ZA" sz="2000" dirty="0">
              <a:solidFill>
                <a:schemeClr val="bg1"/>
              </a:solidFill>
              <a:latin typeface="Arial" panose="020B0604020202020204" pitchFamily="34" charset="0"/>
              <a:cs typeface="Arial" panose="020B0604020202020204" pitchFamily="34" charset="0"/>
            </a:rPr>
            <a:t>Progress and challenges</a:t>
          </a:r>
        </a:p>
      </dgm:t>
    </dgm:pt>
    <dgm:pt modelId="{EEBD5A3A-D2E8-43D8-B5B8-A1B2CD6AA7F3}" type="parTrans" cxnId="{DC272040-EC00-48A1-96B6-38F646A67C09}">
      <dgm:prSet/>
      <dgm:spPr/>
      <dgm:t>
        <a:bodyPr/>
        <a:lstStyle/>
        <a:p>
          <a:endParaRPr lang="en-ZA"/>
        </a:p>
      </dgm:t>
    </dgm:pt>
    <dgm:pt modelId="{A11E4B72-C49D-4606-BC13-5578CBAE5018}" type="sibTrans" cxnId="{DC272040-EC00-48A1-96B6-38F646A67C09}">
      <dgm:prSet/>
      <dgm:spPr/>
      <dgm:t>
        <a:bodyPr/>
        <a:lstStyle/>
        <a:p>
          <a:endParaRPr lang="en-ZA"/>
        </a:p>
      </dgm:t>
    </dgm:pt>
    <dgm:pt modelId="{BF5134A1-12A5-4E38-9D09-611CFD511A66}">
      <dgm:prSet phldrT="[Text]" custT="1"/>
      <dgm:spPr>
        <a:solidFill>
          <a:srgbClr val="002060"/>
        </a:solidFill>
        <a:ln w="38100">
          <a:solidFill>
            <a:schemeClr val="tx1"/>
          </a:solidFill>
        </a:ln>
      </dgm:spPr>
      <dgm:t>
        <a:bodyPr/>
        <a:lstStyle/>
        <a:p>
          <a:r>
            <a:rPr lang="en-ZA" sz="2000" dirty="0">
              <a:solidFill>
                <a:schemeClr val="bg1"/>
              </a:solidFill>
              <a:latin typeface="Arial" panose="020B0604020202020204" pitchFamily="34" charset="0"/>
              <a:cs typeface="Arial" panose="020B0604020202020204" pitchFamily="34" charset="0"/>
            </a:rPr>
            <a:t>Unlocking value</a:t>
          </a:r>
        </a:p>
      </dgm:t>
    </dgm:pt>
    <dgm:pt modelId="{72687E5C-AAC1-49B5-8178-61834F414823}" type="parTrans" cxnId="{06D6189B-AEDE-4336-B913-5D0D10B84955}">
      <dgm:prSet/>
      <dgm:spPr/>
      <dgm:t>
        <a:bodyPr/>
        <a:lstStyle/>
        <a:p>
          <a:endParaRPr lang="en-ZA"/>
        </a:p>
      </dgm:t>
    </dgm:pt>
    <dgm:pt modelId="{E5BFD35F-B930-4083-8DD0-D7F33096CA84}" type="sibTrans" cxnId="{06D6189B-AEDE-4336-B913-5D0D10B84955}">
      <dgm:prSet/>
      <dgm:spPr/>
      <dgm:t>
        <a:bodyPr/>
        <a:lstStyle/>
        <a:p>
          <a:endParaRPr lang="en-ZA"/>
        </a:p>
      </dgm:t>
    </dgm:pt>
    <dgm:pt modelId="{866CE130-8CE4-49D8-AEB5-1554D235D4C1}">
      <dgm:prSet phldrT="[Text]" custT="1"/>
      <dgm:spPr>
        <a:solidFill>
          <a:srgbClr val="002060"/>
        </a:solidFill>
        <a:ln w="38100">
          <a:solidFill>
            <a:schemeClr val="tx1"/>
          </a:solidFill>
        </a:ln>
      </dgm:spPr>
      <dgm:t>
        <a:bodyPr/>
        <a:lstStyle/>
        <a:p>
          <a:r>
            <a:rPr lang="en-ZA" sz="2000" dirty="0">
              <a:solidFill>
                <a:schemeClr val="bg1"/>
              </a:solidFill>
              <a:latin typeface="Arial" panose="020B0604020202020204" pitchFamily="34" charset="0"/>
              <a:cs typeface="Arial" panose="020B0604020202020204" pitchFamily="34" charset="0"/>
            </a:rPr>
            <a:t>The way forward</a:t>
          </a:r>
        </a:p>
      </dgm:t>
    </dgm:pt>
    <dgm:pt modelId="{409F1EC2-D988-41D6-B6B2-38505AB1D189}" type="parTrans" cxnId="{A68D8D72-D48A-4CEE-BC94-6AF017E9B25F}">
      <dgm:prSet/>
      <dgm:spPr/>
      <dgm:t>
        <a:bodyPr/>
        <a:lstStyle/>
        <a:p>
          <a:endParaRPr lang="en-ZA"/>
        </a:p>
      </dgm:t>
    </dgm:pt>
    <dgm:pt modelId="{D6F6EE90-9826-4DD4-938B-44125040E7C0}" type="sibTrans" cxnId="{A68D8D72-D48A-4CEE-BC94-6AF017E9B25F}">
      <dgm:prSet/>
      <dgm:spPr/>
      <dgm:t>
        <a:bodyPr/>
        <a:lstStyle/>
        <a:p>
          <a:endParaRPr lang="en-ZA"/>
        </a:p>
      </dgm:t>
    </dgm:pt>
    <dgm:pt modelId="{6B121610-0CD4-4F93-BBBC-35EFF26528D8}" type="pres">
      <dgm:prSet presAssocID="{015A3345-F405-41AD-9AAB-7D06CAC6E7CE}" presName="diagram" presStyleCnt="0">
        <dgm:presLayoutVars>
          <dgm:dir/>
          <dgm:resizeHandles val="exact"/>
        </dgm:presLayoutVars>
      </dgm:prSet>
      <dgm:spPr/>
    </dgm:pt>
    <dgm:pt modelId="{AB238F8F-35E0-4CA8-B33C-5F8739FC2C84}" type="pres">
      <dgm:prSet presAssocID="{877AE683-2121-4412-806A-8B2FACEA8B84}" presName="node" presStyleLbl="node1" presStyleIdx="0" presStyleCnt="5">
        <dgm:presLayoutVars>
          <dgm:bulletEnabled val="1"/>
        </dgm:presLayoutVars>
      </dgm:prSet>
      <dgm:spPr/>
    </dgm:pt>
    <dgm:pt modelId="{287A8C4D-8531-4823-978E-F5FB8A45908E}" type="pres">
      <dgm:prSet presAssocID="{9EC01374-8F5E-4E27-AC4E-7BAB13907B31}" presName="sibTrans" presStyleCnt="0"/>
      <dgm:spPr/>
    </dgm:pt>
    <dgm:pt modelId="{6FE0A318-3EB5-4BE3-B6F0-6331728C0E58}" type="pres">
      <dgm:prSet presAssocID="{978C81A4-EA7B-4BA0-AE0E-FC85C9E4C7C2}" presName="node" presStyleLbl="node1" presStyleIdx="1" presStyleCnt="5">
        <dgm:presLayoutVars>
          <dgm:bulletEnabled val="1"/>
        </dgm:presLayoutVars>
      </dgm:prSet>
      <dgm:spPr/>
    </dgm:pt>
    <dgm:pt modelId="{3B58EDD9-E005-45BB-B27D-B6ADCC183AA0}" type="pres">
      <dgm:prSet presAssocID="{3511DDE8-8CF6-4C8B-86D5-C09603CB2EF7}" presName="sibTrans" presStyleCnt="0"/>
      <dgm:spPr/>
    </dgm:pt>
    <dgm:pt modelId="{10AC85E4-8863-4CC0-B85D-953DCA28A2EF}" type="pres">
      <dgm:prSet presAssocID="{197E4D40-9A69-44F5-91F0-5F0C73861584}" presName="node" presStyleLbl="node1" presStyleIdx="2" presStyleCnt="5">
        <dgm:presLayoutVars>
          <dgm:bulletEnabled val="1"/>
        </dgm:presLayoutVars>
      </dgm:prSet>
      <dgm:spPr/>
    </dgm:pt>
    <dgm:pt modelId="{52803055-E273-4E00-9F46-9EBD08EDED5E}" type="pres">
      <dgm:prSet presAssocID="{A11E4B72-C49D-4606-BC13-5578CBAE5018}" presName="sibTrans" presStyleCnt="0"/>
      <dgm:spPr/>
    </dgm:pt>
    <dgm:pt modelId="{3A35BEE0-582A-4291-BC0B-77CB7F43B16F}" type="pres">
      <dgm:prSet presAssocID="{BF5134A1-12A5-4E38-9D09-611CFD511A66}" presName="node" presStyleLbl="node1" presStyleIdx="3" presStyleCnt="5">
        <dgm:presLayoutVars>
          <dgm:bulletEnabled val="1"/>
        </dgm:presLayoutVars>
      </dgm:prSet>
      <dgm:spPr/>
    </dgm:pt>
    <dgm:pt modelId="{A4EF4C95-4C7C-4B1F-B735-F2604CA7D5A6}" type="pres">
      <dgm:prSet presAssocID="{E5BFD35F-B930-4083-8DD0-D7F33096CA84}" presName="sibTrans" presStyleCnt="0"/>
      <dgm:spPr/>
    </dgm:pt>
    <dgm:pt modelId="{6B416327-66E2-44FE-8E79-EF0C0A7EF36F}" type="pres">
      <dgm:prSet presAssocID="{866CE130-8CE4-49D8-AEB5-1554D235D4C1}" presName="node" presStyleLbl="node1" presStyleIdx="4" presStyleCnt="5">
        <dgm:presLayoutVars>
          <dgm:bulletEnabled val="1"/>
        </dgm:presLayoutVars>
      </dgm:prSet>
      <dgm:spPr/>
    </dgm:pt>
  </dgm:ptLst>
  <dgm:cxnLst>
    <dgm:cxn modelId="{7469A31A-7F7E-4310-B988-5DA7653E4759}" type="presOf" srcId="{978C81A4-EA7B-4BA0-AE0E-FC85C9E4C7C2}" destId="{6FE0A318-3EB5-4BE3-B6F0-6331728C0E58}" srcOrd="0" destOrd="0" presId="urn:microsoft.com/office/officeart/2005/8/layout/default"/>
    <dgm:cxn modelId="{DC272040-EC00-48A1-96B6-38F646A67C09}" srcId="{015A3345-F405-41AD-9AAB-7D06CAC6E7CE}" destId="{197E4D40-9A69-44F5-91F0-5F0C73861584}" srcOrd="2" destOrd="0" parTransId="{EEBD5A3A-D2E8-43D8-B5B8-A1B2CD6AA7F3}" sibTransId="{A11E4B72-C49D-4606-BC13-5578CBAE5018}"/>
    <dgm:cxn modelId="{763C985E-AD2D-49B0-8678-607888EC35FE}" type="presOf" srcId="{877AE683-2121-4412-806A-8B2FACEA8B84}" destId="{AB238F8F-35E0-4CA8-B33C-5F8739FC2C84}" srcOrd="0" destOrd="0" presId="urn:microsoft.com/office/officeart/2005/8/layout/default"/>
    <dgm:cxn modelId="{A68D8D72-D48A-4CEE-BC94-6AF017E9B25F}" srcId="{015A3345-F405-41AD-9AAB-7D06CAC6E7CE}" destId="{866CE130-8CE4-49D8-AEB5-1554D235D4C1}" srcOrd="4" destOrd="0" parTransId="{409F1EC2-D988-41D6-B6B2-38505AB1D189}" sibTransId="{D6F6EE90-9826-4DD4-938B-44125040E7C0}"/>
    <dgm:cxn modelId="{98653373-C58C-4BF3-8271-2502083662EE}" srcId="{015A3345-F405-41AD-9AAB-7D06CAC6E7CE}" destId="{877AE683-2121-4412-806A-8B2FACEA8B84}" srcOrd="0" destOrd="0" parTransId="{D30C0E62-6488-48B8-A247-EF1E954BA44C}" sibTransId="{9EC01374-8F5E-4E27-AC4E-7BAB13907B31}"/>
    <dgm:cxn modelId="{E7807A76-0CD0-4839-919B-5BD95D33B50E}" type="presOf" srcId="{015A3345-F405-41AD-9AAB-7D06CAC6E7CE}" destId="{6B121610-0CD4-4F93-BBBC-35EFF26528D8}" srcOrd="0" destOrd="0" presId="urn:microsoft.com/office/officeart/2005/8/layout/default"/>
    <dgm:cxn modelId="{C9411A58-FE61-40B9-8D64-8E315EAAC20B}" type="presOf" srcId="{866CE130-8CE4-49D8-AEB5-1554D235D4C1}" destId="{6B416327-66E2-44FE-8E79-EF0C0A7EF36F}" srcOrd="0" destOrd="0" presId="urn:microsoft.com/office/officeart/2005/8/layout/default"/>
    <dgm:cxn modelId="{668B7291-4F02-4E2C-9D97-74B53A37D471}" type="presOf" srcId="{BF5134A1-12A5-4E38-9D09-611CFD511A66}" destId="{3A35BEE0-582A-4291-BC0B-77CB7F43B16F}" srcOrd="0" destOrd="0" presId="urn:microsoft.com/office/officeart/2005/8/layout/default"/>
    <dgm:cxn modelId="{06D6189B-AEDE-4336-B913-5D0D10B84955}" srcId="{015A3345-F405-41AD-9AAB-7D06CAC6E7CE}" destId="{BF5134A1-12A5-4E38-9D09-611CFD511A66}" srcOrd="3" destOrd="0" parTransId="{72687E5C-AAC1-49B5-8178-61834F414823}" sibTransId="{E5BFD35F-B930-4083-8DD0-D7F33096CA84}"/>
    <dgm:cxn modelId="{66A383BB-754E-4491-AA83-71C2F73CC2F1}" type="presOf" srcId="{197E4D40-9A69-44F5-91F0-5F0C73861584}" destId="{10AC85E4-8863-4CC0-B85D-953DCA28A2EF}" srcOrd="0" destOrd="0" presId="urn:microsoft.com/office/officeart/2005/8/layout/default"/>
    <dgm:cxn modelId="{92BF3EBE-02FF-4694-9CDC-42824CEA2398}" srcId="{015A3345-F405-41AD-9AAB-7D06CAC6E7CE}" destId="{978C81A4-EA7B-4BA0-AE0E-FC85C9E4C7C2}" srcOrd="1" destOrd="0" parTransId="{12F0F4DE-B743-499D-8C94-8A2F87B00C88}" sibTransId="{3511DDE8-8CF6-4C8B-86D5-C09603CB2EF7}"/>
    <dgm:cxn modelId="{3BD87078-AEE6-4B61-8736-05DBA154F7F7}" type="presParOf" srcId="{6B121610-0CD4-4F93-BBBC-35EFF26528D8}" destId="{AB238F8F-35E0-4CA8-B33C-5F8739FC2C84}" srcOrd="0" destOrd="0" presId="urn:microsoft.com/office/officeart/2005/8/layout/default"/>
    <dgm:cxn modelId="{352E423C-0DD6-4099-9F54-139A32F838D3}" type="presParOf" srcId="{6B121610-0CD4-4F93-BBBC-35EFF26528D8}" destId="{287A8C4D-8531-4823-978E-F5FB8A45908E}" srcOrd="1" destOrd="0" presId="urn:microsoft.com/office/officeart/2005/8/layout/default"/>
    <dgm:cxn modelId="{C97453FB-5F61-4D65-8499-5FE6F5C99C9D}" type="presParOf" srcId="{6B121610-0CD4-4F93-BBBC-35EFF26528D8}" destId="{6FE0A318-3EB5-4BE3-B6F0-6331728C0E58}" srcOrd="2" destOrd="0" presId="urn:microsoft.com/office/officeart/2005/8/layout/default"/>
    <dgm:cxn modelId="{58BE0E41-101A-4334-8E2E-71870CCFD8F2}" type="presParOf" srcId="{6B121610-0CD4-4F93-BBBC-35EFF26528D8}" destId="{3B58EDD9-E005-45BB-B27D-B6ADCC183AA0}" srcOrd="3" destOrd="0" presId="urn:microsoft.com/office/officeart/2005/8/layout/default"/>
    <dgm:cxn modelId="{0B47B13F-AEE6-4BEF-BB51-B8AF3724E361}" type="presParOf" srcId="{6B121610-0CD4-4F93-BBBC-35EFF26528D8}" destId="{10AC85E4-8863-4CC0-B85D-953DCA28A2EF}" srcOrd="4" destOrd="0" presId="urn:microsoft.com/office/officeart/2005/8/layout/default"/>
    <dgm:cxn modelId="{333371AA-9821-4177-A181-367DDC588F78}" type="presParOf" srcId="{6B121610-0CD4-4F93-BBBC-35EFF26528D8}" destId="{52803055-E273-4E00-9F46-9EBD08EDED5E}" srcOrd="5" destOrd="0" presId="urn:microsoft.com/office/officeart/2005/8/layout/default"/>
    <dgm:cxn modelId="{71ACE3CF-237F-455D-A5DF-5CFD87A00EB7}" type="presParOf" srcId="{6B121610-0CD4-4F93-BBBC-35EFF26528D8}" destId="{3A35BEE0-582A-4291-BC0B-77CB7F43B16F}" srcOrd="6" destOrd="0" presId="urn:microsoft.com/office/officeart/2005/8/layout/default"/>
    <dgm:cxn modelId="{677DAE08-C900-4D94-AB76-DE7CAFD9D643}" type="presParOf" srcId="{6B121610-0CD4-4F93-BBBC-35EFF26528D8}" destId="{A4EF4C95-4C7C-4B1F-B735-F2604CA7D5A6}" srcOrd="7" destOrd="0" presId="urn:microsoft.com/office/officeart/2005/8/layout/default"/>
    <dgm:cxn modelId="{7ABE27E3-2579-49E4-9114-A741DF9498AE}" type="presParOf" srcId="{6B121610-0CD4-4F93-BBBC-35EFF26528D8}" destId="{6B416327-66E2-44FE-8E79-EF0C0A7EF36F}"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38F8F-35E0-4CA8-B33C-5F8739FC2C84}">
      <dsp:nvSpPr>
        <dsp:cNvPr id="0" name=""/>
        <dsp:cNvSpPr/>
      </dsp:nvSpPr>
      <dsp:spPr>
        <a:xfrm>
          <a:off x="1472951" y="626"/>
          <a:ext cx="2716322" cy="1629793"/>
        </a:xfrm>
        <a:prstGeom prst="rect">
          <a:avLst/>
        </a:prstGeom>
        <a:solidFill>
          <a:srgbClr val="00206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chemeClr val="bg1"/>
              </a:solidFill>
              <a:latin typeface="Arial" panose="020B0604020202020204" pitchFamily="34" charset="0"/>
              <a:cs typeface="Arial" panose="020B0604020202020204" pitchFamily="34" charset="0"/>
            </a:rPr>
            <a:t>Background</a:t>
          </a:r>
        </a:p>
      </dsp:txBody>
      <dsp:txXfrm>
        <a:off x="1472951" y="626"/>
        <a:ext cx="2716322" cy="1629793"/>
      </dsp:txXfrm>
    </dsp:sp>
    <dsp:sp modelId="{6FE0A318-3EB5-4BE3-B6F0-6331728C0E58}">
      <dsp:nvSpPr>
        <dsp:cNvPr id="0" name=""/>
        <dsp:cNvSpPr/>
      </dsp:nvSpPr>
      <dsp:spPr>
        <a:xfrm>
          <a:off x="4460907" y="626"/>
          <a:ext cx="2716322" cy="1629793"/>
        </a:xfrm>
        <a:prstGeom prst="rect">
          <a:avLst/>
        </a:prstGeom>
        <a:solidFill>
          <a:srgbClr val="00206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chemeClr val="bg1"/>
              </a:solidFill>
              <a:latin typeface="Arial" panose="020B0604020202020204" pitchFamily="34" charset="0"/>
              <a:cs typeface="Arial" panose="020B0604020202020204" pitchFamily="34" charset="0"/>
            </a:rPr>
            <a:t>Prioritising prevention                 and screening </a:t>
          </a:r>
        </a:p>
      </dsp:txBody>
      <dsp:txXfrm>
        <a:off x="4460907" y="626"/>
        <a:ext cx="2716322" cy="1629793"/>
      </dsp:txXfrm>
    </dsp:sp>
    <dsp:sp modelId="{10AC85E4-8863-4CC0-B85D-953DCA28A2EF}">
      <dsp:nvSpPr>
        <dsp:cNvPr id="0" name=""/>
        <dsp:cNvSpPr/>
      </dsp:nvSpPr>
      <dsp:spPr>
        <a:xfrm>
          <a:off x="7448862" y="626"/>
          <a:ext cx="2716322" cy="1629793"/>
        </a:xfrm>
        <a:prstGeom prst="rect">
          <a:avLst/>
        </a:prstGeom>
        <a:solidFill>
          <a:srgbClr val="00206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chemeClr val="bg1"/>
              </a:solidFill>
              <a:latin typeface="Arial" panose="020B0604020202020204" pitchFamily="34" charset="0"/>
              <a:cs typeface="Arial" panose="020B0604020202020204" pitchFamily="34" charset="0"/>
            </a:rPr>
            <a:t>Progress and challenges</a:t>
          </a:r>
        </a:p>
      </dsp:txBody>
      <dsp:txXfrm>
        <a:off x="7448862" y="626"/>
        <a:ext cx="2716322" cy="1629793"/>
      </dsp:txXfrm>
    </dsp:sp>
    <dsp:sp modelId="{3A35BEE0-582A-4291-BC0B-77CB7F43B16F}">
      <dsp:nvSpPr>
        <dsp:cNvPr id="0" name=""/>
        <dsp:cNvSpPr/>
      </dsp:nvSpPr>
      <dsp:spPr>
        <a:xfrm>
          <a:off x="2966929" y="1902052"/>
          <a:ext cx="2716322" cy="1629793"/>
        </a:xfrm>
        <a:prstGeom prst="rect">
          <a:avLst/>
        </a:prstGeom>
        <a:solidFill>
          <a:srgbClr val="00206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chemeClr val="bg1"/>
              </a:solidFill>
              <a:latin typeface="Arial" panose="020B0604020202020204" pitchFamily="34" charset="0"/>
              <a:cs typeface="Arial" panose="020B0604020202020204" pitchFamily="34" charset="0"/>
            </a:rPr>
            <a:t>Unlocking value</a:t>
          </a:r>
        </a:p>
      </dsp:txBody>
      <dsp:txXfrm>
        <a:off x="2966929" y="1902052"/>
        <a:ext cx="2716322" cy="1629793"/>
      </dsp:txXfrm>
    </dsp:sp>
    <dsp:sp modelId="{6B416327-66E2-44FE-8E79-EF0C0A7EF36F}">
      <dsp:nvSpPr>
        <dsp:cNvPr id="0" name=""/>
        <dsp:cNvSpPr/>
      </dsp:nvSpPr>
      <dsp:spPr>
        <a:xfrm>
          <a:off x="5954884" y="1902052"/>
          <a:ext cx="2716322" cy="1629793"/>
        </a:xfrm>
        <a:prstGeom prst="rect">
          <a:avLst/>
        </a:prstGeom>
        <a:solidFill>
          <a:srgbClr val="002060"/>
        </a:solidFill>
        <a:ln w="381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chemeClr val="bg1"/>
              </a:solidFill>
              <a:latin typeface="Arial" panose="020B0604020202020204" pitchFamily="34" charset="0"/>
              <a:cs typeface="Arial" panose="020B0604020202020204" pitchFamily="34" charset="0"/>
            </a:rPr>
            <a:t>The way forward</a:t>
          </a:r>
        </a:p>
      </dsp:txBody>
      <dsp:txXfrm>
        <a:off x="5954884" y="1902052"/>
        <a:ext cx="2716322" cy="16297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98B0C-D14C-9F45-91D0-EC6E8C01F129}" type="datetimeFigureOut">
              <a:rPr lang="en-US" smtClean="0"/>
              <a:t>8/28/2025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202E4-7A48-DC42-B02E-45D0535D7244}" type="slidenum">
              <a:rPr lang="en-US" smtClean="0"/>
              <a:t>‹#›</a:t>
            </a:fld>
            <a:endParaRPr lang="en-US" dirty="0"/>
          </a:p>
        </p:txBody>
      </p:sp>
    </p:spTree>
    <p:extLst>
      <p:ext uri="{BB962C8B-B14F-4D97-AF65-F5344CB8AC3E}">
        <p14:creationId xmlns:p14="http://schemas.microsoft.com/office/powerpoint/2010/main" val="3704505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6607-6074-42C7-BF62-0B07057ABEFF}" type="slidenum">
              <a:rPr kumimoji="0" lang="en-Z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Z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0622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1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0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48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897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8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581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2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1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028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41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468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91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090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446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2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07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REPI model  for GP on the network. </a:t>
            </a:r>
            <a:r>
              <a:rPr lang="en-GB" dirty="0" err="1"/>
              <a:t>Assisst</a:t>
            </a:r>
            <a:r>
              <a:rPr lang="en-GB" dirty="0"/>
              <a:t> to make health and wellness and </a:t>
            </a:r>
            <a:r>
              <a:rPr lang="en-GB" dirty="0" err="1"/>
              <a:t>prevenative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66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05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414F5-13A1-76D2-0694-A79F7C2E1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3B470-EAFB-03D0-4087-FAEC2DA8F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218D4-ACB8-2F0B-A950-D22952E360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8EEC2C-ED57-5BAE-765B-741A060AAF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98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77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248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607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3202E4-7A48-DC42-B02E-45D0535D7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09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983B-BC1B-5841-8343-E62A5D506C7B}"/>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944F8CC-0032-664F-B56D-78C96535645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FBB79B1A-E5BD-6243-9B95-C6150A1159C6}"/>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5" name="Footer Placeholder 4">
            <a:extLst>
              <a:ext uri="{FF2B5EF4-FFF2-40B4-BE49-F238E27FC236}">
                <a16:creationId xmlns:a16="http://schemas.microsoft.com/office/drawing/2014/main" id="{949FB43E-EBB6-7C4D-A5C9-10C4A1D4E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8D3F89-6D74-B544-A662-ABDCDBEDB580}"/>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65823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5C1BF-BABF-7D4A-ACFD-8C06A3A9C6D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175A363-D203-7645-BBC1-13D9406AD6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90AC53-4179-D741-888A-081FF7E7C8E1}"/>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5" name="Footer Placeholder 4">
            <a:extLst>
              <a:ext uri="{FF2B5EF4-FFF2-40B4-BE49-F238E27FC236}">
                <a16:creationId xmlns:a16="http://schemas.microsoft.com/office/drawing/2014/main" id="{2A5B52A6-8EAA-F74B-A55D-3DFDB3E456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019D7C-0BEA-014F-AD4B-E888D69A20EF}"/>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148795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A83746-4A36-BA43-9C44-05E0766877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A23E85-AAE3-8547-B0A0-649FF1D5EB2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6FA6E2-3973-4F40-B19C-CA0A26751646}"/>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5" name="Footer Placeholder 4">
            <a:extLst>
              <a:ext uri="{FF2B5EF4-FFF2-40B4-BE49-F238E27FC236}">
                <a16:creationId xmlns:a16="http://schemas.microsoft.com/office/drawing/2014/main" id="{E62B07DA-1EB1-2741-873B-7656C5E01C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2AE442-A209-6A4E-83EE-458028A21DD0}"/>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314476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A close-up of a logo&#10;&#10;AI-generated content may be incorrect.">
            <a:extLst>
              <a:ext uri="{FF2B5EF4-FFF2-40B4-BE49-F238E27FC236}">
                <a16:creationId xmlns:a16="http://schemas.microsoft.com/office/drawing/2014/main" id="{22EBEAEC-6163-B207-E861-9C80ED03D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6D312531-D6D0-9D28-CADD-5744884C4A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21" name="TextBox 20">
            <a:extLst>
              <a:ext uri="{FF2B5EF4-FFF2-40B4-BE49-F238E27FC236}">
                <a16:creationId xmlns:a16="http://schemas.microsoft.com/office/drawing/2014/main" id="{A60EB2BE-E2B0-8ADB-16CA-9C2F5BFA0212}"/>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22" name="TextBox 21">
            <a:extLst>
              <a:ext uri="{FF2B5EF4-FFF2-40B4-BE49-F238E27FC236}">
                <a16:creationId xmlns:a16="http://schemas.microsoft.com/office/drawing/2014/main" id="{E308426C-5603-8DB7-6AC4-4D730DF0B0F1}"/>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
        <p:nvSpPr>
          <p:cNvPr id="5" name="Rectangle: Rounded Corners 4">
            <a:extLst>
              <a:ext uri="{FF2B5EF4-FFF2-40B4-BE49-F238E27FC236}">
                <a16:creationId xmlns:a16="http://schemas.microsoft.com/office/drawing/2014/main" id="{8AF3ABEE-7624-DF2E-D98C-4CCD23CC1D83}"/>
              </a:ext>
            </a:extLst>
          </p:cNvPr>
          <p:cNvSpPr/>
          <p:nvPr userDrawn="1"/>
        </p:nvSpPr>
        <p:spPr>
          <a:xfrm>
            <a:off x="3560618" y="3694395"/>
            <a:ext cx="5070764" cy="480291"/>
          </a:xfrm>
          <a:prstGeom prst="roundRect">
            <a:avLst/>
          </a:prstGeom>
          <a:ln>
            <a:noFill/>
          </a:ln>
          <a:effectLst>
            <a:outerShdw blurRad="50800" dist="38100" dir="5400000" algn="t"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6" name="Rectangle: Rounded Corners 5">
            <a:extLst>
              <a:ext uri="{FF2B5EF4-FFF2-40B4-BE49-F238E27FC236}">
                <a16:creationId xmlns:a16="http://schemas.microsoft.com/office/drawing/2014/main" id="{7014F780-259D-4DC6-92A1-AD7BA0F892A6}"/>
              </a:ext>
            </a:extLst>
          </p:cNvPr>
          <p:cNvSpPr/>
          <p:nvPr userDrawn="1"/>
        </p:nvSpPr>
        <p:spPr>
          <a:xfrm>
            <a:off x="3135746" y="4124284"/>
            <a:ext cx="5920508" cy="628223"/>
          </a:xfrm>
          <a:prstGeom prst="roundRect">
            <a:avLst/>
          </a:prstGeom>
          <a:solidFill>
            <a:srgbClr val="FFFFFF"/>
          </a:solidFill>
          <a:ln>
            <a:noFill/>
          </a:ln>
          <a:effectLst>
            <a:outerShdw blurRad="50800" dist="38100" dir="5400000" algn="t"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EF399868-5DF2-C3E8-FAD4-E7820B93FF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6035" y="3721922"/>
            <a:ext cx="4918364" cy="425235"/>
          </a:xfrm>
          <a:prstGeom prst="rect">
            <a:avLst/>
          </a:prstGeom>
        </p:spPr>
      </p:pic>
      <p:pic>
        <p:nvPicPr>
          <p:cNvPr id="14" name="Picture 13">
            <a:extLst>
              <a:ext uri="{FF2B5EF4-FFF2-40B4-BE49-F238E27FC236}">
                <a16:creationId xmlns:a16="http://schemas.microsoft.com/office/drawing/2014/main" id="{3953055C-123F-2605-A7BF-12E284058E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2727" y="4189931"/>
            <a:ext cx="5745018" cy="511466"/>
          </a:xfrm>
          <a:prstGeom prst="rect">
            <a:avLst/>
          </a:prstGeom>
        </p:spPr>
      </p:pic>
    </p:spTree>
    <p:extLst>
      <p:ext uri="{BB962C8B-B14F-4D97-AF65-F5344CB8AC3E}">
        <p14:creationId xmlns:p14="http://schemas.microsoft.com/office/powerpoint/2010/main" val="253208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descr="A group of people in a hexagon shape&#10;&#10;AI-generated content may be incorrect.">
            <a:extLst>
              <a:ext uri="{FF2B5EF4-FFF2-40B4-BE49-F238E27FC236}">
                <a16:creationId xmlns:a16="http://schemas.microsoft.com/office/drawing/2014/main" id="{9EC59D03-CEB1-D6D2-57F7-E78EAB2E0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9039"/>
            <a:ext cx="12192002" cy="6867039"/>
          </a:xfrm>
          <a:prstGeom prst="rect">
            <a:avLst/>
          </a:prstGeom>
        </p:spPr>
      </p:pic>
      <p:pic>
        <p:nvPicPr>
          <p:cNvPr id="25" name="Picture 24" descr="A screenshot of a white background&#10;&#10;AI-generated content may be incorrect.">
            <a:extLst>
              <a:ext uri="{FF2B5EF4-FFF2-40B4-BE49-F238E27FC236}">
                <a16:creationId xmlns:a16="http://schemas.microsoft.com/office/drawing/2014/main" id="{BE645CE9-CF0D-E820-A6EB-F0FD0759F305}"/>
              </a:ext>
            </a:extLst>
          </p:cNvPr>
          <p:cNvPicPr>
            <a:picLocks noChangeAspect="1"/>
          </p:cNvPicPr>
          <p:nvPr userDrawn="1"/>
        </p:nvPicPr>
        <p:blipFill>
          <a:blip r:embed="rId3">
            <a:extLst>
              <a:ext uri="{28A0092B-C50C-407E-A947-70E740481C1C}">
                <a14:useLocalDpi xmlns:a14="http://schemas.microsoft.com/office/drawing/2010/main" val="0"/>
              </a:ext>
            </a:extLst>
          </a:blip>
          <a:srcRect t="17928" r="32580" b="29910"/>
          <a:stretch>
            <a:fillRect/>
          </a:stretch>
        </p:blipFill>
        <p:spPr>
          <a:xfrm>
            <a:off x="0" y="-9039"/>
            <a:ext cx="8219872" cy="3577263"/>
          </a:xfrm>
          <a:prstGeom prst="rect">
            <a:avLst/>
          </a:prstGeom>
        </p:spPr>
      </p:pic>
      <p:sp>
        <p:nvSpPr>
          <p:cNvPr id="27" name="Rectangle 26">
            <a:extLst>
              <a:ext uri="{FF2B5EF4-FFF2-40B4-BE49-F238E27FC236}">
                <a16:creationId xmlns:a16="http://schemas.microsoft.com/office/drawing/2014/main" id="{E57DB2F9-9284-969D-2610-B4DBF6C016F4}"/>
              </a:ext>
            </a:extLst>
          </p:cNvPr>
          <p:cNvSpPr/>
          <p:nvPr userDrawn="1"/>
        </p:nvSpPr>
        <p:spPr>
          <a:xfrm>
            <a:off x="4834647" y="-9039"/>
            <a:ext cx="2976664" cy="5798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45E633CE-6FD8-C3F4-915C-5A63A3DEFE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2" name="Title 1">
            <a:extLst>
              <a:ext uri="{FF2B5EF4-FFF2-40B4-BE49-F238E27FC236}">
                <a16:creationId xmlns:a16="http://schemas.microsoft.com/office/drawing/2014/main" id="{FC5DAEBC-8944-5091-DF00-265C52472CD2}"/>
              </a:ext>
            </a:extLst>
          </p:cNvPr>
          <p:cNvSpPr>
            <a:spLocks noGrp="1"/>
          </p:cNvSpPr>
          <p:nvPr userDrawn="1">
            <p:ph type="ctrTitle" hasCustomPrompt="1"/>
          </p:nvPr>
        </p:nvSpPr>
        <p:spPr>
          <a:xfrm>
            <a:off x="764495" y="1355464"/>
            <a:ext cx="5331504" cy="2387600"/>
          </a:xfrm>
        </p:spPr>
        <p:txBody>
          <a:bodyPr anchor="ctr">
            <a:normAutofit/>
          </a:bodyPr>
          <a:lstStyle>
            <a:lvl1pPr algn="ctr">
              <a:defRPr sz="5400" cap="all" spc="300" baseline="0"/>
            </a:lvl1pPr>
          </a:lstStyle>
          <a:p>
            <a:r>
              <a:rPr lang="en-US" dirty="0"/>
              <a:t>ADD NAME HERE</a:t>
            </a:r>
            <a:endParaRPr lang="en-ZA" dirty="0"/>
          </a:p>
        </p:txBody>
      </p:sp>
      <p:pic>
        <p:nvPicPr>
          <p:cNvPr id="15" name="Picture 14" descr="A black rectangle with a white rectangle in the middle&#10;&#10;Description automatically generated">
            <a:extLst>
              <a:ext uri="{FF2B5EF4-FFF2-40B4-BE49-F238E27FC236}">
                <a16:creationId xmlns:a16="http://schemas.microsoft.com/office/drawing/2014/main" id="{8289D8D3-0EED-E6CC-7624-A3A0B196228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420"/>
          <a:stretch/>
        </p:blipFill>
        <p:spPr>
          <a:xfrm flipH="1">
            <a:off x="0" y="3216094"/>
            <a:ext cx="7603406" cy="2477064"/>
          </a:xfrm>
          <a:prstGeom prst="rect">
            <a:avLst/>
          </a:prstGeom>
        </p:spPr>
      </p:pic>
      <p:sp>
        <p:nvSpPr>
          <p:cNvPr id="3" name="Subtitle 2">
            <a:extLst>
              <a:ext uri="{FF2B5EF4-FFF2-40B4-BE49-F238E27FC236}">
                <a16:creationId xmlns:a16="http://schemas.microsoft.com/office/drawing/2014/main" id="{B84A75A5-2C80-0FE9-7939-071CF0D421F2}"/>
              </a:ext>
            </a:extLst>
          </p:cNvPr>
          <p:cNvSpPr>
            <a:spLocks noGrp="1"/>
          </p:cNvSpPr>
          <p:nvPr userDrawn="1">
            <p:ph type="subTitle" idx="1" hasCustomPrompt="1"/>
          </p:nvPr>
        </p:nvSpPr>
        <p:spPr>
          <a:xfrm>
            <a:off x="764495" y="3932393"/>
            <a:ext cx="5331505" cy="1016000"/>
          </a:xfrm>
        </p:spPr>
        <p:txBody>
          <a:bodyPr anchor="ct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topic here</a:t>
            </a:r>
            <a:endParaRPr lang="en-ZA" dirty="0"/>
          </a:p>
        </p:txBody>
      </p:sp>
      <p:sp>
        <p:nvSpPr>
          <p:cNvPr id="8" name="Hexagon 7">
            <a:extLst>
              <a:ext uri="{FF2B5EF4-FFF2-40B4-BE49-F238E27FC236}">
                <a16:creationId xmlns:a16="http://schemas.microsoft.com/office/drawing/2014/main" id="{72EB8418-0067-C461-ED3C-B4A6EF9ADC7A}"/>
              </a:ext>
            </a:extLst>
          </p:cNvPr>
          <p:cNvSpPr/>
          <p:nvPr userDrawn="1"/>
        </p:nvSpPr>
        <p:spPr>
          <a:xfrm>
            <a:off x="6956076" y="1262993"/>
            <a:ext cx="4202546" cy="3629891"/>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
        <p:nvSpPr>
          <p:cNvPr id="10" name="Picture Placeholder 9">
            <a:extLst>
              <a:ext uri="{FF2B5EF4-FFF2-40B4-BE49-F238E27FC236}">
                <a16:creationId xmlns:a16="http://schemas.microsoft.com/office/drawing/2014/main" id="{D29AC11C-6862-7993-37D4-0752A3ECFAA9}"/>
              </a:ext>
            </a:extLst>
          </p:cNvPr>
          <p:cNvSpPr>
            <a:spLocks noGrp="1"/>
          </p:cNvSpPr>
          <p:nvPr userDrawn="1">
            <p:ph type="pic" sz="quarter" idx="11"/>
          </p:nvPr>
        </p:nvSpPr>
        <p:spPr>
          <a:xfrm>
            <a:off x="7042938" y="1355464"/>
            <a:ext cx="4014549" cy="3451302"/>
          </a:xfrm>
          <a:prstGeom prst="hexagon">
            <a:avLst/>
          </a:prstGeom>
        </p:spPr>
        <p:txBody>
          <a:bodyPr/>
          <a:lstStyle/>
          <a:p>
            <a:endParaRPr lang="en-ZA"/>
          </a:p>
        </p:txBody>
      </p:sp>
      <p:sp>
        <p:nvSpPr>
          <p:cNvPr id="21" name="TextBox 20">
            <a:extLst>
              <a:ext uri="{FF2B5EF4-FFF2-40B4-BE49-F238E27FC236}">
                <a16:creationId xmlns:a16="http://schemas.microsoft.com/office/drawing/2014/main" id="{A882282C-6684-EA9D-E0C9-A4F75BD8F76A}"/>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22" name="TextBox 21">
            <a:extLst>
              <a:ext uri="{FF2B5EF4-FFF2-40B4-BE49-F238E27FC236}">
                <a16:creationId xmlns:a16="http://schemas.microsoft.com/office/drawing/2014/main" id="{C7C17C78-E358-9443-ABF1-1B220EE746F1}"/>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Tree>
    <p:extLst>
      <p:ext uri="{BB962C8B-B14F-4D97-AF65-F5344CB8AC3E}">
        <p14:creationId xmlns:p14="http://schemas.microsoft.com/office/powerpoint/2010/main" val="2363750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group of people in a hexagon shape&#10;&#10;AI-generated content may be incorrect.">
            <a:extLst>
              <a:ext uri="{FF2B5EF4-FFF2-40B4-BE49-F238E27FC236}">
                <a16:creationId xmlns:a16="http://schemas.microsoft.com/office/drawing/2014/main" id="{559540F4-AAC1-A1A5-7E57-390EA0F1A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2" name="Title 1">
            <a:extLst>
              <a:ext uri="{FF2B5EF4-FFF2-40B4-BE49-F238E27FC236}">
                <a16:creationId xmlns:a16="http://schemas.microsoft.com/office/drawing/2014/main" id="{0817DFAF-7CF3-E4D7-F70B-A70ED7E93C6A}"/>
              </a:ext>
            </a:extLst>
          </p:cNvPr>
          <p:cNvSpPr>
            <a:spLocks noGrp="1"/>
          </p:cNvSpPr>
          <p:nvPr>
            <p:ph type="title"/>
          </p:nvPr>
        </p:nvSpPr>
        <p:spPr>
          <a:xfrm>
            <a:off x="536642" y="365125"/>
            <a:ext cx="9687128" cy="734101"/>
          </a:xfrm>
        </p:spPr>
        <p:txBody>
          <a:bodyPr>
            <a:normAutofit/>
          </a:bodyPr>
          <a:lstStyle>
            <a:lvl1pPr>
              <a:defRPr sz="3600" cap="all" spc="300" baseline="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97CC7E30-99CB-1172-FA75-E1248378FE7A}"/>
              </a:ext>
            </a:extLst>
          </p:cNvPr>
          <p:cNvSpPr>
            <a:spLocks noGrp="1"/>
          </p:cNvSpPr>
          <p:nvPr>
            <p:ph idx="1"/>
          </p:nvPr>
        </p:nvSpPr>
        <p:spPr>
          <a:xfrm>
            <a:off x="536642" y="1371599"/>
            <a:ext cx="10515600" cy="4288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8" name="Picture 7" descr="A black rectangle with a white rectangle in the middle&#10;&#10;Description automatically generated">
            <a:extLst>
              <a:ext uri="{FF2B5EF4-FFF2-40B4-BE49-F238E27FC236}">
                <a16:creationId xmlns:a16="http://schemas.microsoft.com/office/drawing/2014/main" id="{440BF2F9-6CFE-995A-5743-8E97D6EE7B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7099"/>
          <a:stretch/>
        </p:blipFill>
        <p:spPr>
          <a:xfrm flipH="1">
            <a:off x="-1" y="5870039"/>
            <a:ext cx="1780097" cy="613847"/>
          </a:xfrm>
          <a:prstGeom prst="rect">
            <a:avLst/>
          </a:prstGeom>
        </p:spPr>
      </p:pic>
      <p:sp>
        <p:nvSpPr>
          <p:cNvPr id="10" name="TextBox 9">
            <a:extLst>
              <a:ext uri="{FF2B5EF4-FFF2-40B4-BE49-F238E27FC236}">
                <a16:creationId xmlns:a16="http://schemas.microsoft.com/office/drawing/2014/main" id="{0D0C03B8-CC8C-11C8-A92E-F19CFECE0155}"/>
              </a:ext>
            </a:extLst>
          </p:cNvPr>
          <p:cNvSpPr txBox="1"/>
          <p:nvPr userDrawn="1"/>
        </p:nvSpPr>
        <p:spPr>
          <a:xfrm>
            <a:off x="396006" y="5983060"/>
            <a:ext cx="706401" cy="369332"/>
          </a:xfrm>
          <a:prstGeom prst="rect">
            <a:avLst/>
          </a:prstGeom>
          <a:noFill/>
        </p:spPr>
        <p:txBody>
          <a:bodyPr wrap="square" rtlCol="0">
            <a:spAutoFit/>
          </a:bodyPr>
          <a:lstStyle/>
          <a:p>
            <a:pPr algn="ctr"/>
            <a:fld id="{6E9341DE-8B27-4472-BECC-55C285568EFA}" type="slidenum">
              <a:rPr lang="en-US" spc="300" smtClean="0"/>
              <a:t>‹#›</a:t>
            </a:fld>
            <a:endParaRPr lang="en-ZA" spc="300" dirty="0"/>
          </a:p>
        </p:txBody>
      </p:sp>
      <p:pic>
        <p:nvPicPr>
          <p:cNvPr id="15" name="Picture 14">
            <a:extLst>
              <a:ext uri="{FF2B5EF4-FFF2-40B4-BE49-F238E27FC236}">
                <a16:creationId xmlns:a16="http://schemas.microsoft.com/office/drawing/2014/main" id="{C62899F7-0135-08C7-9EB9-EF53A7C1FB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16" name="TextBox 15">
            <a:extLst>
              <a:ext uri="{FF2B5EF4-FFF2-40B4-BE49-F238E27FC236}">
                <a16:creationId xmlns:a16="http://schemas.microsoft.com/office/drawing/2014/main" id="{6E1951D7-DE1D-130B-949D-DBD5A201FC1D}"/>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17" name="TextBox 16">
            <a:extLst>
              <a:ext uri="{FF2B5EF4-FFF2-40B4-BE49-F238E27FC236}">
                <a16:creationId xmlns:a16="http://schemas.microsoft.com/office/drawing/2014/main" id="{838B6EEC-4E14-FA78-B62D-8E117687FA52}"/>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Tree>
    <p:extLst>
      <p:ext uri="{BB962C8B-B14F-4D97-AF65-F5344CB8AC3E}">
        <p14:creationId xmlns:p14="http://schemas.microsoft.com/office/powerpoint/2010/main" val="2462276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5" name="Picture 14" descr="A group of people in a hexagon shape&#10;&#10;AI-generated content may be incorrect.">
            <a:extLst>
              <a:ext uri="{FF2B5EF4-FFF2-40B4-BE49-F238E27FC236}">
                <a16:creationId xmlns:a16="http://schemas.microsoft.com/office/drawing/2014/main" id="{0BA69D69-45FD-B0C2-CC52-4EFD954663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9039"/>
            <a:ext cx="12192002" cy="6867039"/>
          </a:xfrm>
          <a:prstGeom prst="rect">
            <a:avLst/>
          </a:prstGeom>
        </p:spPr>
      </p:pic>
      <p:pic>
        <p:nvPicPr>
          <p:cNvPr id="16" name="Picture 15" descr="A screenshot of a white background&#10;&#10;AI-generated content may be incorrect.">
            <a:extLst>
              <a:ext uri="{FF2B5EF4-FFF2-40B4-BE49-F238E27FC236}">
                <a16:creationId xmlns:a16="http://schemas.microsoft.com/office/drawing/2014/main" id="{B1748CEB-390D-80B8-2EE0-137E8A780279}"/>
              </a:ext>
            </a:extLst>
          </p:cNvPr>
          <p:cNvPicPr>
            <a:picLocks noChangeAspect="1"/>
          </p:cNvPicPr>
          <p:nvPr userDrawn="1"/>
        </p:nvPicPr>
        <p:blipFill>
          <a:blip r:embed="rId3">
            <a:extLst>
              <a:ext uri="{28A0092B-C50C-407E-A947-70E740481C1C}">
                <a14:useLocalDpi xmlns:a14="http://schemas.microsoft.com/office/drawing/2010/main" val="0"/>
              </a:ext>
            </a:extLst>
          </a:blip>
          <a:srcRect t="17928" r="32580" b="29910"/>
          <a:stretch>
            <a:fillRect/>
          </a:stretch>
        </p:blipFill>
        <p:spPr>
          <a:xfrm>
            <a:off x="0" y="-9039"/>
            <a:ext cx="8219872" cy="3577263"/>
          </a:xfrm>
          <a:prstGeom prst="rect">
            <a:avLst/>
          </a:prstGeom>
        </p:spPr>
      </p:pic>
      <p:sp>
        <p:nvSpPr>
          <p:cNvPr id="17" name="Rectangle 16">
            <a:extLst>
              <a:ext uri="{FF2B5EF4-FFF2-40B4-BE49-F238E27FC236}">
                <a16:creationId xmlns:a16="http://schemas.microsoft.com/office/drawing/2014/main" id="{9AB707A4-1D8B-1D6E-0789-81C8E19450BD}"/>
              </a:ext>
            </a:extLst>
          </p:cNvPr>
          <p:cNvSpPr/>
          <p:nvPr userDrawn="1"/>
        </p:nvSpPr>
        <p:spPr>
          <a:xfrm>
            <a:off x="4834647" y="-9039"/>
            <a:ext cx="2976664" cy="5798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ED1768A3-D868-7DE0-F2AF-E9F4A6E6482C}"/>
              </a:ext>
            </a:extLst>
          </p:cNvPr>
          <p:cNvSpPr>
            <a:spLocks noGrp="1"/>
          </p:cNvSpPr>
          <p:nvPr>
            <p:ph type="title" hasCustomPrompt="1"/>
          </p:nvPr>
        </p:nvSpPr>
        <p:spPr>
          <a:xfrm>
            <a:off x="831850" y="1709738"/>
            <a:ext cx="10515600" cy="2363207"/>
          </a:xfrm>
        </p:spPr>
        <p:txBody>
          <a:bodyPr anchor="b">
            <a:normAutofit/>
          </a:bodyPr>
          <a:lstStyle>
            <a:lvl1pPr algn="ctr">
              <a:defRPr sz="5400" cap="all" spc="300" baseline="0"/>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E43A7D14-390D-97CA-19A4-62A0F52A4616}"/>
              </a:ext>
            </a:extLst>
          </p:cNvPr>
          <p:cNvSpPr>
            <a:spLocks noGrp="1"/>
          </p:cNvSpPr>
          <p:nvPr>
            <p:ph type="body" idx="1"/>
          </p:nvPr>
        </p:nvSpPr>
        <p:spPr>
          <a:xfrm>
            <a:off x="831850" y="4215973"/>
            <a:ext cx="1051560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8AAFCA74-016B-119B-1296-1CC9EDABE9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13" name="TextBox 12">
            <a:extLst>
              <a:ext uri="{FF2B5EF4-FFF2-40B4-BE49-F238E27FC236}">
                <a16:creationId xmlns:a16="http://schemas.microsoft.com/office/drawing/2014/main" id="{B7B9B8E8-0B4E-473D-619C-15DC0FEF7162}"/>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14" name="TextBox 13">
            <a:extLst>
              <a:ext uri="{FF2B5EF4-FFF2-40B4-BE49-F238E27FC236}">
                <a16:creationId xmlns:a16="http://schemas.microsoft.com/office/drawing/2014/main" id="{82A77BC4-01BD-B75E-4095-30A9A7F59FF2}"/>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
        <p:nvSpPr>
          <p:cNvPr id="18" name="Rectangle 17">
            <a:extLst>
              <a:ext uri="{FF2B5EF4-FFF2-40B4-BE49-F238E27FC236}">
                <a16:creationId xmlns:a16="http://schemas.microsoft.com/office/drawing/2014/main" id="{0E74444A-547F-8657-AE39-DF81BC665054}"/>
              </a:ext>
            </a:extLst>
          </p:cNvPr>
          <p:cNvSpPr/>
          <p:nvPr userDrawn="1"/>
        </p:nvSpPr>
        <p:spPr>
          <a:xfrm>
            <a:off x="9221821" y="-9039"/>
            <a:ext cx="2976664" cy="12022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logo with a black background&#10;&#10;Description automatically generated">
            <a:extLst>
              <a:ext uri="{FF2B5EF4-FFF2-40B4-BE49-F238E27FC236}">
                <a16:creationId xmlns:a16="http://schemas.microsoft.com/office/drawing/2014/main" id="{4CA70982-3FC7-B4F7-E5F1-122E5A15D2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12760" y="372800"/>
            <a:ext cx="2566480" cy="1309950"/>
          </a:xfrm>
          <a:prstGeom prst="rect">
            <a:avLst/>
          </a:prstGeom>
        </p:spPr>
      </p:pic>
    </p:spTree>
    <p:extLst>
      <p:ext uri="{BB962C8B-B14F-4D97-AF65-F5344CB8AC3E}">
        <p14:creationId xmlns:p14="http://schemas.microsoft.com/office/powerpoint/2010/main" val="129273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descr="A group of people in a hexagon shape&#10;&#10;AI-generated content may be incorrect.">
            <a:extLst>
              <a:ext uri="{FF2B5EF4-FFF2-40B4-BE49-F238E27FC236}">
                <a16:creationId xmlns:a16="http://schemas.microsoft.com/office/drawing/2014/main" id="{17D37C53-F0E3-BD1C-611C-E9408D9A22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pic>
        <p:nvPicPr>
          <p:cNvPr id="9" name="Picture 8">
            <a:extLst>
              <a:ext uri="{FF2B5EF4-FFF2-40B4-BE49-F238E27FC236}">
                <a16:creationId xmlns:a16="http://schemas.microsoft.com/office/drawing/2014/main" id="{DBB1565D-C5CE-66F7-D33B-80A2D8CB7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13" name="TextBox 12">
            <a:extLst>
              <a:ext uri="{FF2B5EF4-FFF2-40B4-BE49-F238E27FC236}">
                <a16:creationId xmlns:a16="http://schemas.microsoft.com/office/drawing/2014/main" id="{0C40435D-AB20-DD99-6174-A528DF173175}"/>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14" name="TextBox 13">
            <a:extLst>
              <a:ext uri="{FF2B5EF4-FFF2-40B4-BE49-F238E27FC236}">
                <a16:creationId xmlns:a16="http://schemas.microsoft.com/office/drawing/2014/main" id="{D0F67B5C-799E-1724-D578-4F138F76C9F7}"/>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
        <p:nvSpPr>
          <p:cNvPr id="3" name="Content Placeholder 2">
            <a:extLst>
              <a:ext uri="{FF2B5EF4-FFF2-40B4-BE49-F238E27FC236}">
                <a16:creationId xmlns:a16="http://schemas.microsoft.com/office/drawing/2014/main" id="{80E95969-0C34-BCC8-682D-83B8C6CB1A23}"/>
              </a:ext>
            </a:extLst>
          </p:cNvPr>
          <p:cNvSpPr>
            <a:spLocks noGrp="1"/>
          </p:cNvSpPr>
          <p:nvPr>
            <p:ph sz="half" idx="1"/>
          </p:nvPr>
        </p:nvSpPr>
        <p:spPr>
          <a:xfrm>
            <a:off x="523672" y="1396419"/>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4778E873-3E97-B188-01B0-7790D97FFDAC}"/>
              </a:ext>
            </a:extLst>
          </p:cNvPr>
          <p:cNvSpPr>
            <a:spLocks noGrp="1"/>
          </p:cNvSpPr>
          <p:nvPr>
            <p:ph sz="half" idx="2"/>
          </p:nvPr>
        </p:nvSpPr>
        <p:spPr>
          <a:xfrm>
            <a:off x="5857672" y="1396419"/>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10" name="Picture 9" descr="A black rectangle with a white rectangle in the middle&#10;&#10;Description automatically generated">
            <a:extLst>
              <a:ext uri="{FF2B5EF4-FFF2-40B4-BE49-F238E27FC236}">
                <a16:creationId xmlns:a16="http://schemas.microsoft.com/office/drawing/2014/main" id="{C9854BD8-35D2-16E1-04E7-BD0D912FC6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7099"/>
          <a:stretch/>
        </p:blipFill>
        <p:spPr>
          <a:xfrm flipH="1">
            <a:off x="-1" y="5870039"/>
            <a:ext cx="1780097" cy="613847"/>
          </a:xfrm>
          <a:prstGeom prst="rect">
            <a:avLst/>
          </a:prstGeom>
        </p:spPr>
      </p:pic>
      <p:sp>
        <p:nvSpPr>
          <p:cNvPr id="12" name="TextBox 11">
            <a:extLst>
              <a:ext uri="{FF2B5EF4-FFF2-40B4-BE49-F238E27FC236}">
                <a16:creationId xmlns:a16="http://schemas.microsoft.com/office/drawing/2014/main" id="{44841908-B8FE-F659-9A71-5DBCE04A3619}"/>
              </a:ext>
            </a:extLst>
          </p:cNvPr>
          <p:cNvSpPr txBox="1"/>
          <p:nvPr userDrawn="1"/>
        </p:nvSpPr>
        <p:spPr>
          <a:xfrm>
            <a:off x="396006" y="5983060"/>
            <a:ext cx="706401" cy="369332"/>
          </a:xfrm>
          <a:prstGeom prst="rect">
            <a:avLst/>
          </a:prstGeom>
          <a:noFill/>
        </p:spPr>
        <p:txBody>
          <a:bodyPr wrap="square" rtlCol="0">
            <a:spAutoFit/>
          </a:bodyPr>
          <a:lstStyle/>
          <a:p>
            <a:pPr algn="ctr"/>
            <a:fld id="{6E9341DE-8B27-4472-BECC-55C285568EFA}" type="slidenum">
              <a:rPr lang="en-US" spc="300" smtClean="0"/>
              <a:t>‹#›</a:t>
            </a:fld>
            <a:endParaRPr lang="en-ZA" spc="300" dirty="0"/>
          </a:p>
        </p:txBody>
      </p:sp>
      <p:sp>
        <p:nvSpPr>
          <p:cNvPr id="15" name="Title 1">
            <a:extLst>
              <a:ext uri="{FF2B5EF4-FFF2-40B4-BE49-F238E27FC236}">
                <a16:creationId xmlns:a16="http://schemas.microsoft.com/office/drawing/2014/main" id="{9705A26F-D0EA-5602-E08C-B6D518CA220B}"/>
              </a:ext>
            </a:extLst>
          </p:cNvPr>
          <p:cNvSpPr>
            <a:spLocks noGrp="1"/>
          </p:cNvSpPr>
          <p:nvPr>
            <p:ph type="title"/>
          </p:nvPr>
        </p:nvSpPr>
        <p:spPr>
          <a:xfrm>
            <a:off x="536642" y="365125"/>
            <a:ext cx="9687128" cy="734101"/>
          </a:xfrm>
        </p:spPr>
        <p:txBody>
          <a:bodyPr>
            <a:normAutofit/>
          </a:bodyPr>
          <a:lstStyle>
            <a:lvl1pPr>
              <a:defRPr sz="3600" cap="all" spc="300" baseline="0"/>
            </a:lvl1pPr>
          </a:lstStyle>
          <a:p>
            <a:r>
              <a:rPr lang="en-US" dirty="0"/>
              <a:t>Click to edit Master title style</a:t>
            </a:r>
            <a:endParaRPr lang="en-ZA" dirty="0"/>
          </a:p>
        </p:txBody>
      </p:sp>
    </p:spTree>
    <p:extLst>
      <p:ext uri="{BB962C8B-B14F-4D97-AF65-F5344CB8AC3E}">
        <p14:creationId xmlns:p14="http://schemas.microsoft.com/office/powerpoint/2010/main" val="2864879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Picture 13" descr="A group of people in a hexagon shape&#10;&#10;AI-generated content may be incorrect.">
            <a:extLst>
              <a:ext uri="{FF2B5EF4-FFF2-40B4-BE49-F238E27FC236}">
                <a16:creationId xmlns:a16="http://schemas.microsoft.com/office/drawing/2014/main" id="{559540F4-AAC1-A1A5-7E57-390EA0F1A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pic>
        <p:nvPicPr>
          <p:cNvPr id="8" name="Picture 7" descr="A black rectangle with a white rectangle in the middle&#10;&#10;Description automatically generated">
            <a:extLst>
              <a:ext uri="{FF2B5EF4-FFF2-40B4-BE49-F238E27FC236}">
                <a16:creationId xmlns:a16="http://schemas.microsoft.com/office/drawing/2014/main" id="{440BF2F9-6CFE-995A-5743-8E97D6EE7B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7099"/>
          <a:stretch/>
        </p:blipFill>
        <p:spPr>
          <a:xfrm flipH="1">
            <a:off x="-1" y="5870039"/>
            <a:ext cx="1780097" cy="613847"/>
          </a:xfrm>
          <a:prstGeom prst="rect">
            <a:avLst/>
          </a:prstGeom>
        </p:spPr>
      </p:pic>
      <p:sp>
        <p:nvSpPr>
          <p:cNvPr id="10" name="TextBox 9">
            <a:extLst>
              <a:ext uri="{FF2B5EF4-FFF2-40B4-BE49-F238E27FC236}">
                <a16:creationId xmlns:a16="http://schemas.microsoft.com/office/drawing/2014/main" id="{0D0C03B8-CC8C-11C8-A92E-F19CFECE0155}"/>
              </a:ext>
            </a:extLst>
          </p:cNvPr>
          <p:cNvSpPr txBox="1"/>
          <p:nvPr userDrawn="1"/>
        </p:nvSpPr>
        <p:spPr>
          <a:xfrm>
            <a:off x="396006" y="5983060"/>
            <a:ext cx="706401" cy="369332"/>
          </a:xfrm>
          <a:prstGeom prst="rect">
            <a:avLst/>
          </a:prstGeom>
          <a:noFill/>
        </p:spPr>
        <p:txBody>
          <a:bodyPr wrap="square" rtlCol="0">
            <a:spAutoFit/>
          </a:bodyPr>
          <a:lstStyle/>
          <a:p>
            <a:pPr algn="ctr"/>
            <a:fld id="{6E9341DE-8B27-4472-BECC-55C285568EFA}" type="slidenum">
              <a:rPr lang="en-US" spc="300" smtClean="0"/>
              <a:t>‹#›</a:t>
            </a:fld>
            <a:endParaRPr lang="en-ZA" spc="300" dirty="0"/>
          </a:p>
        </p:txBody>
      </p:sp>
      <p:pic>
        <p:nvPicPr>
          <p:cNvPr id="15" name="Picture 14">
            <a:extLst>
              <a:ext uri="{FF2B5EF4-FFF2-40B4-BE49-F238E27FC236}">
                <a16:creationId xmlns:a16="http://schemas.microsoft.com/office/drawing/2014/main" id="{C62899F7-0135-08C7-9EB9-EF53A7C1FB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16" name="TextBox 15">
            <a:extLst>
              <a:ext uri="{FF2B5EF4-FFF2-40B4-BE49-F238E27FC236}">
                <a16:creationId xmlns:a16="http://schemas.microsoft.com/office/drawing/2014/main" id="{6E1951D7-DE1D-130B-949D-DBD5A201FC1D}"/>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17" name="TextBox 16">
            <a:extLst>
              <a:ext uri="{FF2B5EF4-FFF2-40B4-BE49-F238E27FC236}">
                <a16:creationId xmlns:a16="http://schemas.microsoft.com/office/drawing/2014/main" id="{838B6EEC-4E14-FA78-B62D-8E117687FA52}"/>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
        <p:nvSpPr>
          <p:cNvPr id="4" name="Title 1">
            <a:extLst>
              <a:ext uri="{FF2B5EF4-FFF2-40B4-BE49-F238E27FC236}">
                <a16:creationId xmlns:a16="http://schemas.microsoft.com/office/drawing/2014/main" id="{D6BA1561-9D5A-CBE6-2461-CE5A72555B4A}"/>
              </a:ext>
            </a:extLst>
          </p:cNvPr>
          <p:cNvSpPr>
            <a:spLocks noGrp="1"/>
          </p:cNvSpPr>
          <p:nvPr>
            <p:ph type="title"/>
          </p:nvPr>
        </p:nvSpPr>
        <p:spPr>
          <a:xfrm>
            <a:off x="536642" y="365125"/>
            <a:ext cx="9687128" cy="734101"/>
          </a:xfrm>
        </p:spPr>
        <p:txBody>
          <a:bodyPr>
            <a:normAutofit/>
          </a:bodyPr>
          <a:lstStyle>
            <a:lvl1pPr>
              <a:defRPr sz="3600" cap="all" spc="300" baseline="0"/>
            </a:lvl1pPr>
          </a:lstStyle>
          <a:p>
            <a:r>
              <a:rPr lang="en-US" dirty="0"/>
              <a:t>Click to edit Master title style</a:t>
            </a:r>
            <a:endParaRPr lang="en-ZA" dirty="0"/>
          </a:p>
        </p:txBody>
      </p:sp>
    </p:spTree>
    <p:extLst>
      <p:ext uri="{BB962C8B-B14F-4D97-AF65-F5344CB8AC3E}">
        <p14:creationId xmlns:p14="http://schemas.microsoft.com/office/powerpoint/2010/main" val="3245335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4" name="Picture 13" descr="A group of people in a hexagon shape&#10;&#10;AI-generated content may be incorrect.">
            <a:extLst>
              <a:ext uri="{FF2B5EF4-FFF2-40B4-BE49-F238E27FC236}">
                <a16:creationId xmlns:a16="http://schemas.microsoft.com/office/drawing/2014/main" id="{559540F4-AAC1-A1A5-7E57-390EA0F1A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pic>
        <p:nvPicPr>
          <p:cNvPr id="8" name="Picture 7" descr="A black rectangle with a white rectangle in the middle&#10;&#10;Description automatically generated">
            <a:extLst>
              <a:ext uri="{FF2B5EF4-FFF2-40B4-BE49-F238E27FC236}">
                <a16:creationId xmlns:a16="http://schemas.microsoft.com/office/drawing/2014/main" id="{440BF2F9-6CFE-995A-5743-8E97D6EE7B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7099"/>
          <a:stretch/>
        </p:blipFill>
        <p:spPr>
          <a:xfrm flipH="1">
            <a:off x="-1" y="5870039"/>
            <a:ext cx="1780097" cy="613847"/>
          </a:xfrm>
          <a:prstGeom prst="rect">
            <a:avLst/>
          </a:prstGeom>
        </p:spPr>
      </p:pic>
      <p:sp>
        <p:nvSpPr>
          <p:cNvPr id="10" name="TextBox 9">
            <a:extLst>
              <a:ext uri="{FF2B5EF4-FFF2-40B4-BE49-F238E27FC236}">
                <a16:creationId xmlns:a16="http://schemas.microsoft.com/office/drawing/2014/main" id="{0D0C03B8-CC8C-11C8-A92E-F19CFECE0155}"/>
              </a:ext>
            </a:extLst>
          </p:cNvPr>
          <p:cNvSpPr txBox="1"/>
          <p:nvPr userDrawn="1"/>
        </p:nvSpPr>
        <p:spPr>
          <a:xfrm>
            <a:off x="396006" y="5983060"/>
            <a:ext cx="706401" cy="369332"/>
          </a:xfrm>
          <a:prstGeom prst="rect">
            <a:avLst/>
          </a:prstGeom>
          <a:noFill/>
        </p:spPr>
        <p:txBody>
          <a:bodyPr wrap="square" rtlCol="0">
            <a:spAutoFit/>
          </a:bodyPr>
          <a:lstStyle/>
          <a:p>
            <a:pPr algn="ctr"/>
            <a:fld id="{6E9341DE-8B27-4472-BECC-55C285568EFA}" type="slidenum">
              <a:rPr lang="en-US" spc="300" smtClean="0"/>
              <a:t>‹#›</a:t>
            </a:fld>
            <a:endParaRPr lang="en-ZA" spc="300" dirty="0"/>
          </a:p>
        </p:txBody>
      </p:sp>
      <p:pic>
        <p:nvPicPr>
          <p:cNvPr id="15" name="Picture 14">
            <a:extLst>
              <a:ext uri="{FF2B5EF4-FFF2-40B4-BE49-F238E27FC236}">
                <a16:creationId xmlns:a16="http://schemas.microsoft.com/office/drawing/2014/main" id="{C62899F7-0135-08C7-9EB9-EF53A7C1FB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606168"/>
            <a:ext cx="12192001" cy="260870"/>
          </a:xfrm>
          <a:prstGeom prst="rect">
            <a:avLst/>
          </a:prstGeom>
        </p:spPr>
      </p:pic>
      <p:sp>
        <p:nvSpPr>
          <p:cNvPr id="16" name="TextBox 15">
            <a:extLst>
              <a:ext uri="{FF2B5EF4-FFF2-40B4-BE49-F238E27FC236}">
                <a16:creationId xmlns:a16="http://schemas.microsoft.com/office/drawing/2014/main" id="{6E1951D7-DE1D-130B-949D-DBD5A201FC1D}"/>
              </a:ext>
            </a:extLst>
          </p:cNvPr>
          <p:cNvSpPr txBox="1"/>
          <p:nvPr userDrawn="1"/>
        </p:nvSpPr>
        <p:spPr>
          <a:xfrm>
            <a:off x="190124" y="6626771"/>
            <a:ext cx="2661719" cy="230832"/>
          </a:xfrm>
          <a:prstGeom prst="rect">
            <a:avLst/>
          </a:prstGeom>
          <a:noFill/>
        </p:spPr>
        <p:txBody>
          <a:bodyPr wrap="square" rtlCol="0">
            <a:spAutoFit/>
          </a:bodyPr>
          <a:lstStyle/>
          <a:p>
            <a:r>
              <a:rPr lang="en-US" sz="900" dirty="0">
                <a:solidFill>
                  <a:srgbClr val="FFFFFF"/>
                </a:solidFill>
              </a:rPr>
              <a:t>GEMS is an </a:t>
            </a:r>
            <a:r>
              <a:rPr lang="en-US" sz="900" dirty="0" err="1">
                <a:solidFill>
                  <a:srgbClr val="FFFFFF"/>
                </a:solidFill>
              </a:rPr>
              <a:t>authorised</a:t>
            </a:r>
            <a:r>
              <a:rPr lang="en-US" sz="900" dirty="0">
                <a:solidFill>
                  <a:srgbClr val="FFFFFF"/>
                </a:solidFill>
              </a:rPr>
              <a:t> FSP (FSP No 52861)</a:t>
            </a:r>
            <a:endParaRPr lang="en-ZA" sz="900" dirty="0">
              <a:solidFill>
                <a:srgbClr val="FFFFFF"/>
              </a:solidFill>
            </a:endParaRPr>
          </a:p>
        </p:txBody>
      </p:sp>
      <p:sp>
        <p:nvSpPr>
          <p:cNvPr id="17" name="TextBox 16">
            <a:extLst>
              <a:ext uri="{FF2B5EF4-FFF2-40B4-BE49-F238E27FC236}">
                <a16:creationId xmlns:a16="http://schemas.microsoft.com/office/drawing/2014/main" id="{838B6EEC-4E14-FA78-B62D-8E117687FA52}"/>
              </a:ext>
            </a:extLst>
          </p:cNvPr>
          <p:cNvSpPr txBox="1"/>
          <p:nvPr userDrawn="1"/>
        </p:nvSpPr>
        <p:spPr>
          <a:xfrm>
            <a:off x="9340157" y="6626771"/>
            <a:ext cx="2661719" cy="230832"/>
          </a:xfrm>
          <a:prstGeom prst="rect">
            <a:avLst/>
          </a:prstGeom>
          <a:noFill/>
        </p:spPr>
        <p:txBody>
          <a:bodyPr wrap="square" rtlCol="0">
            <a:spAutoFit/>
          </a:bodyPr>
          <a:lstStyle/>
          <a:p>
            <a:pPr algn="r"/>
            <a:r>
              <a:rPr lang="en-US" sz="900" dirty="0">
                <a:solidFill>
                  <a:srgbClr val="FFFFFF"/>
                </a:solidFill>
              </a:rPr>
              <a:t>Working towards a healthier you</a:t>
            </a:r>
            <a:endParaRPr lang="en-ZA" sz="900" dirty="0">
              <a:solidFill>
                <a:srgbClr val="FFFFFF"/>
              </a:solidFill>
            </a:endParaRPr>
          </a:p>
        </p:txBody>
      </p:sp>
    </p:spTree>
    <p:extLst>
      <p:ext uri="{BB962C8B-B14F-4D97-AF65-F5344CB8AC3E}">
        <p14:creationId xmlns:p14="http://schemas.microsoft.com/office/powerpoint/2010/main" val="185981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EDB4-148D-5C4D-AB36-02DD7C1409A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506CA8C-949B-8846-B7DD-0F76E2DFD5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4AC2E1-E4EC-454F-8E0B-AB9BB748F286}"/>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5" name="Footer Placeholder 4">
            <a:extLst>
              <a:ext uri="{FF2B5EF4-FFF2-40B4-BE49-F238E27FC236}">
                <a16:creationId xmlns:a16="http://schemas.microsoft.com/office/drawing/2014/main" id="{2E9A7B04-BCF2-8046-A006-76A65C3D5A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91C192-558C-B342-A12E-46D12C2B5B01}"/>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15289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F8E2-59BA-324F-8E1E-0A546A239A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A1C36CA-CAB1-1743-8B97-32A6AFBA8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A36247-F3B7-D741-9FEF-AA0288E10F3A}"/>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5" name="Footer Placeholder 4">
            <a:extLst>
              <a:ext uri="{FF2B5EF4-FFF2-40B4-BE49-F238E27FC236}">
                <a16:creationId xmlns:a16="http://schemas.microsoft.com/office/drawing/2014/main" id="{5847528C-4968-C449-9FDE-7AD5AA51EF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371B92-1F40-0840-80CB-85F283EA34C6}"/>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253055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FFDF-6ABA-A340-B65A-BA9B4B2F90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CEA75FD-4200-EA46-81E1-8A8FC152FA2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1B38101-3B43-AB4E-869A-D68A3ADCF63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0F1EE9-D944-EC4B-B828-FB32D4445153}"/>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6" name="Footer Placeholder 5">
            <a:extLst>
              <a:ext uri="{FF2B5EF4-FFF2-40B4-BE49-F238E27FC236}">
                <a16:creationId xmlns:a16="http://schemas.microsoft.com/office/drawing/2014/main" id="{FD3A6CBA-8F35-A54F-B315-A6E3164A6F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761F08-0AE5-1642-9C07-D1B65876C08F}"/>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197480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1777-1236-604D-80D2-4AA8B3DB758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AE8FDE-CC73-FB40-A5B0-4A33BDB12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4FDEF2-7A82-7844-BC9B-A3DC4F73D6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315A455-6B69-854F-B199-544834E474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F254EAC-2156-854A-90CF-498B8F772A8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5D4E68-F41E-3245-9306-950CCE70D621}"/>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8" name="Footer Placeholder 7">
            <a:extLst>
              <a:ext uri="{FF2B5EF4-FFF2-40B4-BE49-F238E27FC236}">
                <a16:creationId xmlns:a16="http://schemas.microsoft.com/office/drawing/2014/main" id="{9B0A8229-E97F-054B-AF26-6C4924E474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6680CF-A255-254B-AF1B-D23CE66F7078}"/>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366372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0682-0F55-D040-956D-42E87B6FB3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05471AA-3CD9-914C-89F9-1FC6904610DD}"/>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4" name="Footer Placeholder 3">
            <a:extLst>
              <a:ext uri="{FF2B5EF4-FFF2-40B4-BE49-F238E27FC236}">
                <a16:creationId xmlns:a16="http://schemas.microsoft.com/office/drawing/2014/main" id="{FA5ECCC7-1434-B245-BCB6-1C1899164E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BD50461-71A7-4643-9516-D09899B80CAC}"/>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579952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88616C-3F48-1540-B97F-3BE5D7657817}"/>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3" name="Footer Placeholder 2">
            <a:extLst>
              <a:ext uri="{FF2B5EF4-FFF2-40B4-BE49-F238E27FC236}">
                <a16:creationId xmlns:a16="http://schemas.microsoft.com/office/drawing/2014/main" id="{8C4C79A1-95D8-C64C-8442-C39A7F91EDA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79E40B4-1B9C-DB49-A1CD-EE1CA84F82B6}"/>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225486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A876-C71B-9042-A54D-176A3F9681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CA46276-A46E-2140-8324-8D05727CC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61F4186-D0F9-5D4D-BFC5-B760D5A69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7EC05F-8BA0-7642-B09C-B27F744D7E6E}"/>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6" name="Footer Placeholder 5">
            <a:extLst>
              <a:ext uri="{FF2B5EF4-FFF2-40B4-BE49-F238E27FC236}">
                <a16:creationId xmlns:a16="http://schemas.microsoft.com/office/drawing/2014/main" id="{135A31B9-C823-6849-B288-44B40E3995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CA2C35-ECE5-7F47-B3FC-589574CD0C2F}"/>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210165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69426-A462-2C4F-8E59-6D86B9BA85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1FE2148-2907-3C46-83DE-08EC591A5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03D8FD-131F-204C-BA3C-DC1D74A11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A195BB-613E-E540-864D-27F05D28E3BE}"/>
              </a:ext>
            </a:extLst>
          </p:cNvPr>
          <p:cNvSpPr>
            <a:spLocks noGrp="1"/>
          </p:cNvSpPr>
          <p:nvPr>
            <p:ph type="dt" sz="half" idx="10"/>
          </p:nvPr>
        </p:nvSpPr>
        <p:spPr/>
        <p:txBody>
          <a:bodyPr/>
          <a:lstStyle/>
          <a:p>
            <a:fld id="{90521ACB-238D-CC40-BC32-D06C8CD17B65}" type="datetimeFigureOut">
              <a:rPr lang="en-US" smtClean="0"/>
              <a:t>8/28/2025</a:t>
            </a:fld>
            <a:endParaRPr lang="en-US" dirty="0"/>
          </a:p>
        </p:txBody>
      </p:sp>
      <p:sp>
        <p:nvSpPr>
          <p:cNvPr id="6" name="Footer Placeholder 5">
            <a:extLst>
              <a:ext uri="{FF2B5EF4-FFF2-40B4-BE49-F238E27FC236}">
                <a16:creationId xmlns:a16="http://schemas.microsoft.com/office/drawing/2014/main" id="{5F20F097-2D20-5346-9747-DDC805CB5D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625EF7-822F-3D45-89A7-659C9963EA89}"/>
              </a:ext>
            </a:extLst>
          </p:cNvPr>
          <p:cNvSpPr>
            <a:spLocks noGrp="1"/>
          </p:cNvSpPr>
          <p:nvPr>
            <p:ph type="sldNum" sz="quarter" idx="12"/>
          </p:nvPr>
        </p:nvSpPr>
        <p:spPr/>
        <p:txBody>
          <a:bodyPr/>
          <a:lstStyle/>
          <a:p>
            <a:fld id="{FCF7B328-06B5-D240-8655-A34EB4EF3701}" type="slidenum">
              <a:rPr lang="en-US" smtClean="0"/>
              <a:t>‹#›</a:t>
            </a:fld>
            <a:endParaRPr lang="en-US" dirty="0"/>
          </a:p>
        </p:txBody>
      </p:sp>
    </p:spTree>
    <p:extLst>
      <p:ext uri="{BB962C8B-B14F-4D97-AF65-F5344CB8AC3E}">
        <p14:creationId xmlns:p14="http://schemas.microsoft.com/office/powerpoint/2010/main" val="136963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C5FB5A-E7ED-0946-B062-972087131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56F026D-6C74-424E-8910-79663CF8F4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399774A-8AAA-BA4F-A9E6-A5A7E8726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1ACB-238D-CC40-BC32-D06C8CD17B65}" type="datetimeFigureOut">
              <a:rPr lang="en-US" smtClean="0"/>
              <a:t>8/28/2025</a:t>
            </a:fld>
            <a:endParaRPr lang="en-US" dirty="0"/>
          </a:p>
        </p:txBody>
      </p:sp>
      <p:sp>
        <p:nvSpPr>
          <p:cNvPr id="5" name="Footer Placeholder 4">
            <a:extLst>
              <a:ext uri="{FF2B5EF4-FFF2-40B4-BE49-F238E27FC236}">
                <a16:creationId xmlns:a16="http://schemas.microsoft.com/office/drawing/2014/main" id="{EE64504B-ED1C-3A44-8955-D66EE1833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0AAC5A-3C9C-4C41-A86D-7AE84F456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7B328-06B5-D240-8655-A34EB4EF3701}" type="slidenum">
              <a:rPr lang="en-US" smtClean="0"/>
              <a:t>‹#›</a:t>
            </a:fld>
            <a:endParaRPr lang="en-US" dirty="0"/>
          </a:p>
        </p:txBody>
      </p:sp>
    </p:spTree>
    <p:extLst>
      <p:ext uri="{BB962C8B-B14F-4D97-AF65-F5344CB8AC3E}">
        <p14:creationId xmlns:p14="http://schemas.microsoft.com/office/powerpoint/2010/main" val="3350513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38D230-558E-D9E3-D315-E76782C773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22AC3BE-D3C9-A1E7-0328-0A60FBEB3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85930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chart" Target="../charts/chart6.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3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14/relationships/chartEx" Target="../charts/chartEx3.xml"/><Relationship Id="rId5" Type="http://schemas.openxmlformats.org/officeDocument/2006/relationships/image" Target="../media/image320.png"/><Relationship Id="rId4" Type="http://schemas.microsoft.com/office/2014/relationships/chartEx" Target="../charts/chartEx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chart" Target="../charts/chart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jp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emf"/><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chart" Target="../charts/chart9.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51.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jp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80.png"/><Relationship Id="rId4" Type="http://schemas.microsoft.com/office/2014/relationships/chartEx" Target="../charts/chartEx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57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BF9A6E-3294-3140-89F0-842732F66E7A}"/>
              </a:ext>
            </a:extLst>
          </p:cNvPr>
          <p:cNvSpPr txBox="1">
            <a:spLocks noGrp="1"/>
          </p:cNvSpPr>
          <p:nvPr>
            <p:ph type="title"/>
          </p:nvPr>
        </p:nvSpPr>
        <p:spPr>
          <a:xfrm>
            <a:off x="838200" y="1247725"/>
            <a:ext cx="10515600" cy="2363787"/>
          </a:xfrm>
          <a:prstGeom prst="rect">
            <a:avLst/>
          </a:prstGeom>
          <a:noFill/>
        </p:spPr>
        <p:txBody>
          <a:bodyPr wrap="square" rtlCol="0">
            <a:spAutoFit/>
          </a:bodyPr>
          <a:lstStyle/>
          <a:p>
            <a:r>
              <a:rPr lang="en-US" sz="28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 </a:t>
            </a:r>
          </a:p>
        </p:txBody>
      </p:sp>
    </p:spTree>
    <p:extLst>
      <p:ext uri="{BB962C8B-B14F-4D97-AF65-F5344CB8AC3E}">
        <p14:creationId xmlns:p14="http://schemas.microsoft.com/office/powerpoint/2010/main" val="221322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a:t>
            </a:r>
          </a:p>
        </p:txBody>
      </p:sp>
      <p:sp>
        <p:nvSpPr>
          <p:cNvPr id="4" name="TextBox 3">
            <a:extLst>
              <a:ext uri="{FF2B5EF4-FFF2-40B4-BE49-F238E27FC236}">
                <a16:creationId xmlns:a16="http://schemas.microsoft.com/office/drawing/2014/main" id="{0B0A708B-0492-4909-91E8-CB6D369A80E6}"/>
              </a:ext>
            </a:extLst>
          </p:cNvPr>
          <p:cNvSpPr txBox="1"/>
          <p:nvPr/>
        </p:nvSpPr>
        <p:spPr>
          <a:xfrm>
            <a:off x="114693" y="4398211"/>
            <a:ext cx="5981307" cy="1323439"/>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A medical scheme that only pays for treatment is like a fire department that waits until the house is engulfed in flames before acting. By that stage, the damage is catastrophic, the costs are enormous and recovery may never fully restore what was lost.</a:t>
            </a:r>
            <a:endParaRPr lang="en-ZA" sz="1600" dirty="0">
              <a:latin typeface="Arial" panose="020B0604020202020204" pitchFamily="34" charset="0"/>
              <a:cs typeface="Arial" panose="020B0604020202020204" pitchFamily="34" charset="0"/>
            </a:endParaRPr>
          </a:p>
        </p:txBody>
      </p:sp>
      <p:pic>
        <p:nvPicPr>
          <p:cNvPr id="1028" name="Picture 4" descr="Firefighter Salaries in South Africa">
            <a:extLst>
              <a:ext uri="{FF2B5EF4-FFF2-40B4-BE49-F238E27FC236}">
                <a16:creationId xmlns:a16="http://schemas.microsoft.com/office/drawing/2014/main" id="{3B69E308-81C2-C938-2B88-2DC65B4D5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93" y="1136350"/>
            <a:ext cx="6086007" cy="3195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985235-739F-8BD1-C4EC-1396BACD91AC}"/>
              </a:ext>
            </a:extLst>
          </p:cNvPr>
          <p:cNvPicPr>
            <a:picLocks noChangeAspect="1"/>
          </p:cNvPicPr>
          <p:nvPr/>
        </p:nvPicPr>
        <p:blipFill>
          <a:blip r:embed="rId5"/>
          <a:stretch>
            <a:fillRect/>
          </a:stretch>
        </p:blipFill>
        <p:spPr>
          <a:xfrm>
            <a:off x="6521349" y="2507138"/>
            <a:ext cx="5420481" cy="3677163"/>
          </a:xfrm>
          <a:prstGeom prst="rect">
            <a:avLst/>
          </a:prstGeom>
          <a:effectLst/>
        </p:spPr>
      </p:pic>
      <p:sp>
        <p:nvSpPr>
          <p:cNvPr id="3" name="TextBox 2">
            <a:extLst>
              <a:ext uri="{FF2B5EF4-FFF2-40B4-BE49-F238E27FC236}">
                <a16:creationId xmlns:a16="http://schemas.microsoft.com/office/drawing/2014/main" id="{C566E25C-6619-3BBF-AA0F-5259EF6E3851}"/>
              </a:ext>
            </a:extLst>
          </p:cNvPr>
          <p:cNvSpPr txBox="1"/>
          <p:nvPr/>
        </p:nvSpPr>
        <p:spPr>
          <a:xfrm>
            <a:off x="7144086" y="1593794"/>
            <a:ext cx="4175005" cy="892552"/>
          </a:xfrm>
          <a:prstGeom prst="rect">
            <a:avLst/>
          </a:prstGeom>
          <a:noFill/>
        </p:spPr>
        <p:txBody>
          <a:bodyPr wrap="square">
            <a:spAutoFit/>
          </a:bodyPr>
          <a:lstStyle/>
          <a:p>
            <a:r>
              <a:rPr lang="en-US" sz="1600" dirty="0">
                <a:solidFill>
                  <a:schemeClr val="bg2">
                    <a:lumMod val="25000"/>
                  </a:schemeClr>
                </a:solidFill>
                <a:latin typeface="Arial" panose="020B0604020202020204" pitchFamily="34" charset="0"/>
                <a:cs typeface="Arial" panose="020B0604020202020204" pitchFamily="34" charset="0"/>
              </a:rPr>
              <a:t>Health is a </a:t>
            </a:r>
            <a:r>
              <a:rPr lang="en-US" b="1" i="0" dirty="0">
                <a:solidFill>
                  <a:srgbClr val="111111"/>
                </a:solidFill>
                <a:effectLst/>
                <a:latin typeface="Roboto" panose="020F0502020204030204" pitchFamily="2" charset="0"/>
              </a:rPr>
              <a:t>state of complete physical, mental and social </a:t>
            </a:r>
            <a:r>
              <a:rPr lang="en-US" b="1" i="0" dirty="0">
                <a:solidFill>
                  <a:schemeClr val="accent5"/>
                </a:solidFill>
                <a:effectLst/>
                <a:latin typeface="Roboto" panose="020F0502020204030204" pitchFamily="2" charset="0"/>
              </a:rPr>
              <a:t>well-being</a:t>
            </a:r>
            <a:r>
              <a:rPr lang="en-US" b="0" i="0" dirty="0">
                <a:solidFill>
                  <a:srgbClr val="111111"/>
                </a:solidFill>
                <a:effectLst/>
                <a:latin typeface="Roboto" panose="020F0502020204030204" pitchFamily="2" charset="0"/>
              </a:rPr>
              <a:t> </a:t>
            </a:r>
            <a:r>
              <a:rPr lang="en-US" sz="1600" dirty="0">
                <a:solidFill>
                  <a:schemeClr val="bg2">
                    <a:lumMod val="25000"/>
                  </a:schemeClr>
                </a:solidFill>
                <a:latin typeface="Arial" panose="020B0604020202020204" pitchFamily="34" charset="0"/>
                <a:cs typeface="Arial" panose="020B0604020202020204" pitchFamily="34" charset="0"/>
              </a:rPr>
              <a:t>and not merely the absence of disease or infirmity</a:t>
            </a:r>
          </a:p>
        </p:txBody>
      </p:sp>
      <p:sp>
        <p:nvSpPr>
          <p:cNvPr id="5" name="TextBox 4">
            <a:extLst>
              <a:ext uri="{FF2B5EF4-FFF2-40B4-BE49-F238E27FC236}">
                <a16:creationId xmlns:a16="http://schemas.microsoft.com/office/drawing/2014/main" id="{25AC9C0E-269D-71A6-A55C-F688B6AA7753}"/>
              </a:ext>
            </a:extLst>
          </p:cNvPr>
          <p:cNvSpPr txBox="1"/>
          <p:nvPr/>
        </p:nvSpPr>
        <p:spPr>
          <a:xfrm>
            <a:off x="7400260" y="1130795"/>
            <a:ext cx="4078319" cy="369332"/>
          </a:xfrm>
          <a:prstGeom prst="rect">
            <a:avLst/>
          </a:prstGeom>
          <a:noFill/>
        </p:spPr>
        <p:txBody>
          <a:bodyPr wrap="square">
            <a:spAutoFit/>
          </a:bodyPr>
          <a:lstStyle/>
          <a:p>
            <a:r>
              <a:rPr lang="en-US" b="1" dirty="0">
                <a:solidFill>
                  <a:srgbClr val="21518E"/>
                </a:solidFill>
                <a:latin typeface="Arial" panose="020B0604020202020204" pitchFamily="34" charset="0"/>
                <a:cs typeface="Arial" panose="020B0604020202020204" pitchFamily="34" charset="0"/>
              </a:rPr>
              <a:t>World Health </a:t>
            </a:r>
            <a:r>
              <a:rPr lang="en-US" b="1" dirty="0" err="1">
                <a:solidFill>
                  <a:srgbClr val="21518E"/>
                </a:solidFill>
                <a:latin typeface="Arial" panose="020B0604020202020204" pitchFamily="34" charset="0"/>
                <a:cs typeface="Arial" panose="020B0604020202020204" pitchFamily="34" charset="0"/>
              </a:rPr>
              <a:t>Organisation</a:t>
            </a:r>
            <a:endParaRPr lang="en-US" dirty="0"/>
          </a:p>
        </p:txBody>
      </p:sp>
    </p:spTree>
    <p:extLst>
      <p:ext uri="{BB962C8B-B14F-4D97-AF65-F5344CB8AC3E}">
        <p14:creationId xmlns:p14="http://schemas.microsoft.com/office/powerpoint/2010/main" val="155214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a:t>
            </a:r>
          </a:p>
        </p:txBody>
      </p:sp>
      <p:sp>
        <p:nvSpPr>
          <p:cNvPr id="4" name="TextBox 3">
            <a:extLst>
              <a:ext uri="{FF2B5EF4-FFF2-40B4-BE49-F238E27FC236}">
                <a16:creationId xmlns:a16="http://schemas.microsoft.com/office/drawing/2014/main" id="{0B0A708B-0492-4909-91E8-CB6D369A80E6}"/>
              </a:ext>
            </a:extLst>
          </p:cNvPr>
          <p:cNvSpPr txBox="1"/>
          <p:nvPr/>
        </p:nvSpPr>
        <p:spPr>
          <a:xfrm>
            <a:off x="3760239" y="1008280"/>
            <a:ext cx="3471422" cy="4524315"/>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A medical scheme which prioritises wellness and prevention is like a community which invests in fire safety from the ground up.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It ensures every home is built with smoke detectors, fire-resistant materials and clear escape plans.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It runs education campaigns, so families know how to prevent sparks from ever catching. </a:t>
            </a:r>
          </a:p>
          <a:p>
            <a:pPr algn="just"/>
            <a:r>
              <a:rPr lang="en-US" sz="1600" dirty="0">
                <a:solidFill>
                  <a:srgbClr val="388FD3"/>
                </a:solidFill>
                <a:latin typeface="Arial" panose="020B0604020202020204" pitchFamily="34" charset="0"/>
                <a:cs typeface="Arial" panose="020B0604020202020204" pitchFamily="34" charset="0"/>
              </a:rPr>
              <a:t>ID- Health risk </a:t>
            </a:r>
          </a:p>
          <a:p>
            <a:pPr marL="285750"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Quantify the risk </a:t>
            </a:r>
          </a:p>
          <a:p>
            <a:pPr marL="285750"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Manage the risk</a:t>
            </a:r>
          </a:p>
          <a:p>
            <a:pPr marL="285750"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Proactive</a:t>
            </a:r>
          </a:p>
          <a:p>
            <a:pPr marL="285750"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Integrated</a:t>
            </a:r>
          </a:p>
          <a:p>
            <a:pPr algn="just"/>
            <a:r>
              <a:rPr lang="en-US" sz="1600" dirty="0">
                <a:solidFill>
                  <a:srgbClr val="388FD3"/>
                </a:solidFill>
                <a:latin typeface="Arial" panose="020B0604020202020204" pitchFamily="34" charset="0"/>
                <a:cs typeface="Arial" panose="020B0604020202020204" pitchFamily="34" charset="0"/>
              </a:rPr>
              <a:t>Fit for life Fit for work Fit for purpose</a:t>
            </a:r>
            <a:endParaRPr lang="en-ZA" sz="1600" dirty="0">
              <a:solidFill>
                <a:srgbClr val="388FD3"/>
              </a:solidFill>
              <a:latin typeface="Arial" panose="020B0604020202020204" pitchFamily="34" charset="0"/>
              <a:cs typeface="Arial" panose="020B0604020202020204" pitchFamily="34" charset="0"/>
            </a:endParaRPr>
          </a:p>
        </p:txBody>
      </p:sp>
      <p:pic>
        <p:nvPicPr>
          <p:cNvPr id="2052" name="Picture 4" descr="fire extinguisher and gas pump system on the wall powerful emergency fire extinguisher equipment fire retardant fireproof">
            <a:extLst>
              <a:ext uri="{FF2B5EF4-FFF2-40B4-BE49-F238E27FC236}">
                <a16:creationId xmlns:a16="http://schemas.microsoft.com/office/drawing/2014/main" id="{326F91F6-F7A3-1F49-52E8-01B5E9EB2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48" y="1072561"/>
            <a:ext cx="2824008" cy="4229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91AC84-BF9C-0B5F-0BE2-A0DA74A764A2}"/>
              </a:ext>
            </a:extLst>
          </p:cNvPr>
          <p:cNvPicPr>
            <a:picLocks noChangeAspect="1"/>
          </p:cNvPicPr>
          <p:nvPr/>
        </p:nvPicPr>
        <p:blipFill>
          <a:blip r:embed="rId5">
            <a:duotone>
              <a:prstClr val="black"/>
              <a:prstClr val="white"/>
            </a:duotone>
          </a:blip>
          <a:stretch>
            <a:fillRect/>
          </a:stretch>
        </p:blipFill>
        <p:spPr>
          <a:xfrm>
            <a:off x="7578130" y="1295772"/>
            <a:ext cx="3691850" cy="3691850"/>
          </a:xfrm>
          <a:prstGeom prst="rect">
            <a:avLst/>
          </a:prstGeom>
        </p:spPr>
      </p:pic>
      <p:sp>
        <p:nvSpPr>
          <p:cNvPr id="3" name="TextBox 2">
            <a:extLst>
              <a:ext uri="{FF2B5EF4-FFF2-40B4-BE49-F238E27FC236}">
                <a16:creationId xmlns:a16="http://schemas.microsoft.com/office/drawing/2014/main" id="{3859A024-6BF1-FCD0-2A99-3CC461D096E5}"/>
              </a:ext>
            </a:extLst>
          </p:cNvPr>
          <p:cNvSpPr txBox="1"/>
          <p:nvPr/>
        </p:nvSpPr>
        <p:spPr>
          <a:xfrm>
            <a:off x="8068743" y="4957255"/>
            <a:ext cx="3111985" cy="369332"/>
          </a:xfrm>
          <a:prstGeom prst="rect">
            <a:avLst/>
          </a:prstGeom>
          <a:noFill/>
        </p:spPr>
        <p:txBody>
          <a:bodyPr wrap="square">
            <a:spAutoFit/>
          </a:bodyPr>
          <a:lstStyle/>
          <a:p>
            <a:pPr algn="just"/>
            <a:r>
              <a:rPr lang="en-US" sz="1800" b="1" dirty="0">
                <a:latin typeface="Arial" panose="020B0604020202020204" pitchFamily="34" charset="0"/>
                <a:cs typeface="Arial" panose="020B0604020202020204" pitchFamily="34" charset="0"/>
              </a:rPr>
              <a:t>Connecting the dots</a:t>
            </a:r>
            <a:r>
              <a:rPr lang="en-US" sz="18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66121724-A37E-78F8-B690-1CC2C0E80BC7}"/>
              </a:ext>
            </a:extLst>
          </p:cNvPr>
          <p:cNvPicPr>
            <a:picLocks noChangeAspect="1"/>
          </p:cNvPicPr>
          <p:nvPr/>
        </p:nvPicPr>
        <p:blipFill>
          <a:blip r:embed="rId6"/>
          <a:stretch>
            <a:fillRect/>
          </a:stretch>
        </p:blipFill>
        <p:spPr>
          <a:xfrm>
            <a:off x="7466200" y="1138305"/>
            <a:ext cx="4295775" cy="4381500"/>
          </a:xfrm>
          <a:prstGeom prst="rect">
            <a:avLst/>
          </a:prstGeom>
        </p:spPr>
      </p:pic>
      <p:pic>
        <p:nvPicPr>
          <p:cNvPr id="6" name="Picture 5">
            <a:extLst>
              <a:ext uri="{FF2B5EF4-FFF2-40B4-BE49-F238E27FC236}">
                <a16:creationId xmlns:a16="http://schemas.microsoft.com/office/drawing/2014/main" id="{3CFA2E0B-3E07-9BC0-AB2A-8B24F355BA82}"/>
              </a:ext>
            </a:extLst>
          </p:cNvPr>
          <p:cNvPicPr>
            <a:picLocks noChangeAspect="1"/>
          </p:cNvPicPr>
          <p:nvPr/>
        </p:nvPicPr>
        <p:blipFill>
          <a:blip r:embed="rId7"/>
          <a:stretch>
            <a:fillRect/>
          </a:stretch>
        </p:blipFill>
        <p:spPr>
          <a:xfrm>
            <a:off x="7466200" y="1138305"/>
            <a:ext cx="4063801" cy="4381500"/>
          </a:xfrm>
          <a:prstGeom prst="rect">
            <a:avLst/>
          </a:prstGeom>
        </p:spPr>
      </p:pic>
      <p:pic>
        <p:nvPicPr>
          <p:cNvPr id="7" name="Picture 6">
            <a:extLst>
              <a:ext uri="{FF2B5EF4-FFF2-40B4-BE49-F238E27FC236}">
                <a16:creationId xmlns:a16="http://schemas.microsoft.com/office/drawing/2014/main" id="{3A7F7835-D8CE-7445-8203-81464F260662}"/>
              </a:ext>
            </a:extLst>
          </p:cNvPr>
          <p:cNvPicPr>
            <a:picLocks noChangeAspect="1"/>
          </p:cNvPicPr>
          <p:nvPr/>
        </p:nvPicPr>
        <p:blipFill>
          <a:blip r:embed="rId8"/>
          <a:stretch>
            <a:fillRect/>
          </a:stretch>
        </p:blipFill>
        <p:spPr>
          <a:xfrm>
            <a:off x="7493583" y="1219626"/>
            <a:ext cx="4117170" cy="4015391"/>
          </a:xfrm>
          <a:prstGeom prst="rect">
            <a:avLst/>
          </a:prstGeom>
        </p:spPr>
      </p:pic>
    </p:spTree>
    <p:extLst>
      <p:ext uri="{BB962C8B-B14F-4D97-AF65-F5344CB8AC3E}">
        <p14:creationId xmlns:p14="http://schemas.microsoft.com/office/powerpoint/2010/main" val="41286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a:t>
            </a:r>
          </a:p>
        </p:txBody>
      </p:sp>
      <p:sp>
        <p:nvSpPr>
          <p:cNvPr id="3" name="TextBox 2">
            <a:extLst>
              <a:ext uri="{FF2B5EF4-FFF2-40B4-BE49-F238E27FC236}">
                <a16:creationId xmlns:a16="http://schemas.microsoft.com/office/drawing/2014/main" id="{078CDB56-2E2D-C5C6-59A6-820C219C1596}"/>
              </a:ext>
            </a:extLst>
          </p:cNvPr>
          <p:cNvSpPr txBox="1"/>
          <p:nvPr/>
        </p:nvSpPr>
        <p:spPr>
          <a:xfrm>
            <a:off x="400628" y="1806280"/>
            <a:ext cx="6936004" cy="3539430"/>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The result is fewer fires, less devastation and stronger and safer communities.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Prevention does not just save money—it saves lives and preserves value. Just as smart firefighting is about preventing fires before they start, smart medical aid is about keeping people well long before illness takes hold.</a:t>
            </a:r>
          </a:p>
          <a:p>
            <a:pPr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Country economic competitiveness index</a:t>
            </a:r>
          </a:p>
          <a:p>
            <a:pPr marL="742950" lvl="1"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Skills preservation and expertise preservation</a:t>
            </a:r>
          </a:p>
          <a:p>
            <a:pPr marL="742950" lvl="1"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Talent pipelines protection</a:t>
            </a:r>
          </a:p>
          <a:p>
            <a:pPr marL="742950" lvl="1"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Recruitment cost</a:t>
            </a:r>
          </a:p>
          <a:p>
            <a:pPr marL="742950" lvl="1"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Innovation</a:t>
            </a:r>
          </a:p>
          <a:p>
            <a:pPr marL="742950" lvl="1"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Family cohesion</a:t>
            </a:r>
          </a:p>
          <a:p>
            <a:pPr marL="742950" lvl="1" indent="-285750" algn="just">
              <a:buFont typeface="Arial" panose="020B0604020202020204" pitchFamily="34" charset="0"/>
              <a:buChar char="•"/>
            </a:pPr>
            <a:r>
              <a:rPr lang="en-US" sz="1600" dirty="0">
                <a:solidFill>
                  <a:srgbClr val="388FD3"/>
                </a:solidFill>
                <a:latin typeface="Arial" panose="020B0604020202020204" pitchFamily="34" charset="0"/>
                <a:cs typeface="Arial" panose="020B0604020202020204" pitchFamily="34" charset="0"/>
              </a:rPr>
              <a:t>Community capacity building</a:t>
            </a:r>
            <a:endParaRPr lang="en-ZA" sz="1600" dirty="0">
              <a:latin typeface="Arial" panose="020B0604020202020204" pitchFamily="34" charset="0"/>
              <a:cs typeface="Arial" panose="020B0604020202020204" pitchFamily="34" charset="0"/>
            </a:endParaRPr>
          </a:p>
        </p:txBody>
      </p:sp>
      <p:pic>
        <p:nvPicPr>
          <p:cNvPr id="3074" name="Picture 2" descr="Generated image">
            <a:extLst>
              <a:ext uri="{FF2B5EF4-FFF2-40B4-BE49-F238E27FC236}">
                <a16:creationId xmlns:a16="http://schemas.microsoft.com/office/drawing/2014/main" id="{FAF282C0-4132-2714-2B5A-EF1057502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611" y="1219626"/>
            <a:ext cx="4174761" cy="4174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648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a:t>
            </a:r>
          </a:p>
        </p:txBody>
      </p:sp>
      <p:sp>
        <p:nvSpPr>
          <p:cNvPr id="3" name="TextBox 2">
            <a:extLst>
              <a:ext uri="{FF2B5EF4-FFF2-40B4-BE49-F238E27FC236}">
                <a16:creationId xmlns:a16="http://schemas.microsoft.com/office/drawing/2014/main" id="{078CDB56-2E2D-C5C6-59A6-820C219C1596}"/>
              </a:ext>
            </a:extLst>
          </p:cNvPr>
          <p:cNvSpPr txBox="1"/>
          <p:nvPr/>
        </p:nvSpPr>
        <p:spPr>
          <a:xfrm>
            <a:off x="289484" y="3368917"/>
            <a:ext cx="4422533" cy="646986"/>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GEMS offers market leading preventative and screening benefits across all its options. </a:t>
            </a:r>
            <a:endParaRPr lang="en-ZA" sz="1600" dirty="0">
              <a:latin typeface="Arial" panose="020B0604020202020204" pitchFamily="34" charset="0"/>
              <a:cs typeface="Arial" panose="020B0604020202020204" pitchFamily="34" charset="0"/>
            </a:endParaRPr>
          </a:p>
        </p:txBody>
      </p:sp>
      <p:pic>
        <p:nvPicPr>
          <p:cNvPr id="4098" name="Picture 2" descr="Cardio - Free healthcare and medical icons">
            <a:extLst>
              <a:ext uri="{FF2B5EF4-FFF2-40B4-BE49-F238E27FC236}">
                <a16:creationId xmlns:a16="http://schemas.microsoft.com/office/drawing/2014/main" id="{14BFF30A-9776-C422-FD5E-ACDC1C8AC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909" y="1475998"/>
            <a:ext cx="1101590" cy="110159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3D55D9-2AFE-3BD5-1B87-C936F725A19E}"/>
              </a:ext>
            </a:extLst>
          </p:cNvPr>
          <p:cNvSpPr txBox="1"/>
          <p:nvPr/>
        </p:nvSpPr>
        <p:spPr>
          <a:xfrm>
            <a:off x="7713549" y="1648482"/>
            <a:ext cx="3549316" cy="861774"/>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Blood pressure monitoring </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Cholesterol careening</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Glucose screening</a:t>
            </a:r>
          </a:p>
        </p:txBody>
      </p:sp>
      <p:pic>
        <p:nvPicPr>
          <p:cNvPr id="4100" name="Picture 4" descr="Black Lung Icons - Free SVG &amp; PNG Black Lung Images - Noun ...">
            <a:extLst>
              <a:ext uri="{FF2B5EF4-FFF2-40B4-BE49-F238E27FC236}">
                <a16:creationId xmlns:a16="http://schemas.microsoft.com/office/drawing/2014/main" id="{EDBCB42D-A674-7E8B-3038-3354D8CC4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177" y="2914313"/>
            <a:ext cx="1101590" cy="110159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0D0646-12BC-5791-0130-AE755B6ED7F1}"/>
              </a:ext>
            </a:extLst>
          </p:cNvPr>
          <p:cNvSpPr txBox="1"/>
          <p:nvPr/>
        </p:nvSpPr>
        <p:spPr>
          <a:xfrm>
            <a:off x="7713549" y="3147897"/>
            <a:ext cx="3549316" cy="338554"/>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Peak flow measurement </a:t>
            </a:r>
          </a:p>
        </p:txBody>
      </p:sp>
      <p:pic>
        <p:nvPicPr>
          <p:cNvPr id="4102" name="Picture 6" descr="Baby Black Glyph Icon Newborn Diaper Black Colour 59825794 ...">
            <a:extLst>
              <a:ext uri="{FF2B5EF4-FFF2-40B4-BE49-F238E27FC236}">
                <a16:creationId xmlns:a16="http://schemas.microsoft.com/office/drawing/2014/main" id="{09C09D36-E0E0-70D0-3AC3-C1EC4C573B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1680" y="4352628"/>
            <a:ext cx="1101590" cy="110159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F9BA86-16FF-7D03-6A09-CB2D626EC24F}"/>
              </a:ext>
            </a:extLst>
          </p:cNvPr>
          <p:cNvSpPr txBox="1"/>
          <p:nvPr/>
        </p:nvSpPr>
        <p:spPr>
          <a:xfrm>
            <a:off x="7713549" y="4286039"/>
            <a:ext cx="3549316" cy="861774"/>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Hearing screening</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Neonatal hypothyroidism</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Optometric screening </a:t>
            </a:r>
          </a:p>
        </p:txBody>
      </p:sp>
      <p:sp>
        <p:nvSpPr>
          <p:cNvPr id="6" name="Left Brace 5">
            <a:extLst>
              <a:ext uri="{FF2B5EF4-FFF2-40B4-BE49-F238E27FC236}">
                <a16:creationId xmlns:a16="http://schemas.microsoft.com/office/drawing/2014/main" id="{CF9B9049-26A6-1ABE-BFE7-1E50C430B0CF}"/>
              </a:ext>
            </a:extLst>
          </p:cNvPr>
          <p:cNvSpPr/>
          <p:nvPr/>
        </p:nvSpPr>
        <p:spPr>
          <a:xfrm>
            <a:off x="5097780" y="1421606"/>
            <a:ext cx="307181" cy="3949291"/>
          </a:xfrm>
          <a:prstGeom prst="leftBrace">
            <a:avLst>
              <a:gd name="adj1" fmla="val 3707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413073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a:t>
            </a:r>
          </a:p>
        </p:txBody>
      </p:sp>
      <p:sp>
        <p:nvSpPr>
          <p:cNvPr id="3" name="TextBox 2">
            <a:extLst>
              <a:ext uri="{FF2B5EF4-FFF2-40B4-BE49-F238E27FC236}">
                <a16:creationId xmlns:a16="http://schemas.microsoft.com/office/drawing/2014/main" id="{078CDB56-2E2D-C5C6-59A6-820C219C1596}"/>
              </a:ext>
            </a:extLst>
          </p:cNvPr>
          <p:cNvSpPr txBox="1"/>
          <p:nvPr/>
        </p:nvSpPr>
        <p:spPr>
          <a:xfrm>
            <a:off x="87554" y="3368917"/>
            <a:ext cx="4422533" cy="646986"/>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GEMS offers market leading preventative and screening benefits across all its options. </a:t>
            </a:r>
            <a:endParaRPr lang="en-ZA"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F3D55D9-2AFE-3BD5-1B87-C936F725A19E}"/>
              </a:ext>
            </a:extLst>
          </p:cNvPr>
          <p:cNvSpPr txBox="1"/>
          <p:nvPr/>
        </p:nvSpPr>
        <p:spPr>
          <a:xfrm>
            <a:off x="7182604" y="1544126"/>
            <a:ext cx="3549316" cy="338554"/>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Osteoporosis screening </a:t>
            </a:r>
          </a:p>
        </p:txBody>
      </p:sp>
      <p:sp>
        <p:nvSpPr>
          <p:cNvPr id="4" name="TextBox 3">
            <a:extLst>
              <a:ext uri="{FF2B5EF4-FFF2-40B4-BE49-F238E27FC236}">
                <a16:creationId xmlns:a16="http://schemas.microsoft.com/office/drawing/2014/main" id="{D60D0646-12BC-5791-0130-AE755B6ED7F1}"/>
              </a:ext>
            </a:extLst>
          </p:cNvPr>
          <p:cNvSpPr txBox="1"/>
          <p:nvPr/>
        </p:nvSpPr>
        <p:spPr>
          <a:xfrm>
            <a:off x="7182604" y="2728261"/>
            <a:ext cx="3549316" cy="1077218"/>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Chlamydia testing </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HIV testing</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Syphilis testing </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TB testing </a:t>
            </a:r>
          </a:p>
        </p:txBody>
      </p:sp>
      <p:sp>
        <p:nvSpPr>
          <p:cNvPr id="5" name="TextBox 4">
            <a:extLst>
              <a:ext uri="{FF2B5EF4-FFF2-40B4-BE49-F238E27FC236}">
                <a16:creationId xmlns:a16="http://schemas.microsoft.com/office/drawing/2014/main" id="{78F9BA86-16FF-7D03-6A09-CB2D626EC24F}"/>
              </a:ext>
            </a:extLst>
          </p:cNvPr>
          <p:cNvSpPr txBox="1"/>
          <p:nvPr/>
        </p:nvSpPr>
        <p:spPr>
          <a:xfrm>
            <a:off x="7057476" y="4112451"/>
            <a:ext cx="3549316" cy="1077218"/>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Facal occult blood test</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Mammogram </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Pap smear</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Prostate screening</a:t>
            </a:r>
          </a:p>
        </p:txBody>
      </p:sp>
      <p:sp>
        <p:nvSpPr>
          <p:cNvPr id="6" name="Left Brace 5">
            <a:extLst>
              <a:ext uri="{FF2B5EF4-FFF2-40B4-BE49-F238E27FC236}">
                <a16:creationId xmlns:a16="http://schemas.microsoft.com/office/drawing/2014/main" id="{CF9B9049-26A6-1ABE-BFE7-1E50C430B0CF}"/>
              </a:ext>
            </a:extLst>
          </p:cNvPr>
          <p:cNvSpPr/>
          <p:nvPr/>
        </p:nvSpPr>
        <p:spPr>
          <a:xfrm>
            <a:off x="4895851" y="1421606"/>
            <a:ext cx="233638" cy="3958916"/>
          </a:xfrm>
          <a:prstGeom prst="leftBrace">
            <a:avLst>
              <a:gd name="adj1" fmla="val 3707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5122" name="Picture 2" descr="4,200+ Osteoporosis Icon Stock Illustrations, Royalty-Free ...">
            <a:extLst>
              <a:ext uri="{FF2B5EF4-FFF2-40B4-BE49-F238E27FC236}">
                <a16:creationId xmlns:a16="http://schemas.microsoft.com/office/drawing/2014/main" id="{425354A6-2B6C-C23A-DD2E-FA8A4E88F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979" y="1460372"/>
            <a:ext cx="986087" cy="98608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Infectious Disease Icons - Free SVG &amp; PNG Infectious Disease Images - Noun  Project">
            <a:extLst>
              <a:ext uri="{FF2B5EF4-FFF2-40B4-BE49-F238E27FC236}">
                <a16:creationId xmlns:a16="http://schemas.microsoft.com/office/drawing/2014/main" id="{6F5A5644-F3B5-0CD0-ECEA-7B3E4A450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739" y="2752015"/>
            <a:ext cx="1053464" cy="105346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6" name="Picture 6" descr="Cancer - Free shapes and symbols icons">
            <a:extLst>
              <a:ext uri="{FF2B5EF4-FFF2-40B4-BE49-F238E27FC236}">
                <a16:creationId xmlns:a16="http://schemas.microsoft.com/office/drawing/2014/main" id="{87454906-7C1B-79F4-FB65-5DF5F89F0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9739" y="4163320"/>
            <a:ext cx="1047224" cy="104722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898A09-724E-85E6-EF8D-7D35F0772CD5}"/>
              </a:ext>
            </a:extLst>
          </p:cNvPr>
          <p:cNvSpPr txBox="1"/>
          <p:nvPr/>
        </p:nvSpPr>
        <p:spPr>
          <a:xfrm>
            <a:off x="9800314" y="3827695"/>
            <a:ext cx="1970250" cy="578882"/>
          </a:xfrm>
          <a:prstGeom prst="roundRect">
            <a:avLst/>
          </a:prstGeom>
          <a:ln w="38100">
            <a:solidFill>
              <a:schemeClr val="accent3"/>
            </a:solid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400" dirty="0">
                <a:latin typeface="Arial" panose="020B0604020202020204" pitchFamily="34" charset="0"/>
                <a:cs typeface="Arial" panose="020B0604020202020204" pitchFamily="34" charset="0"/>
              </a:rPr>
              <a:t>TOP 5 CAUSES OF CANCERS IN SA</a:t>
            </a:r>
            <a:endParaRPr lang="en-ZA"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6E5C6F-E6EA-D1D1-781C-9A18D7D61831}"/>
              </a:ext>
            </a:extLst>
          </p:cNvPr>
          <p:cNvSpPr txBox="1"/>
          <p:nvPr/>
        </p:nvSpPr>
        <p:spPr>
          <a:xfrm>
            <a:off x="9776901" y="4470799"/>
            <a:ext cx="2252264" cy="1323439"/>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1- Breast </a:t>
            </a:r>
          </a:p>
          <a:p>
            <a:r>
              <a:rPr lang="en-ZA" sz="1600" dirty="0">
                <a:latin typeface="Arial" panose="020B0604020202020204" pitchFamily="34" charset="0"/>
                <a:cs typeface="Arial" panose="020B0604020202020204" pitchFamily="34" charset="0"/>
              </a:rPr>
              <a:t>2- Prostate </a:t>
            </a:r>
          </a:p>
          <a:p>
            <a:r>
              <a:rPr lang="en-ZA" sz="1600" dirty="0">
                <a:latin typeface="Arial" panose="020B0604020202020204" pitchFamily="34" charset="0"/>
                <a:cs typeface="Arial" panose="020B0604020202020204" pitchFamily="34" charset="0"/>
              </a:rPr>
              <a:t>3- Cervical </a:t>
            </a:r>
          </a:p>
          <a:p>
            <a:r>
              <a:rPr lang="en-ZA" sz="1600" dirty="0">
                <a:latin typeface="Arial" panose="020B0604020202020204" pitchFamily="34" charset="0"/>
                <a:cs typeface="Arial" panose="020B0604020202020204" pitchFamily="34" charset="0"/>
              </a:rPr>
              <a:t>4- Lung </a:t>
            </a:r>
          </a:p>
          <a:p>
            <a:r>
              <a:rPr lang="en-ZA" sz="1600" dirty="0">
                <a:latin typeface="Arial" panose="020B0604020202020204" pitchFamily="34" charset="0"/>
                <a:cs typeface="Arial" panose="020B0604020202020204" pitchFamily="34" charset="0"/>
              </a:rPr>
              <a:t>5- Colorectal </a:t>
            </a:r>
          </a:p>
        </p:txBody>
      </p:sp>
      <p:sp>
        <p:nvSpPr>
          <p:cNvPr id="9" name="TextBox 8">
            <a:extLst>
              <a:ext uri="{FF2B5EF4-FFF2-40B4-BE49-F238E27FC236}">
                <a16:creationId xmlns:a16="http://schemas.microsoft.com/office/drawing/2014/main" id="{A7EF07C0-4753-ED1F-6924-94471EC03CA2}"/>
              </a:ext>
            </a:extLst>
          </p:cNvPr>
          <p:cNvSpPr txBox="1"/>
          <p:nvPr/>
        </p:nvSpPr>
        <p:spPr>
          <a:xfrm>
            <a:off x="9827970" y="2314606"/>
            <a:ext cx="1970250" cy="340519"/>
          </a:xfrm>
          <a:prstGeom prst="roundRect">
            <a:avLst/>
          </a:prstGeom>
          <a:ln w="38100">
            <a:solidFill>
              <a:schemeClr val="accent3"/>
            </a:solid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ZA" sz="1400" dirty="0">
                <a:latin typeface="Arial" panose="020B0604020202020204" pitchFamily="34" charset="0"/>
                <a:cs typeface="Arial" panose="020B0604020202020204" pitchFamily="34" charset="0"/>
              </a:rPr>
              <a:t>L</a:t>
            </a:r>
            <a:r>
              <a:rPr lang="en-US" sz="1400" dirty="0">
                <a:latin typeface="Arial" panose="020B0604020202020204" pitchFamily="34" charset="0"/>
                <a:cs typeface="Arial" panose="020B0604020202020204" pitchFamily="34" charset="0"/>
              </a:rPr>
              <a:t>IFE EXPECTANCY</a:t>
            </a:r>
            <a:endParaRPr lang="en-ZA"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89DD66F-CD45-B3C9-5B73-97454A8529CB}"/>
              </a:ext>
            </a:extLst>
          </p:cNvPr>
          <p:cNvSpPr txBox="1"/>
          <p:nvPr/>
        </p:nvSpPr>
        <p:spPr>
          <a:xfrm>
            <a:off x="9776901" y="2664039"/>
            <a:ext cx="2252264" cy="1077218"/>
          </a:xfrm>
          <a:prstGeom prst="rect">
            <a:avLst/>
          </a:prstGeom>
          <a:noFill/>
        </p:spPr>
        <p:txBody>
          <a:bodyPr wrap="square" rtlCol="0">
            <a:spAutoFit/>
          </a:bodyPr>
          <a:lstStyle/>
          <a:p>
            <a:r>
              <a:rPr lang="en-ZA" sz="1600" dirty="0">
                <a:latin typeface="Arial" panose="020B0604020202020204" pitchFamily="34" charset="0"/>
                <a:cs typeface="Arial" panose="020B0604020202020204" pitchFamily="34" charset="0"/>
              </a:rPr>
              <a:t>Early ART initiation leads to nearly close to normal life expectancy  </a:t>
            </a:r>
          </a:p>
        </p:txBody>
      </p:sp>
    </p:spTree>
    <p:extLst>
      <p:ext uri="{BB962C8B-B14F-4D97-AF65-F5344CB8AC3E}">
        <p14:creationId xmlns:p14="http://schemas.microsoft.com/office/powerpoint/2010/main" val="31129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Prioritising Prevention and Screening</a:t>
            </a:r>
          </a:p>
        </p:txBody>
      </p:sp>
      <p:sp>
        <p:nvSpPr>
          <p:cNvPr id="3" name="TextBox 2">
            <a:extLst>
              <a:ext uri="{FF2B5EF4-FFF2-40B4-BE49-F238E27FC236}">
                <a16:creationId xmlns:a16="http://schemas.microsoft.com/office/drawing/2014/main" id="{078CDB56-2E2D-C5C6-59A6-820C219C1596}"/>
              </a:ext>
            </a:extLst>
          </p:cNvPr>
          <p:cNvSpPr txBox="1"/>
          <p:nvPr/>
        </p:nvSpPr>
        <p:spPr>
          <a:xfrm>
            <a:off x="563804" y="3368917"/>
            <a:ext cx="4422533" cy="646986"/>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GEMS offers market leading preventative and screening benefits across all its options. </a:t>
            </a:r>
            <a:endParaRPr lang="en-ZA"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60D0646-12BC-5791-0130-AE755B6ED7F1}"/>
              </a:ext>
            </a:extLst>
          </p:cNvPr>
          <p:cNvSpPr txBox="1"/>
          <p:nvPr/>
        </p:nvSpPr>
        <p:spPr>
          <a:xfrm>
            <a:off x="7708146" y="2896447"/>
            <a:ext cx="3549316" cy="584775"/>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Polishing</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Sealants</a:t>
            </a:r>
          </a:p>
        </p:txBody>
      </p:sp>
      <p:sp>
        <p:nvSpPr>
          <p:cNvPr id="5" name="TextBox 4">
            <a:extLst>
              <a:ext uri="{FF2B5EF4-FFF2-40B4-BE49-F238E27FC236}">
                <a16:creationId xmlns:a16="http://schemas.microsoft.com/office/drawing/2014/main" id="{78F9BA86-16FF-7D03-6A09-CB2D626EC24F}"/>
              </a:ext>
            </a:extLst>
          </p:cNvPr>
          <p:cNvSpPr txBox="1"/>
          <p:nvPr/>
        </p:nvSpPr>
        <p:spPr>
          <a:xfrm>
            <a:off x="7708146" y="4267599"/>
            <a:ext cx="3647901" cy="830997"/>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Glaucoma screening</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Pregnancy screening</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Pre and post exposure prophylaxis </a:t>
            </a:r>
          </a:p>
        </p:txBody>
      </p:sp>
      <p:sp>
        <p:nvSpPr>
          <p:cNvPr id="6" name="Left Brace 5">
            <a:extLst>
              <a:ext uri="{FF2B5EF4-FFF2-40B4-BE49-F238E27FC236}">
                <a16:creationId xmlns:a16="http://schemas.microsoft.com/office/drawing/2014/main" id="{CF9B9049-26A6-1ABE-BFE7-1E50C430B0CF}"/>
              </a:ext>
            </a:extLst>
          </p:cNvPr>
          <p:cNvSpPr/>
          <p:nvPr/>
        </p:nvSpPr>
        <p:spPr>
          <a:xfrm>
            <a:off x="5372100" y="1421606"/>
            <a:ext cx="307181" cy="4074419"/>
          </a:xfrm>
          <a:prstGeom prst="leftBrace">
            <a:avLst>
              <a:gd name="adj1" fmla="val 3707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7" name="TextBox 6">
            <a:extLst>
              <a:ext uri="{FF2B5EF4-FFF2-40B4-BE49-F238E27FC236}">
                <a16:creationId xmlns:a16="http://schemas.microsoft.com/office/drawing/2014/main" id="{AD5E077F-BC2C-E662-914B-A0461D0D6965}"/>
              </a:ext>
            </a:extLst>
          </p:cNvPr>
          <p:cNvSpPr txBox="1"/>
          <p:nvPr/>
        </p:nvSpPr>
        <p:spPr>
          <a:xfrm>
            <a:off x="7658854" y="1412045"/>
            <a:ext cx="3549316" cy="861774"/>
          </a:xfrm>
          <a:prstGeom prst="rect">
            <a:avLst/>
          </a:prstGeom>
          <a:noFill/>
        </p:spPr>
        <p:txBody>
          <a:bodyPr wrap="square" rtlCol="0">
            <a:spAutoFit/>
          </a:bodyPr>
          <a:lstStyle/>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HPV vaccine</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Influenza  vaccine</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Pneumococcal vaccine</a:t>
            </a:r>
          </a:p>
        </p:txBody>
      </p:sp>
      <p:pic>
        <p:nvPicPr>
          <p:cNvPr id="8" name="Picture 8" descr="Vaccine Icon Stock Illustrations – 68,051 Vaccine Icon Stock Illustrations,  Vectors &amp; Clipart - Dreamstime">
            <a:extLst>
              <a:ext uri="{FF2B5EF4-FFF2-40B4-BE49-F238E27FC236}">
                <a16:creationId xmlns:a16="http://schemas.microsoft.com/office/drawing/2014/main" id="{D15523DA-D3AA-84CE-DEC8-DA4ADF98F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93" y="1460725"/>
            <a:ext cx="1129676" cy="11296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6" name="Picture 2" descr="teeth icon template black color editable. 6692690 Vector Art at Vecteezy">
            <a:extLst>
              <a:ext uri="{FF2B5EF4-FFF2-40B4-BE49-F238E27FC236}">
                <a16:creationId xmlns:a16="http://schemas.microsoft.com/office/drawing/2014/main" id="{556EFDBB-4310-F97B-5C15-7FEE25590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393" y="2864162"/>
            <a:ext cx="1129676" cy="11296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8" name="Picture 4" descr="And More">
            <a:extLst>
              <a:ext uri="{FF2B5EF4-FFF2-40B4-BE49-F238E27FC236}">
                <a16:creationId xmlns:a16="http://schemas.microsoft.com/office/drawing/2014/main" id="{952C56E4-A96E-A7F9-819D-7270334BB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7883" y="4267599"/>
            <a:ext cx="1129676" cy="11296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63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BF9A6E-3294-3140-89F0-842732F66E7A}"/>
              </a:ext>
            </a:extLst>
          </p:cNvPr>
          <p:cNvSpPr txBox="1">
            <a:spLocks noGrp="1"/>
          </p:cNvSpPr>
          <p:nvPr>
            <p:ph type="title"/>
          </p:nvPr>
        </p:nvSpPr>
        <p:spPr>
          <a:xfrm>
            <a:off x="838200" y="3131381"/>
            <a:ext cx="10515600" cy="480131"/>
          </a:xfrm>
          <a:prstGeom prst="rect">
            <a:avLst/>
          </a:prstGeom>
          <a:noFill/>
        </p:spPr>
        <p:txBody>
          <a:bodyPr wrap="square" rtlCol="0">
            <a:spAutoFit/>
          </a:bodyPr>
          <a:lstStyle/>
          <a:p>
            <a:r>
              <a:rPr lang="en-US" sz="2800" b="1" dirty="0">
                <a:solidFill>
                  <a:schemeClr val="tx1">
                    <a:lumMod val="50000"/>
                    <a:lumOff val="50000"/>
                  </a:schemeClr>
                </a:solidFill>
                <a:latin typeface="Arial" panose="020B0604020202020204" pitchFamily="34" charset="0"/>
                <a:cs typeface="Arial" panose="020B0604020202020204" pitchFamily="34" charset="0"/>
              </a:rPr>
              <a:t>Progress and Challenges</a:t>
            </a:r>
          </a:p>
        </p:txBody>
      </p:sp>
    </p:spTree>
    <p:extLst>
      <p:ext uri="{BB962C8B-B14F-4D97-AF65-F5344CB8AC3E}">
        <p14:creationId xmlns:p14="http://schemas.microsoft.com/office/powerpoint/2010/main" val="2677803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Progress and Challenges</a:t>
            </a:r>
          </a:p>
        </p:txBody>
      </p:sp>
      <p:sp>
        <p:nvSpPr>
          <p:cNvPr id="4" name="TextBox 3">
            <a:extLst>
              <a:ext uri="{FF2B5EF4-FFF2-40B4-BE49-F238E27FC236}">
                <a16:creationId xmlns:a16="http://schemas.microsoft.com/office/drawing/2014/main" id="{0B0A708B-0492-4909-91E8-CB6D369A80E6}"/>
              </a:ext>
            </a:extLst>
          </p:cNvPr>
          <p:cNvSpPr txBox="1"/>
          <p:nvPr/>
        </p:nvSpPr>
        <p:spPr>
          <a:xfrm>
            <a:off x="578192" y="2469330"/>
            <a:ext cx="6818855" cy="2308324"/>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In addition to the provision of extensive benefit entitlements,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GEMS promotes the adoption of screening and preventative care services by incentivising healthcare professionals to champion screening and preventative care and by educating members on the importance of screening and preventative care.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Steady incremental improvements are evident but </a:t>
            </a:r>
            <a:r>
              <a:rPr lang="en-US" sz="1600" b="1" dirty="0">
                <a:latin typeface="Arial" panose="020B0604020202020204" pitchFamily="34" charset="0"/>
                <a:cs typeface="Arial" panose="020B0604020202020204" pitchFamily="34" charset="0"/>
              </a:rPr>
              <a:t>nonetheless there is tremendous room for improvement</a:t>
            </a:r>
            <a:r>
              <a:rPr lang="en-US" sz="1600" dirty="0">
                <a:latin typeface="Arial" panose="020B0604020202020204" pitchFamily="34" charset="0"/>
                <a:cs typeface="Arial" panose="020B0604020202020204" pitchFamily="34" charset="0"/>
              </a:rPr>
              <a:t>. </a:t>
            </a:r>
            <a:endParaRPr lang="en-ZA"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1B6F412-8860-5392-3555-E9A8EF4B86B2}"/>
              </a:ext>
            </a:extLst>
          </p:cNvPr>
          <p:cNvSpPr/>
          <p:nvPr/>
        </p:nvSpPr>
        <p:spPr>
          <a:xfrm>
            <a:off x="7681455" y="2469330"/>
            <a:ext cx="3609402" cy="257624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a:extLst>
              <a:ext uri="{FF2B5EF4-FFF2-40B4-BE49-F238E27FC236}">
                <a16:creationId xmlns:a16="http://schemas.microsoft.com/office/drawing/2014/main" id="{2FC0D518-132B-416F-EA52-0FCE0138749C}"/>
              </a:ext>
            </a:extLst>
          </p:cNvPr>
          <p:cNvSpPr txBox="1"/>
          <p:nvPr/>
        </p:nvSpPr>
        <p:spPr>
          <a:xfrm rot="16200000">
            <a:off x="6787177" y="3556994"/>
            <a:ext cx="2456953" cy="400110"/>
          </a:xfrm>
          <a:prstGeom prst="rect">
            <a:avLst/>
          </a:prstGeom>
          <a:noFill/>
        </p:spPr>
        <p:txBody>
          <a:bodyPr wrap="square" rtlCol="0">
            <a:spAutoFit/>
          </a:bodyPr>
          <a:lstStyle/>
          <a:p>
            <a:pPr algn="ctr"/>
            <a:r>
              <a:rPr lang="en-ZA" sz="2000" b="1" dirty="0">
                <a:latin typeface="Arial" panose="020B0604020202020204" pitchFamily="34" charset="0"/>
                <a:cs typeface="Arial" panose="020B0604020202020204" pitchFamily="34" charset="0"/>
              </a:rPr>
              <a:t>Examples</a:t>
            </a:r>
          </a:p>
        </p:txBody>
      </p:sp>
      <p:pic>
        <p:nvPicPr>
          <p:cNvPr id="10242" name="Picture 2">
            <a:extLst>
              <a:ext uri="{FF2B5EF4-FFF2-40B4-BE49-F238E27FC236}">
                <a16:creationId xmlns:a16="http://schemas.microsoft.com/office/drawing/2014/main" id="{F5325382-5CB5-46A9-D826-CD4807A1E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205" y="2745294"/>
            <a:ext cx="864000" cy="86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DAC76D-753D-1F06-CE14-C68890AB9098}"/>
              </a:ext>
            </a:extLst>
          </p:cNvPr>
          <p:cNvSpPr txBox="1"/>
          <p:nvPr/>
        </p:nvSpPr>
        <p:spPr>
          <a:xfrm>
            <a:off x="9335253" y="2986301"/>
            <a:ext cx="1836334"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Mammograms</a:t>
            </a:r>
          </a:p>
        </p:txBody>
      </p:sp>
      <p:pic>
        <p:nvPicPr>
          <p:cNvPr id="10244" name="Picture 4">
            <a:extLst>
              <a:ext uri="{FF2B5EF4-FFF2-40B4-BE49-F238E27FC236}">
                <a16:creationId xmlns:a16="http://schemas.microsoft.com/office/drawing/2014/main" id="{5DA4330D-7090-3C1C-63A9-6E423D6B2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205" y="3895434"/>
            <a:ext cx="864000" cy="86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370939-FED8-F0A0-5703-CE626D9B952C}"/>
              </a:ext>
            </a:extLst>
          </p:cNvPr>
          <p:cNvSpPr txBox="1"/>
          <p:nvPr/>
        </p:nvSpPr>
        <p:spPr>
          <a:xfrm>
            <a:off x="9335253" y="4142768"/>
            <a:ext cx="1836334"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Flu vaccines</a:t>
            </a:r>
          </a:p>
        </p:txBody>
      </p:sp>
    </p:spTree>
    <p:extLst>
      <p:ext uri="{BB962C8B-B14F-4D97-AF65-F5344CB8AC3E}">
        <p14:creationId xmlns:p14="http://schemas.microsoft.com/office/powerpoint/2010/main" val="274651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990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Progress and Challenges</a:t>
            </a:r>
          </a:p>
        </p:txBody>
      </p:sp>
      <p:graphicFrame>
        <p:nvGraphicFramePr>
          <p:cNvPr id="7" name="Chart 6">
            <a:extLst>
              <a:ext uri="{FF2B5EF4-FFF2-40B4-BE49-F238E27FC236}">
                <a16:creationId xmlns:a16="http://schemas.microsoft.com/office/drawing/2014/main" id="{5234B492-F390-1CC6-4D18-84CF02E8471E}"/>
              </a:ext>
            </a:extLst>
          </p:cNvPr>
          <p:cNvGraphicFramePr>
            <a:graphicFrameLocks/>
          </p:cNvGraphicFramePr>
          <p:nvPr>
            <p:extLst>
              <p:ext uri="{D42A27DB-BD31-4B8C-83A1-F6EECF244321}">
                <p14:modId xmlns:p14="http://schemas.microsoft.com/office/powerpoint/2010/main" val="3490311590"/>
              </p:ext>
            </p:extLst>
          </p:nvPr>
        </p:nvGraphicFramePr>
        <p:xfrm>
          <a:off x="221525" y="1331751"/>
          <a:ext cx="5389998" cy="282636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B7830E74-11B6-0CCC-7BFD-9DB942ACFBAB}"/>
              </a:ext>
            </a:extLst>
          </p:cNvPr>
          <p:cNvSpPr txBox="1"/>
          <p:nvPr/>
        </p:nvSpPr>
        <p:spPr>
          <a:xfrm>
            <a:off x="273070" y="4263992"/>
            <a:ext cx="5688000" cy="830997"/>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68.4% increase in flu vaccine coverage (2015 to 2024). Progress was stunted by the Covid-19 pandemic and coverage is yet to fully recover subsequent to the pandemic. </a:t>
            </a:r>
          </a:p>
        </p:txBody>
      </p:sp>
      <p:cxnSp>
        <p:nvCxnSpPr>
          <p:cNvPr id="13" name="Straight Connector 12">
            <a:extLst>
              <a:ext uri="{FF2B5EF4-FFF2-40B4-BE49-F238E27FC236}">
                <a16:creationId xmlns:a16="http://schemas.microsoft.com/office/drawing/2014/main" id="{FAC47DBD-3F55-8FD3-6E1F-70B5B6D829A1}"/>
              </a:ext>
            </a:extLst>
          </p:cNvPr>
          <p:cNvCxnSpPr>
            <a:cxnSpLocks/>
          </p:cNvCxnSpPr>
          <p:nvPr/>
        </p:nvCxnSpPr>
        <p:spPr>
          <a:xfrm>
            <a:off x="6035386" y="1219626"/>
            <a:ext cx="0" cy="40935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0EEA7843-0C19-4EFB-B17A-05EE7D63C109}"/>
              </a:ext>
            </a:extLst>
          </p:cNvPr>
          <p:cNvGraphicFramePr>
            <a:graphicFrameLocks/>
          </p:cNvGraphicFramePr>
          <p:nvPr>
            <p:extLst>
              <p:ext uri="{D42A27DB-BD31-4B8C-83A1-F6EECF244321}">
                <p14:modId xmlns:p14="http://schemas.microsoft.com/office/powerpoint/2010/main" val="4156203642"/>
              </p:ext>
            </p:extLst>
          </p:nvPr>
        </p:nvGraphicFramePr>
        <p:xfrm>
          <a:off x="6184019" y="1331751"/>
          <a:ext cx="5462543" cy="2932241"/>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82A06810-4F6C-7C4D-72D0-221E2BA11923}"/>
              </a:ext>
            </a:extLst>
          </p:cNvPr>
          <p:cNvSpPr txBox="1"/>
          <p:nvPr/>
        </p:nvSpPr>
        <p:spPr>
          <a:xfrm>
            <a:off x="6221986" y="4263992"/>
            <a:ext cx="5688000" cy="830997"/>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21.0% increase in mammogram coverage (2015 to 2024). Progress was stunted by the Covid-19 pandemic and coverage is yet to fully recover subsequent to the pandemic.</a:t>
            </a:r>
          </a:p>
        </p:txBody>
      </p:sp>
    </p:spTree>
    <p:extLst>
      <p:ext uri="{BB962C8B-B14F-4D97-AF65-F5344CB8AC3E}">
        <p14:creationId xmlns:p14="http://schemas.microsoft.com/office/powerpoint/2010/main" val="359607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9A1A-F66C-22DC-9E40-88CB35114C6B}"/>
              </a:ext>
            </a:extLst>
          </p:cNvPr>
          <p:cNvSpPr>
            <a:spLocks noGrp="1"/>
          </p:cNvSpPr>
          <p:nvPr>
            <p:ph type="ctrTitle"/>
          </p:nvPr>
        </p:nvSpPr>
        <p:spPr>
          <a:xfrm>
            <a:off x="764496" y="912702"/>
            <a:ext cx="5331504" cy="2387600"/>
          </a:xfrm>
        </p:spPr>
        <p:txBody>
          <a:bodyPr>
            <a:normAutofit/>
          </a:bodyPr>
          <a:lstStyle/>
          <a:p>
            <a:r>
              <a:rPr lang="en-ZA" sz="2800" b="1" cap="none"/>
              <a:t>Dr Mpho Rabada</a:t>
            </a:r>
            <a:br>
              <a:rPr lang="en-ZA" sz="2800" cap="none"/>
            </a:br>
            <a:r>
              <a:rPr lang="en-ZA" sz="2800" cap="none"/>
              <a:t>GEMS Trustee</a:t>
            </a:r>
            <a:endParaRPr lang="en-ZA" sz="2800" cap="none" dirty="0"/>
          </a:p>
        </p:txBody>
      </p:sp>
      <p:sp>
        <p:nvSpPr>
          <p:cNvPr id="3" name="Subtitle 2">
            <a:extLst>
              <a:ext uri="{FF2B5EF4-FFF2-40B4-BE49-F238E27FC236}">
                <a16:creationId xmlns:a16="http://schemas.microsoft.com/office/drawing/2014/main" id="{04C4BD3E-F2FB-A049-A38C-3C1B7B88654E}"/>
              </a:ext>
            </a:extLst>
          </p:cNvPr>
          <p:cNvSpPr>
            <a:spLocks noGrp="1"/>
          </p:cNvSpPr>
          <p:nvPr>
            <p:ph type="subTitle" idx="1"/>
          </p:nvPr>
        </p:nvSpPr>
        <p:spPr>
          <a:xfrm>
            <a:off x="356135" y="3932393"/>
            <a:ext cx="5739865" cy="1016000"/>
          </a:xfrm>
        </p:spPr>
        <p:txBody>
          <a:bodyPr>
            <a:noAutofit/>
          </a:bodyPr>
          <a:lstStyle/>
          <a:p>
            <a:r>
              <a:rPr lang="en-US" sz="2800" b="1">
                <a:effectLst/>
                <a:latin typeface="+mj-lt"/>
                <a:ea typeface="Calibri" panose="020F0502020204030204" pitchFamily="34" charset="0"/>
              </a:rPr>
              <a:t>The Impact of Wellness Programmes on Reducing Long-Term Costs</a:t>
            </a:r>
            <a:endParaRPr lang="en-ZA" sz="2800" dirty="0">
              <a:latin typeface="+mj-lt"/>
            </a:endParaRPr>
          </a:p>
        </p:txBody>
      </p:sp>
      <p:pic>
        <p:nvPicPr>
          <p:cNvPr id="6" name="Picture Placeholder 5">
            <a:extLst>
              <a:ext uri="{FF2B5EF4-FFF2-40B4-BE49-F238E27FC236}">
                <a16:creationId xmlns:a16="http://schemas.microsoft.com/office/drawing/2014/main" id="{35BDF08A-88B4-FD17-92D4-936E16FBE10A}"/>
              </a:ext>
            </a:extLst>
          </p:cNvPr>
          <p:cNvPicPr>
            <a:picLocks noGrp="1" noChangeAspect="1"/>
          </p:cNvPicPr>
          <p:nvPr>
            <p:ph type="pic" sz="quarter" idx="11"/>
          </p:nvPr>
        </p:nvPicPr>
        <p:blipFill>
          <a:blip r:embed="rId2"/>
          <a:srcRect t="7892" b="7892"/>
          <a:stretch/>
        </p:blipFill>
        <p:spPr/>
      </p:pic>
    </p:spTree>
    <p:extLst>
      <p:ext uri="{BB962C8B-B14F-4D97-AF65-F5344CB8AC3E}">
        <p14:creationId xmlns:p14="http://schemas.microsoft.com/office/powerpoint/2010/main" val="284130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8D8C77-0416-D983-1213-BD0E6E6C42CB}"/>
              </a:ext>
            </a:extLst>
          </p:cNvPr>
          <p:cNvSpPr/>
          <p:nvPr/>
        </p:nvSpPr>
        <p:spPr>
          <a:xfrm>
            <a:off x="10425903" y="3910785"/>
            <a:ext cx="1294115" cy="333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a:extLst>
              <a:ext uri="{FF2B5EF4-FFF2-40B4-BE49-F238E27FC236}">
                <a16:creationId xmlns:a16="http://schemas.microsoft.com/office/drawing/2014/main" id="{B8C9DF77-9A65-E197-F2DD-3B1E47A75C8E}"/>
              </a:ext>
            </a:extLst>
          </p:cNvPr>
          <p:cNvSpPr/>
          <p:nvPr/>
        </p:nvSpPr>
        <p:spPr>
          <a:xfrm>
            <a:off x="4517218" y="3889024"/>
            <a:ext cx="1294115" cy="333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74533"/>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Progress and Challenges</a:t>
            </a:r>
          </a:p>
        </p:txBody>
      </p:sp>
      <p:sp>
        <p:nvSpPr>
          <p:cNvPr id="9" name="TextBox 8">
            <a:extLst>
              <a:ext uri="{FF2B5EF4-FFF2-40B4-BE49-F238E27FC236}">
                <a16:creationId xmlns:a16="http://schemas.microsoft.com/office/drawing/2014/main" id="{B7830E74-11B6-0CCC-7BFD-9DB942ACFBAB}"/>
              </a:ext>
            </a:extLst>
          </p:cNvPr>
          <p:cNvSpPr txBox="1"/>
          <p:nvPr/>
        </p:nvSpPr>
        <p:spPr>
          <a:xfrm>
            <a:off x="260044" y="4398014"/>
            <a:ext cx="5688000" cy="830997"/>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Coverage varies by region. North West underperforms with a 3.3% coverage, whilst the Western Cape excels at 7.8%. This further highlight opportunities for improvement. </a:t>
            </a:r>
          </a:p>
        </p:txBody>
      </p:sp>
      <mc:AlternateContent xmlns:mc="http://schemas.openxmlformats.org/markup-compatibility/2006" xmlns:cx4="http://schemas.microsoft.com/office/drawing/2016/5/10/chartex">
        <mc:Choice Requires="cx4">
          <p:graphicFrame>
            <p:nvGraphicFramePr>
              <p:cNvPr id="2" name="Chart 1">
                <a:extLst>
                  <a:ext uri="{FF2B5EF4-FFF2-40B4-BE49-F238E27FC236}">
                    <a16:creationId xmlns:a16="http://schemas.microsoft.com/office/drawing/2014/main" id="{E2CF5080-D09C-6B89-BEA4-E38991C9D501}"/>
                  </a:ext>
                </a:extLst>
              </p:cNvPr>
              <p:cNvGraphicFramePr/>
              <p:nvPr>
                <p:extLst>
                  <p:ext uri="{D42A27DB-BD31-4B8C-83A1-F6EECF244321}">
                    <p14:modId xmlns:p14="http://schemas.microsoft.com/office/powerpoint/2010/main" val="46257272"/>
                  </p:ext>
                </p:extLst>
              </p:nvPr>
            </p:nvGraphicFramePr>
            <p:xfrm>
              <a:off x="236260" y="791248"/>
              <a:ext cx="5515091" cy="3453493"/>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 name="Chart 1">
                <a:extLst>
                  <a:ext uri="{FF2B5EF4-FFF2-40B4-BE49-F238E27FC236}">
                    <a16:creationId xmlns:a16="http://schemas.microsoft.com/office/drawing/2014/main" id="{E2CF5080-D09C-6B89-BEA4-E38991C9D501}"/>
                  </a:ext>
                </a:extLst>
              </p:cNvPr>
              <p:cNvPicPr>
                <a:picLocks noGrp="1" noRot="1" noChangeAspect="1" noMove="1" noResize="1" noEditPoints="1" noAdjustHandles="1" noChangeArrowheads="1" noChangeShapeType="1"/>
              </p:cNvPicPr>
              <p:nvPr/>
            </p:nvPicPr>
            <p:blipFill>
              <a:blip r:embed="rId5"/>
              <a:stretch>
                <a:fillRect/>
              </a:stretch>
            </p:blipFill>
            <p:spPr>
              <a:xfrm>
                <a:off x="236260" y="791248"/>
                <a:ext cx="5515091" cy="3453493"/>
              </a:xfrm>
              <a:prstGeom prst="rect">
                <a:avLst/>
              </a:prstGeom>
            </p:spPr>
          </p:pic>
        </mc:Fallback>
      </mc:AlternateContent>
      <mc:AlternateContent xmlns:mc="http://schemas.openxmlformats.org/markup-compatibility/2006" xmlns:cx4="http://schemas.microsoft.com/office/drawing/2016/5/10/chartex">
        <mc:Choice Requires="cx4">
          <p:graphicFrame>
            <p:nvGraphicFramePr>
              <p:cNvPr id="4" name="Chart 3">
                <a:extLst>
                  <a:ext uri="{FF2B5EF4-FFF2-40B4-BE49-F238E27FC236}">
                    <a16:creationId xmlns:a16="http://schemas.microsoft.com/office/drawing/2014/main" id="{516F4385-A488-4F8E-9873-94680F8BC13A}"/>
                  </a:ext>
                </a:extLst>
              </p:cNvPr>
              <p:cNvGraphicFramePr/>
              <p:nvPr>
                <p:extLst>
                  <p:ext uri="{D42A27DB-BD31-4B8C-83A1-F6EECF244321}">
                    <p14:modId xmlns:p14="http://schemas.microsoft.com/office/powerpoint/2010/main" val="1995186237"/>
                  </p:ext>
                </p:extLst>
              </p:nvPr>
            </p:nvGraphicFramePr>
            <p:xfrm>
              <a:off x="6102021" y="931142"/>
              <a:ext cx="5566544" cy="331359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4" name="Chart 3">
                <a:extLst>
                  <a:ext uri="{FF2B5EF4-FFF2-40B4-BE49-F238E27FC236}">
                    <a16:creationId xmlns:a16="http://schemas.microsoft.com/office/drawing/2014/main" id="{516F4385-A488-4F8E-9873-94680F8BC13A}"/>
                  </a:ext>
                </a:extLst>
              </p:cNvPr>
              <p:cNvPicPr>
                <a:picLocks noGrp="1" noRot="1" noChangeAspect="1" noMove="1" noResize="1" noEditPoints="1" noAdjustHandles="1" noChangeArrowheads="1" noChangeShapeType="1"/>
              </p:cNvPicPr>
              <p:nvPr/>
            </p:nvPicPr>
            <p:blipFill>
              <a:blip r:embed="rId7"/>
              <a:stretch>
                <a:fillRect/>
              </a:stretch>
            </p:blipFill>
            <p:spPr>
              <a:xfrm>
                <a:off x="6102021" y="931142"/>
                <a:ext cx="5566544" cy="3313599"/>
              </a:xfrm>
              <a:prstGeom prst="rect">
                <a:avLst/>
              </a:prstGeom>
            </p:spPr>
          </p:pic>
        </mc:Fallback>
      </mc:AlternateContent>
      <p:sp>
        <p:nvSpPr>
          <p:cNvPr id="6" name="TextBox 5">
            <a:extLst>
              <a:ext uri="{FF2B5EF4-FFF2-40B4-BE49-F238E27FC236}">
                <a16:creationId xmlns:a16="http://schemas.microsoft.com/office/drawing/2014/main" id="{C4CC559D-B9E1-8CE9-DCDA-13333114457C}"/>
              </a:ext>
            </a:extLst>
          </p:cNvPr>
          <p:cNvSpPr txBox="1"/>
          <p:nvPr/>
        </p:nvSpPr>
        <p:spPr>
          <a:xfrm>
            <a:off x="6334603" y="4437762"/>
            <a:ext cx="5688000" cy="830997"/>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Coverage varies by region. Mpumalanga underperforms with 5.3% coverage, whilst the Western Cape excels at 13.9%. This further highlight opportunities for improvement. </a:t>
            </a:r>
          </a:p>
        </p:txBody>
      </p:sp>
      <p:cxnSp>
        <p:nvCxnSpPr>
          <p:cNvPr id="8" name="Straight Connector 7">
            <a:extLst>
              <a:ext uri="{FF2B5EF4-FFF2-40B4-BE49-F238E27FC236}">
                <a16:creationId xmlns:a16="http://schemas.microsoft.com/office/drawing/2014/main" id="{BE52AA2C-BF24-7638-4B24-7A8581D7AFB5}"/>
              </a:ext>
            </a:extLst>
          </p:cNvPr>
          <p:cNvCxnSpPr/>
          <p:nvPr/>
        </p:nvCxnSpPr>
        <p:spPr>
          <a:xfrm>
            <a:off x="6035386" y="1219626"/>
            <a:ext cx="15182" cy="4946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445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0" y="55283"/>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Progress and Challenges</a:t>
            </a:r>
          </a:p>
        </p:txBody>
      </p:sp>
      <p:sp>
        <p:nvSpPr>
          <p:cNvPr id="9" name="TextBox 8">
            <a:extLst>
              <a:ext uri="{FF2B5EF4-FFF2-40B4-BE49-F238E27FC236}">
                <a16:creationId xmlns:a16="http://schemas.microsoft.com/office/drawing/2014/main" id="{B7830E74-11B6-0CCC-7BFD-9DB942ACFBAB}"/>
              </a:ext>
            </a:extLst>
          </p:cNvPr>
          <p:cNvSpPr txBox="1"/>
          <p:nvPr/>
        </p:nvSpPr>
        <p:spPr>
          <a:xfrm>
            <a:off x="293916" y="4625633"/>
            <a:ext cx="11616070" cy="584775"/>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Higher income earners are associated with higher coverage rates than lower income earners despite beneficiaries receiving the same benefits. This too highlights opportunities for improvement. </a:t>
            </a:r>
          </a:p>
        </p:txBody>
      </p:sp>
      <p:cxnSp>
        <p:nvCxnSpPr>
          <p:cNvPr id="8" name="Straight Connector 7">
            <a:extLst>
              <a:ext uri="{FF2B5EF4-FFF2-40B4-BE49-F238E27FC236}">
                <a16:creationId xmlns:a16="http://schemas.microsoft.com/office/drawing/2014/main" id="{BE52AA2C-BF24-7638-4B24-7A8581D7AFB5}"/>
              </a:ext>
            </a:extLst>
          </p:cNvPr>
          <p:cNvCxnSpPr>
            <a:cxnSpLocks/>
          </p:cNvCxnSpPr>
          <p:nvPr/>
        </p:nvCxnSpPr>
        <p:spPr>
          <a:xfrm>
            <a:off x="6043337" y="1299139"/>
            <a:ext cx="0" cy="3032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61A4000-3D76-2A64-F0B2-152CB6A21714}"/>
              </a:ext>
            </a:extLst>
          </p:cNvPr>
          <p:cNvGraphicFramePr>
            <a:graphicFrameLocks/>
          </p:cNvGraphicFramePr>
          <p:nvPr>
            <p:extLst>
              <p:ext uri="{D42A27DB-BD31-4B8C-83A1-F6EECF244321}">
                <p14:modId xmlns:p14="http://schemas.microsoft.com/office/powerpoint/2010/main" val="3971485774"/>
              </p:ext>
            </p:extLst>
          </p:nvPr>
        </p:nvGraphicFramePr>
        <p:xfrm>
          <a:off x="6133483" y="1159334"/>
          <a:ext cx="5572496" cy="32394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0A44ADB5-A4E4-9013-A6AA-7FF6A139BDB9}"/>
              </a:ext>
            </a:extLst>
          </p:cNvPr>
          <p:cNvGraphicFramePr>
            <a:graphicFrameLocks/>
          </p:cNvGraphicFramePr>
          <p:nvPr>
            <p:extLst>
              <p:ext uri="{D42A27DB-BD31-4B8C-83A1-F6EECF244321}">
                <p14:modId xmlns:p14="http://schemas.microsoft.com/office/powerpoint/2010/main" val="3525287814"/>
              </p:ext>
            </p:extLst>
          </p:nvPr>
        </p:nvGraphicFramePr>
        <p:xfrm>
          <a:off x="255949" y="1419216"/>
          <a:ext cx="5381083" cy="29795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5742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BF9A6E-3294-3140-89F0-842732F66E7A}"/>
              </a:ext>
            </a:extLst>
          </p:cNvPr>
          <p:cNvSpPr txBox="1">
            <a:spLocks noGrp="1"/>
          </p:cNvSpPr>
          <p:nvPr>
            <p:ph type="title"/>
          </p:nvPr>
        </p:nvSpPr>
        <p:spPr>
          <a:xfrm>
            <a:off x="838200" y="3131381"/>
            <a:ext cx="10515600" cy="480131"/>
          </a:xfrm>
          <a:prstGeom prst="rect">
            <a:avLst/>
          </a:prstGeom>
          <a:noFill/>
        </p:spPr>
        <p:txBody>
          <a:bodyPr wrap="square" rtlCol="0">
            <a:spAutoFit/>
          </a:bodyPr>
          <a:lstStyle/>
          <a:p>
            <a:r>
              <a:rPr lang="en-US" sz="28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spTree>
    <p:extLst>
      <p:ext uri="{BB962C8B-B14F-4D97-AF65-F5344CB8AC3E}">
        <p14:creationId xmlns:p14="http://schemas.microsoft.com/office/powerpoint/2010/main" val="420747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pic>
        <p:nvPicPr>
          <p:cNvPr id="11" name="Picture 10">
            <a:extLst>
              <a:ext uri="{FF2B5EF4-FFF2-40B4-BE49-F238E27FC236}">
                <a16:creationId xmlns:a16="http://schemas.microsoft.com/office/drawing/2014/main" id="{5CA73912-1623-C546-99BC-6F66933FD7CB}"/>
              </a:ext>
            </a:extLst>
          </p:cNvPr>
          <p:cNvPicPr>
            <a:picLocks noChangeAspect="1"/>
          </p:cNvPicPr>
          <p:nvPr/>
        </p:nvPicPr>
        <p:blipFill>
          <a:blip r:embed="rId4"/>
          <a:stretch>
            <a:fillRect/>
          </a:stretch>
        </p:blipFill>
        <p:spPr>
          <a:xfrm>
            <a:off x="271849" y="6295278"/>
            <a:ext cx="11650494" cy="304407"/>
          </a:xfrm>
          <a:prstGeom prst="rect">
            <a:avLst/>
          </a:prstGeom>
        </p:spPr>
      </p:pic>
      <p:sp>
        <p:nvSpPr>
          <p:cNvPr id="20" name="TextBox 19">
            <a:extLst>
              <a:ext uri="{FF2B5EF4-FFF2-40B4-BE49-F238E27FC236}">
                <a16:creationId xmlns:a16="http://schemas.microsoft.com/office/drawing/2014/main" id="{ACB1FD1B-70F1-EA8F-7AE0-4845606A8E8F}"/>
              </a:ext>
            </a:extLst>
          </p:cNvPr>
          <p:cNvSpPr txBox="1"/>
          <p:nvPr/>
        </p:nvSpPr>
        <p:spPr>
          <a:xfrm>
            <a:off x="684160" y="2003946"/>
            <a:ext cx="3490626" cy="338554"/>
          </a:xfrm>
          <a:prstGeom prst="rect">
            <a:avLst/>
          </a:prstGeom>
          <a:noFill/>
        </p:spPr>
        <p:txBody>
          <a:bodyPr wrap="square" rtlCol="0">
            <a:spAutoFit/>
          </a:bodyPr>
          <a:lstStyle/>
          <a:p>
            <a:pPr algn="ctr"/>
            <a:r>
              <a:rPr lang="en-ZA" sz="1600" b="1" dirty="0">
                <a:latin typeface="Arial" panose="020B0604020202020204" pitchFamily="34" charset="0"/>
                <a:cs typeface="Arial" panose="020B0604020202020204" pitchFamily="34" charset="0"/>
              </a:rPr>
              <a:t>Empowering Members</a:t>
            </a:r>
          </a:p>
        </p:txBody>
      </p:sp>
      <p:pic>
        <p:nvPicPr>
          <p:cNvPr id="16386" name="Picture 2" descr="Patient Icon - Free PNG &amp; SVG 516749 - Noun Project">
            <a:extLst>
              <a:ext uri="{FF2B5EF4-FFF2-40B4-BE49-F238E27FC236}">
                <a16:creationId xmlns:a16="http://schemas.microsoft.com/office/drawing/2014/main" id="{EB35A6E9-E905-8741-B0A1-5723F2FC7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473" y="2660343"/>
            <a:ext cx="1800000" cy="180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CE42FC-A328-FE56-AF04-0D303593B93A}"/>
              </a:ext>
            </a:extLst>
          </p:cNvPr>
          <p:cNvSpPr txBox="1"/>
          <p:nvPr/>
        </p:nvSpPr>
        <p:spPr>
          <a:xfrm>
            <a:off x="4350687" y="1880835"/>
            <a:ext cx="3490626" cy="584775"/>
          </a:xfrm>
          <a:prstGeom prst="rect">
            <a:avLst/>
          </a:prstGeom>
          <a:noFill/>
        </p:spPr>
        <p:txBody>
          <a:bodyPr wrap="square" rtlCol="0">
            <a:spAutoFit/>
          </a:bodyPr>
          <a:lstStyle/>
          <a:p>
            <a:pPr algn="ctr"/>
            <a:r>
              <a:rPr lang="en-ZA" sz="1600" b="1" dirty="0">
                <a:latin typeface="Arial" panose="020B0604020202020204" pitchFamily="34" charset="0"/>
                <a:cs typeface="Arial" panose="020B0604020202020204" pitchFamily="34" charset="0"/>
              </a:rPr>
              <a:t>Empowering Healthcare Professionals</a:t>
            </a:r>
          </a:p>
        </p:txBody>
      </p:sp>
      <p:pic>
        <p:nvPicPr>
          <p:cNvPr id="16388" name="Picture 4" descr="Doctor icon vector female person profile avatar with stethoscope for  medical consultation | Premium Vector">
            <a:extLst>
              <a:ext uri="{FF2B5EF4-FFF2-40B4-BE49-F238E27FC236}">
                <a16:creationId xmlns:a16="http://schemas.microsoft.com/office/drawing/2014/main" id="{915F4AF8-4901-A954-FAF6-E2092D37A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000" y="2660343"/>
            <a:ext cx="1800000" cy="180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5C6854-6D14-E6C5-4449-733FBB54FC68}"/>
              </a:ext>
            </a:extLst>
          </p:cNvPr>
          <p:cNvSpPr txBox="1"/>
          <p:nvPr/>
        </p:nvSpPr>
        <p:spPr>
          <a:xfrm>
            <a:off x="8017214" y="2003946"/>
            <a:ext cx="3490626" cy="338554"/>
          </a:xfrm>
          <a:prstGeom prst="rect">
            <a:avLst/>
          </a:prstGeom>
          <a:noFill/>
        </p:spPr>
        <p:txBody>
          <a:bodyPr wrap="square" rtlCol="0">
            <a:spAutoFit/>
          </a:bodyPr>
          <a:lstStyle/>
          <a:p>
            <a:pPr algn="ctr"/>
            <a:r>
              <a:rPr lang="en-ZA" sz="1600" b="1" dirty="0">
                <a:latin typeface="Arial" panose="020B0604020202020204" pitchFamily="34" charset="0"/>
                <a:cs typeface="Arial" panose="020B0604020202020204" pitchFamily="34" charset="0"/>
              </a:rPr>
              <a:t>Innovating into the future </a:t>
            </a:r>
          </a:p>
        </p:txBody>
      </p:sp>
      <p:pic>
        <p:nvPicPr>
          <p:cNvPr id="6" name="Picture 5">
            <a:extLst>
              <a:ext uri="{FF2B5EF4-FFF2-40B4-BE49-F238E27FC236}">
                <a16:creationId xmlns:a16="http://schemas.microsoft.com/office/drawing/2014/main" id="{CEE2B596-22C1-034A-522B-7842943C1E4A}"/>
              </a:ext>
            </a:extLst>
          </p:cNvPr>
          <p:cNvPicPr preferRelativeResize="0">
            <a:picLocks/>
          </p:cNvPicPr>
          <p:nvPr/>
        </p:nvPicPr>
        <p:blipFill>
          <a:blip r:embed="rId7"/>
          <a:stretch>
            <a:fillRect/>
          </a:stretch>
        </p:blipFill>
        <p:spPr>
          <a:xfrm>
            <a:off x="8862527" y="2660343"/>
            <a:ext cx="1800000" cy="180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361E91B9-F473-DF79-782F-D7A80E1CD4C4}"/>
              </a:ext>
            </a:extLst>
          </p:cNvPr>
          <p:cNvSpPr txBox="1"/>
          <p:nvPr/>
        </p:nvSpPr>
        <p:spPr>
          <a:xfrm>
            <a:off x="287965" y="5204693"/>
            <a:ext cx="11616070" cy="584775"/>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GEMS maintains a multipronged and continually evolving strategy to unlock additional value through the promotion of wellness and screening initiatives. Value takes the form of improved healthcare outcomes and lower downstream costs. </a:t>
            </a:r>
          </a:p>
        </p:txBody>
      </p:sp>
      <p:sp>
        <p:nvSpPr>
          <p:cNvPr id="9" name="Left Brace 8">
            <a:extLst>
              <a:ext uri="{FF2B5EF4-FFF2-40B4-BE49-F238E27FC236}">
                <a16:creationId xmlns:a16="http://schemas.microsoft.com/office/drawing/2014/main" id="{E0B4A8AE-0547-5A80-0747-C3C47B48AB21}"/>
              </a:ext>
            </a:extLst>
          </p:cNvPr>
          <p:cNvSpPr/>
          <p:nvPr/>
        </p:nvSpPr>
        <p:spPr>
          <a:xfrm rot="16200000">
            <a:off x="5926724" y="-844458"/>
            <a:ext cx="338554" cy="11583840"/>
          </a:xfrm>
          <a:prstGeom prst="leftBrace">
            <a:avLst>
              <a:gd name="adj1" fmla="val 3707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16390" name="Picture 6">
            <a:extLst>
              <a:ext uri="{FF2B5EF4-FFF2-40B4-BE49-F238E27FC236}">
                <a16:creationId xmlns:a16="http://schemas.microsoft.com/office/drawing/2014/main" id="{D83F0D5B-8901-877E-59DA-9CFDEBED13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63" y="190322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1EB39E2-5DC5-A0A2-DE64-BDF34A2294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1171" y="19256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F3904D10-A314-2211-11C2-5BC5EB465A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3277" y="1903647"/>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319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2" y="169172"/>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pic>
        <p:nvPicPr>
          <p:cNvPr id="8" name="Picture 7">
            <a:extLst>
              <a:ext uri="{FF2B5EF4-FFF2-40B4-BE49-F238E27FC236}">
                <a16:creationId xmlns:a16="http://schemas.microsoft.com/office/drawing/2014/main" id="{9A7F1915-5FA8-275D-7781-CC3FDE54BFC3}"/>
              </a:ext>
            </a:extLst>
          </p:cNvPr>
          <p:cNvPicPr>
            <a:picLocks noChangeAspect="1"/>
          </p:cNvPicPr>
          <p:nvPr/>
        </p:nvPicPr>
        <p:blipFill>
          <a:blip r:embed="rId4"/>
          <a:stretch>
            <a:fillRect/>
          </a:stretch>
        </p:blipFill>
        <p:spPr>
          <a:xfrm>
            <a:off x="6457457" y="1171258"/>
            <a:ext cx="4846511" cy="4313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ACB1FD1B-70F1-EA8F-7AE0-4845606A8E8F}"/>
              </a:ext>
            </a:extLst>
          </p:cNvPr>
          <p:cNvSpPr txBox="1"/>
          <p:nvPr/>
        </p:nvSpPr>
        <p:spPr>
          <a:xfrm>
            <a:off x="888032" y="1027221"/>
            <a:ext cx="4650889" cy="369332"/>
          </a:xfrm>
          <a:prstGeom prst="rect">
            <a:avLst/>
          </a:prstGeom>
          <a:noFill/>
        </p:spPr>
        <p:txBody>
          <a:bodyPr wrap="square" rtlCol="0">
            <a:spAutoFit/>
          </a:bodyPr>
          <a:lstStyle/>
          <a:p>
            <a:pPr algn="ctr"/>
            <a:r>
              <a:rPr lang="en-ZA" b="1" dirty="0">
                <a:latin typeface="Arial" panose="020B0604020202020204" pitchFamily="34" charset="0"/>
                <a:cs typeface="Arial" panose="020B0604020202020204" pitchFamily="34" charset="0"/>
              </a:rPr>
              <a:t>Empowering Members</a:t>
            </a:r>
          </a:p>
        </p:txBody>
      </p:sp>
      <p:pic>
        <p:nvPicPr>
          <p:cNvPr id="21" name="Picture 2">
            <a:extLst>
              <a:ext uri="{FF2B5EF4-FFF2-40B4-BE49-F238E27FC236}">
                <a16:creationId xmlns:a16="http://schemas.microsoft.com/office/drawing/2014/main" id="{0E4736BC-A70C-5FB3-4558-B5499BBEF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992" y="1583364"/>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A2B9001-E08F-E77B-638F-3C2EB2F185AC}"/>
              </a:ext>
            </a:extLst>
          </p:cNvPr>
          <p:cNvSpPr txBox="1"/>
          <p:nvPr/>
        </p:nvSpPr>
        <p:spPr>
          <a:xfrm>
            <a:off x="1828122" y="1625692"/>
            <a:ext cx="3816000" cy="584775"/>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Educating members on their benefit entitlements  (payable from risk)</a:t>
            </a:r>
          </a:p>
        </p:txBody>
      </p:sp>
      <p:pic>
        <p:nvPicPr>
          <p:cNvPr id="23" name="Picture 2">
            <a:extLst>
              <a:ext uri="{FF2B5EF4-FFF2-40B4-BE49-F238E27FC236}">
                <a16:creationId xmlns:a16="http://schemas.microsoft.com/office/drawing/2014/main" id="{C61BD28F-9236-C2E5-72E6-D8AF9190B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992" y="2274332"/>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1DEE2CB-28D4-3633-FBE2-13E9A18136FD}"/>
              </a:ext>
            </a:extLst>
          </p:cNvPr>
          <p:cNvSpPr txBox="1"/>
          <p:nvPr/>
        </p:nvSpPr>
        <p:spPr>
          <a:xfrm>
            <a:off x="1828122" y="2388763"/>
            <a:ext cx="3816000" cy="584775"/>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Educating members on the importance of screening and preventative care </a:t>
            </a:r>
          </a:p>
        </p:txBody>
      </p:sp>
      <p:pic>
        <p:nvPicPr>
          <p:cNvPr id="25" name="Picture 2">
            <a:extLst>
              <a:ext uri="{FF2B5EF4-FFF2-40B4-BE49-F238E27FC236}">
                <a16:creationId xmlns:a16="http://schemas.microsoft.com/office/drawing/2014/main" id="{C8B4A1B0-869E-DAAE-2900-CE228E28F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992" y="3023442"/>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9D21350-0F8C-C6BF-B5D5-F304498291E8}"/>
              </a:ext>
            </a:extLst>
          </p:cNvPr>
          <p:cNvSpPr txBox="1"/>
          <p:nvPr/>
        </p:nvSpPr>
        <p:spPr>
          <a:xfrm>
            <a:off x="1828801" y="3063263"/>
            <a:ext cx="3816000" cy="584775"/>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Educating members on how best to navigate the healthcare system </a:t>
            </a:r>
          </a:p>
        </p:txBody>
      </p:sp>
      <p:pic>
        <p:nvPicPr>
          <p:cNvPr id="27" name="Picture 2">
            <a:extLst>
              <a:ext uri="{FF2B5EF4-FFF2-40B4-BE49-F238E27FC236}">
                <a16:creationId xmlns:a16="http://schemas.microsoft.com/office/drawing/2014/main" id="{DB8D5CD5-B683-61D7-9628-504E16E1DD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992" y="3801001"/>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C8B1DD4-DC13-CAF0-2EF5-10E9C8885BDA}"/>
              </a:ext>
            </a:extLst>
          </p:cNvPr>
          <p:cNvSpPr txBox="1"/>
          <p:nvPr/>
        </p:nvSpPr>
        <p:spPr>
          <a:xfrm>
            <a:off x="1828801" y="3840822"/>
            <a:ext cx="3816000" cy="584775"/>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Wellness events in collaboration with the employer </a:t>
            </a:r>
          </a:p>
        </p:txBody>
      </p:sp>
      <p:pic>
        <p:nvPicPr>
          <p:cNvPr id="31" name="Picture 2">
            <a:extLst>
              <a:ext uri="{FF2B5EF4-FFF2-40B4-BE49-F238E27FC236}">
                <a16:creationId xmlns:a16="http://schemas.microsoft.com/office/drawing/2014/main" id="{CD50575F-99C4-B86F-7BDF-7DA4FE0CC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421" y="4578560"/>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CC13834-B893-D7BD-CAEB-40343537DD2F}"/>
              </a:ext>
            </a:extLst>
          </p:cNvPr>
          <p:cNvSpPr txBox="1"/>
          <p:nvPr/>
        </p:nvSpPr>
        <p:spPr>
          <a:xfrm>
            <a:off x="1828801" y="4519783"/>
            <a:ext cx="3816000" cy="1077218"/>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Hyper-personalised communications aimed at high-risk beneficiaries  identified using a combination of AI and advanced analytical techniques </a:t>
            </a:r>
          </a:p>
        </p:txBody>
      </p:sp>
      <p:pic>
        <p:nvPicPr>
          <p:cNvPr id="37" name="Picture 6">
            <a:extLst>
              <a:ext uri="{FF2B5EF4-FFF2-40B4-BE49-F238E27FC236}">
                <a16:creationId xmlns:a16="http://schemas.microsoft.com/office/drawing/2014/main" id="{56C85C07-91CC-4D0D-AF8C-7BB207B2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64" y="901258"/>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42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206669"/>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sp>
        <p:nvSpPr>
          <p:cNvPr id="9" name="TextBox 8">
            <a:extLst>
              <a:ext uri="{FF2B5EF4-FFF2-40B4-BE49-F238E27FC236}">
                <a16:creationId xmlns:a16="http://schemas.microsoft.com/office/drawing/2014/main" id="{640F6E80-9075-F853-D680-FECEA3EB359A}"/>
              </a:ext>
            </a:extLst>
          </p:cNvPr>
          <p:cNvSpPr txBox="1"/>
          <p:nvPr/>
        </p:nvSpPr>
        <p:spPr>
          <a:xfrm>
            <a:off x="259494" y="1268174"/>
            <a:ext cx="11650492" cy="369332"/>
          </a:xfrm>
          <a:prstGeom prst="rect">
            <a:avLst/>
          </a:prstGeom>
          <a:noFill/>
        </p:spPr>
        <p:txBody>
          <a:bodyPr wrap="square" rtlCol="0">
            <a:spAutoFit/>
          </a:bodyPr>
          <a:lstStyle/>
          <a:p>
            <a:pPr algn="ctr"/>
            <a:r>
              <a:rPr lang="en-ZA" b="1" dirty="0">
                <a:latin typeface="Arial" panose="020B0604020202020204" pitchFamily="34" charset="0"/>
                <a:cs typeface="Arial" panose="020B0604020202020204" pitchFamily="34" charset="0"/>
              </a:rPr>
              <a:t>Empowering Healthcare Professionals </a:t>
            </a:r>
          </a:p>
        </p:txBody>
      </p:sp>
      <p:pic>
        <p:nvPicPr>
          <p:cNvPr id="12290" name="Picture 2">
            <a:extLst>
              <a:ext uri="{FF2B5EF4-FFF2-40B4-BE49-F238E27FC236}">
                <a16:creationId xmlns:a16="http://schemas.microsoft.com/office/drawing/2014/main" id="{34681817-FA5F-8D44-E5B6-0C4583F9C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32" y="2007712"/>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8958C26-771E-8012-30F7-4F9E10DD007A}"/>
              </a:ext>
            </a:extLst>
          </p:cNvPr>
          <p:cNvSpPr txBox="1"/>
          <p:nvPr/>
        </p:nvSpPr>
        <p:spPr>
          <a:xfrm>
            <a:off x="1160897" y="2051913"/>
            <a:ext cx="10558273" cy="584775"/>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Providing direct funding for the efforts involved in </a:t>
            </a:r>
            <a:r>
              <a:rPr lang="en-ZA" sz="1600" b="1" dirty="0">
                <a:latin typeface="Arial" panose="020B0604020202020204" pitchFamily="34" charset="0"/>
                <a:cs typeface="Arial" panose="020B0604020202020204" pitchFamily="34" charset="0"/>
              </a:rPr>
              <a:t>supporting  screening and preventative care</a:t>
            </a:r>
            <a:r>
              <a:rPr lang="en-ZA" sz="1600" dirty="0">
                <a:latin typeface="Arial" panose="020B0604020202020204" pitchFamily="34" charset="0"/>
                <a:cs typeface="Arial" panose="020B0604020202020204" pitchFamily="34" charset="0"/>
              </a:rPr>
              <a:t>. For example, tariff codes which allow GPs and nurses to </a:t>
            </a:r>
            <a:r>
              <a:rPr lang="en-ZA" sz="1600" b="1" dirty="0">
                <a:solidFill>
                  <a:srgbClr val="388FD3"/>
                </a:solidFill>
                <a:latin typeface="Arial" panose="020B0604020202020204" pitchFamily="34" charset="0"/>
                <a:cs typeface="Arial" panose="020B0604020202020204" pitchFamily="34" charset="0"/>
              </a:rPr>
              <a:t>be reimbursed for performing pap smears</a:t>
            </a:r>
            <a:r>
              <a:rPr lang="en-ZA" sz="1600" dirty="0">
                <a:latin typeface="Arial" panose="020B0604020202020204" pitchFamily="34" charset="0"/>
                <a:cs typeface="Arial" panose="020B0604020202020204" pitchFamily="34" charset="0"/>
              </a:rPr>
              <a:t>. </a:t>
            </a:r>
          </a:p>
        </p:txBody>
      </p:sp>
      <p:pic>
        <p:nvPicPr>
          <p:cNvPr id="13" name="Picture 2">
            <a:extLst>
              <a:ext uri="{FF2B5EF4-FFF2-40B4-BE49-F238E27FC236}">
                <a16:creationId xmlns:a16="http://schemas.microsoft.com/office/drawing/2014/main" id="{94352571-DA30-87FB-9386-BD7EB209B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32" y="2971972"/>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BB5A514-5DA4-482A-B30D-22AE32C38254}"/>
              </a:ext>
            </a:extLst>
          </p:cNvPr>
          <p:cNvSpPr txBox="1"/>
          <p:nvPr/>
        </p:nvSpPr>
        <p:spPr>
          <a:xfrm>
            <a:off x="1160898" y="3025891"/>
            <a:ext cx="10558272" cy="830997"/>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Implementing </a:t>
            </a:r>
            <a:r>
              <a:rPr lang="en-ZA" sz="1600" b="1" dirty="0">
                <a:solidFill>
                  <a:srgbClr val="388FD3"/>
                </a:solidFill>
                <a:latin typeface="Arial" panose="020B0604020202020204" pitchFamily="34" charset="0"/>
                <a:cs typeface="Arial" panose="020B0604020202020204" pitchFamily="34" charset="0"/>
              </a:rPr>
              <a:t>results-based reimbursement models </a:t>
            </a:r>
            <a:r>
              <a:rPr lang="en-ZA" sz="1600" dirty="0">
                <a:latin typeface="Arial" panose="020B0604020202020204" pitchFamily="34" charset="0"/>
                <a:cs typeface="Arial" panose="020B0604020202020204" pitchFamily="34" charset="0"/>
              </a:rPr>
              <a:t>through which professionals </a:t>
            </a:r>
            <a:r>
              <a:rPr lang="en-ZA" sz="1600" b="1" dirty="0">
                <a:solidFill>
                  <a:srgbClr val="92D050"/>
                </a:solidFill>
                <a:latin typeface="Arial" panose="020B0604020202020204" pitchFamily="34" charset="0"/>
                <a:cs typeface="Arial" panose="020B0604020202020204" pitchFamily="34" charset="0"/>
              </a:rPr>
              <a:t>receive enhanced consultation tariffs</a:t>
            </a:r>
            <a:r>
              <a:rPr lang="en-ZA" sz="1600" dirty="0">
                <a:latin typeface="Arial" panose="020B0604020202020204" pitchFamily="34" charset="0"/>
                <a:cs typeface="Arial" panose="020B0604020202020204" pitchFamily="34" charset="0"/>
              </a:rPr>
              <a:t> for being associated with more favourable process measures. This includes screening and preventative care. </a:t>
            </a:r>
          </a:p>
        </p:txBody>
      </p:sp>
      <p:pic>
        <p:nvPicPr>
          <p:cNvPr id="18" name="Picture 2">
            <a:extLst>
              <a:ext uri="{FF2B5EF4-FFF2-40B4-BE49-F238E27FC236}">
                <a16:creationId xmlns:a16="http://schemas.microsoft.com/office/drawing/2014/main" id="{16569869-18E8-E7EB-BBE2-913E72929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32" y="3999095"/>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15A2D79-1EF1-B5AC-95FC-BC1AE8CB9861}"/>
              </a:ext>
            </a:extLst>
          </p:cNvPr>
          <p:cNvSpPr txBox="1"/>
          <p:nvPr/>
        </p:nvSpPr>
        <p:spPr>
          <a:xfrm>
            <a:off x="1160891" y="3999095"/>
            <a:ext cx="10558269" cy="830997"/>
          </a:xfrm>
          <a:prstGeom prst="rect">
            <a:avLst/>
          </a:prstGeom>
          <a:noFill/>
        </p:spPr>
        <p:txBody>
          <a:bodyPr wrap="square" rtlCol="0">
            <a:spAutoFit/>
          </a:bodyPr>
          <a:lstStyle/>
          <a:p>
            <a:pPr algn="just"/>
            <a:r>
              <a:rPr lang="en-ZA" sz="1600" dirty="0">
                <a:latin typeface="Arial" panose="020B0604020202020204" pitchFamily="34" charset="0"/>
                <a:cs typeface="Arial" panose="020B0604020202020204" pitchFamily="34" charset="0"/>
              </a:rPr>
              <a:t>Implementing </a:t>
            </a:r>
            <a:r>
              <a:rPr lang="en-ZA" sz="1600" b="1" dirty="0">
                <a:solidFill>
                  <a:srgbClr val="388FD3"/>
                </a:solidFill>
                <a:latin typeface="Arial" panose="020B0604020202020204" pitchFamily="34" charset="0"/>
                <a:cs typeface="Arial" panose="020B0604020202020204" pitchFamily="34" charset="0"/>
              </a:rPr>
              <a:t>innovative value-based care programs </a:t>
            </a:r>
            <a:r>
              <a:rPr lang="en-ZA" sz="1600" dirty="0">
                <a:latin typeface="Arial" panose="020B0604020202020204" pitchFamily="34" charset="0"/>
                <a:cs typeface="Arial" panose="020B0604020202020204" pitchFamily="34" charset="0"/>
              </a:rPr>
              <a:t>whereby multidisciplinary teams of healthcare professionals  assume responsibility for </a:t>
            </a:r>
            <a:r>
              <a:rPr lang="en-ZA" sz="1600" b="1" dirty="0">
                <a:solidFill>
                  <a:srgbClr val="92D050"/>
                </a:solidFill>
                <a:latin typeface="Arial" panose="020B0604020202020204" pitchFamily="34" charset="0"/>
                <a:cs typeface="Arial" panose="020B0604020202020204" pitchFamily="34" charset="0"/>
              </a:rPr>
              <a:t>holistically coordinating care</a:t>
            </a:r>
            <a:r>
              <a:rPr lang="en-ZA" sz="1600" dirty="0">
                <a:latin typeface="Arial" panose="020B0604020202020204" pitchFamily="34" charset="0"/>
                <a:cs typeface="Arial" panose="020B0604020202020204" pitchFamily="34" charset="0"/>
              </a:rPr>
              <a:t>. Professionals receive value-based capitation fees. </a:t>
            </a:r>
            <a:r>
              <a:rPr lang="en-ZA" sz="1600" b="1" dirty="0">
                <a:latin typeface="Arial" panose="020B0604020202020204" pitchFamily="34" charset="0"/>
                <a:cs typeface="Arial" panose="020B0604020202020204" pitchFamily="34" charset="0"/>
              </a:rPr>
              <a:t>This includes the GEMS Population Medicine Initiative. </a:t>
            </a:r>
          </a:p>
        </p:txBody>
      </p:sp>
      <p:pic>
        <p:nvPicPr>
          <p:cNvPr id="18434" name="Picture 2">
            <a:extLst>
              <a:ext uri="{FF2B5EF4-FFF2-40B4-BE49-F238E27FC236}">
                <a16:creationId xmlns:a16="http://schemas.microsoft.com/office/drawing/2014/main" id="{D44F5C8D-F4EE-5926-EE2C-2D740A5FD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2527" y="1103011"/>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114879"/>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sp>
        <p:nvSpPr>
          <p:cNvPr id="3" name="TextBox 2">
            <a:extLst>
              <a:ext uri="{FF2B5EF4-FFF2-40B4-BE49-F238E27FC236}">
                <a16:creationId xmlns:a16="http://schemas.microsoft.com/office/drawing/2014/main" id="{4CB23831-FF6D-8DFD-B28E-584CE3E89FE1}"/>
              </a:ext>
            </a:extLst>
          </p:cNvPr>
          <p:cNvSpPr txBox="1"/>
          <p:nvPr/>
        </p:nvSpPr>
        <p:spPr>
          <a:xfrm>
            <a:off x="-309970" y="1303329"/>
            <a:ext cx="11650492" cy="369332"/>
          </a:xfrm>
          <a:prstGeom prst="rect">
            <a:avLst/>
          </a:prstGeom>
          <a:noFill/>
        </p:spPr>
        <p:txBody>
          <a:bodyPr wrap="square" rtlCol="0">
            <a:spAutoFit/>
          </a:bodyPr>
          <a:lstStyle/>
          <a:p>
            <a:pPr algn="ctr"/>
            <a:r>
              <a:rPr lang="en-ZA" b="1" dirty="0">
                <a:latin typeface="Arial" panose="020B0604020202020204" pitchFamily="34" charset="0"/>
                <a:cs typeface="Arial" panose="020B0604020202020204" pitchFamily="34" charset="0"/>
              </a:rPr>
              <a:t>Empowering Healthcare Professionals: GEMS Population Medicine Initiative  </a:t>
            </a:r>
          </a:p>
        </p:txBody>
      </p:sp>
      <p:sp>
        <p:nvSpPr>
          <p:cNvPr id="36" name="TextBox 35">
            <a:extLst>
              <a:ext uri="{FF2B5EF4-FFF2-40B4-BE49-F238E27FC236}">
                <a16:creationId xmlns:a16="http://schemas.microsoft.com/office/drawing/2014/main" id="{84A78888-FA07-E29E-B49C-0A157C2B6E36}"/>
              </a:ext>
            </a:extLst>
          </p:cNvPr>
          <p:cNvSpPr txBox="1"/>
          <p:nvPr/>
        </p:nvSpPr>
        <p:spPr>
          <a:xfrm>
            <a:off x="546970" y="2107310"/>
            <a:ext cx="5010019" cy="2874633"/>
          </a:xfrm>
          <a:prstGeom prst="rect">
            <a:avLst/>
          </a:prstGeom>
          <a:noFill/>
        </p:spPr>
        <p:txBody>
          <a:bodyPr wrap="square">
            <a:spAutoFit/>
          </a:bodyPr>
          <a:lstStyle/>
          <a:p>
            <a:pPr marL="0" lvl="0" indent="0" algn="just" defTabSz="622300">
              <a:lnSpc>
                <a:spcPct val="90000"/>
              </a:lnSpc>
              <a:spcBef>
                <a:spcPct val="0"/>
              </a:spcBef>
              <a:spcAft>
                <a:spcPct val="35000"/>
              </a:spcAft>
              <a:buNone/>
            </a:pPr>
            <a:r>
              <a:rPr lang="en-ZA" sz="1600" b="1" kern="1200" dirty="0">
                <a:solidFill>
                  <a:schemeClr val="tx1"/>
                </a:solidFill>
                <a:latin typeface="Arial" panose="020B0604020202020204" pitchFamily="34" charset="0"/>
                <a:cs typeface="Arial" panose="020B0604020202020204" pitchFamily="34" charset="0"/>
              </a:rPr>
              <a:t>Multidisciplinary care teams </a:t>
            </a:r>
            <a:r>
              <a:rPr lang="en-ZA" sz="1600" kern="1200" dirty="0">
                <a:solidFill>
                  <a:schemeClr val="tx1"/>
                </a:solidFill>
                <a:latin typeface="Arial" panose="020B0604020202020204" pitchFamily="34" charset="0"/>
                <a:cs typeface="Arial" panose="020B0604020202020204" pitchFamily="34" charset="0"/>
              </a:rPr>
              <a:t>known as clinical consortia have been constructed to deliver </a:t>
            </a:r>
            <a:r>
              <a:rPr lang="en-ZA" sz="1600" b="1" kern="1200" dirty="0">
                <a:solidFill>
                  <a:srgbClr val="92D050"/>
                </a:solidFill>
                <a:latin typeface="Arial" panose="020B0604020202020204" pitchFamily="34" charset="0"/>
                <a:cs typeface="Arial" panose="020B0604020202020204" pitchFamily="34" charset="0"/>
              </a:rPr>
              <a:t>primary care services.</a:t>
            </a:r>
            <a:r>
              <a:rPr lang="en-ZA" sz="1600" kern="1200" dirty="0">
                <a:solidFill>
                  <a:schemeClr val="tx1"/>
                </a:solidFill>
                <a:latin typeface="Arial" panose="020B0604020202020204" pitchFamily="34" charset="0"/>
                <a:cs typeface="Arial" panose="020B0604020202020204" pitchFamily="34" charset="0"/>
              </a:rPr>
              <a:t> </a:t>
            </a:r>
          </a:p>
          <a:p>
            <a:pPr marL="0" lvl="0" indent="0" algn="just" defTabSz="622300">
              <a:lnSpc>
                <a:spcPct val="90000"/>
              </a:lnSpc>
              <a:spcBef>
                <a:spcPct val="0"/>
              </a:spcBef>
              <a:spcAft>
                <a:spcPct val="35000"/>
              </a:spcAft>
              <a:buNone/>
            </a:pPr>
            <a:endParaRPr lang="en-ZA" sz="160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None/>
            </a:pPr>
            <a:r>
              <a:rPr lang="en-ZA" sz="1600" dirty="0">
                <a:latin typeface="Arial" panose="020B0604020202020204" pitchFamily="34" charset="0"/>
                <a:cs typeface="Arial" panose="020B0604020202020204" pitchFamily="34" charset="0"/>
              </a:rPr>
              <a:t>Care team include general practitioners, physicians, nurse care coordinators, psychologists and social worker. </a:t>
            </a:r>
          </a:p>
          <a:p>
            <a:pPr marL="0" lvl="0" indent="0" algn="just" defTabSz="622300">
              <a:lnSpc>
                <a:spcPct val="90000"/>
              </a:lnSpc>
              <a:spcBef>
                <a:spcPct val="0"/>
              </a:spcBef>
              <a:spcAft>
                <a:spcPct val="35000"/>
              </a:spcAft>
              <a:buNone/>
            </a:pPr>
            <a:endParaRPr lang="en-ZA" sz="160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None/>
            </a:pPr>
            <a:r>
              <a:rPr lang="en-ZA" sz="1600" dirty="0">
                <a:latin typeface="Arial" panose="020B0604020202020204" pitchFamily="34" charset="0"/>
                <a:cs typeface="Arial" panose="020B0604020202020204" pitchFamily="34" charset="0"/>
              </a:rPr>
              <a:t>Members of the care team collaborate to ensure that patients receive </a:t>
            </a:r>
            <a:r>
              <a:rPr lang="en-ZA" sz="1600" b="1" dirty="0">
                <a:solidFill>
                  <a:srgbClr val="92D050"/>
                </a:solidFill>
                <a:latin typeface="Arial" panose="020B0604020202020204" pitchFamily="34" charset="0"/>
                <a:cs typeface="Arial" panose="020B0604020202020204" pitchFamily="34" charset="0"/>
              </a:rPr>
              <a:t>coordinated care </a:t>
            </a:r>
            <a:r>
              <a:rPr lang="en-ZA" sz="1600" dirty="0">
                <a:latin typeface="Arial" panose="020B0604020202020204" pitchFamily="34" charset="0"/>
                <a:cs typeface="Arial" panose="020B0604020202020204" pitchFamily="34" charset="0"/>
              </a:rPr>
              <a:t>in line with best practice guidelines. </a:t>
            </a:r>
          </a:p>
        </p:txBody>
      </p:sp>
      <p:sp>
        <p:nvSpPr>
          <p:cNvPr id="37" name="Left Brace 36">
            <a:extLst>
              <a:ext uri="{FF2B5EF4-FFF2-40B4-BE49-F238E27FC236}">
                <a16:creationId xmlns:a16="http://schemas.microsoft.com/office/drawing/2014/main" id="{396D34A2-1E1F-A194-A948-479AD7082784}"/>
              </a:ext>
            </a:extLst>
          </p:cNvPr>
          <p:cNvSpPr/>
          <p:nvPr/>
        </p:nvSpPr>
        <p:spPr>
          <a:xfrm>
            <a:off x="5674538" y="1793170"/>
            <a:ext cx="605188" cy="3380500"/>
          </a:xfrm>
          <a:prstGeom prst="leftBrace">
            <a:avLst>
              <a:gd name="adj1" fmla="val 3707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0" name="TextBox 39">
            <a:extLst>
              <a:ext uri="{FF2B5EF4-FFF2-40B4-BE49-F238E27FC236}">
                <a16:creationId xmlns:a16="http://schemas.microsoft.com/office/drawing/2014/main" id="{17A8C72A-E336-5473-837A-BD183A3C5F09}"/>
              </a:ext>
            </a:extLst>
          </p:cNvPr>
          <p:cNvSpPr txBox="1"/>
          <p:nvPr/>
        </p:nvSpPr>
        <p:spPr>
          <a:xfrm>
            <a:off x="7709246" y="2107310"/>
            <a:ext cx="4317937" cy="830997"/>
          </a:xfrm>
          <a:prstGeom prst="rect">
            <a:avLst/>
          </a:prstGeom>
          <a:noFill/>
        </p:spPr>
        <p:txBody>
          <a:bodyPr wrap="square">
            <a:spAutoFit/>
          </a:bodyPr>
          <a:lstStyle/>
          <a:p>
            <a:pPr lvl="0" algn="just"/>
            <a:r>
              <a:rPr lang="en-ZA" sz="1600" dirty="0">
                <a:latin typeface="Arial" panose="020B0604020202020204" pitchFamily="34" charset="0"/>
                <a:cs typeface="Arial" panose="020B0604020202020204" pitchFamily="34" charset="0"/>
              </a:rPr>
              <a:t>The capitation fees payable to the care teams are linked to </a:t>
            </a:r>
            <a:r>
              <a:rPr lang="en-ZA" sz="1600" b="1" dirty="0">
                <a:solidFill>
                  <a:srgbClr val="388FD3"/>
                </a:solidFill>
                <a:latin typeface="Arial" panose="020B0604020202020204" pitchFamily="34" charset="0"/>
                <a:cs typeface="Arial" panose="020B0604020202020204" pitchFamily="34" charset="0"/>
              </a:rPr>
              <a:t>downstream cost savings</a:t>
            </a:r>
            <a:r>
              <a:rPr lang="en-ZA" sz="1600" dirty="0">
                <a:latin typeface="Arial" panose="020B0604020202020204" pitchFamily="34" charset="0"/>
                <a:cs typeface="Arial" panose="020B0604020202020204" pitchFamily="34" charset="0"/>
              </a:rPr>
              <a:t>. This helps to incentivise cost-effective care.</a:t>
            </a:r>
          </a:p>
        </p:txBody>
      </p:sp>
      <p:sp>
        <p:nvSpPr>
          <p:cNvPr id="41" name="TextBox 40">
            <a:extLst>
              <a:ext uri="{FF2B5EF4-FFF2-40B4-BE49-F238E27FC236}">
                <a16:creationId xmlns:a16="http://schemas.microsoft.com/office/drawing/2014/main" id="{856264D9-7616-CDC1-635C-BB768E5B32C8}"/>
              </a:ext>
            </a:extLst>
          </p:cNvPr>
          <p:cNvSpPr txBox="1"/>
          <p:nvPr/>
        </p:nvSpPr>
        <p:spPr>
          <a:xfrm>
            <a:off x="7833187" y="3617307"/>
            <a:ext cx="4213097" cy="1323439"/>
          </a:xfrm>
          <a:prstGeom prst="rect">
            <a:avLst/>
          </a:prstGeom>
          <a:noFill/>
        </p:spPr>
        <p:txBody>
          <a:bodyPr wrap="square">
            <a:spAutoFit/>
          </a:bodyPr>
          <a:lstStyle/>
          <a:p>
            <a:pPr algn="just"/>
            <a:r>
              <a:rPr lang="en-ZA" sz="1600" dirty="0">
                <a:latin typeface="Arial" panose="020B0604020202020204" pitchFamily="34" charset="0"/>
                <a:cs typeface="Arial" panose="020B0604020202020204" pitchFamily="34" charset="0"/>
              </a:rPr>
              <a:t>The </a:t>
            </a:r>
            <a:r>
              <a:rPr lang="en-ZA" sz="1600" b="1" dirty="0">
                <a:solidFill>
                  <a:srgbClr val="388FD3"/>
                </a:solidFill>
                <a:latin typeface="Arial" panose="020B0604020202020204" pitchFamily="34" charset="0"/>
                <a:cs typeface="Arial" panose="020B0604020202020204" pitchFamily="34" charset="0"/>
              </a:rPr>
              <a:t>capitation fees </a:t>
            </a:r>
            <a:r>
              <a:rPr lang="en-ZA" sz="1600" dirty="0">
                <a:latin typeface="Arial" panose="020B0604020202020204" pitchFamily="34" charset="0"/>
                <a:cs typeface="Arial" panose="020B0604020202020204" pitchFamily="34" charset="0"/>
              </a:rPr>
              <a:t>payable to the care teams are linked to processes and surrogate outcome measures. This helps </a:t>
            </a:r>
            <a:r>
              <a:rPr lang="en-ZA" sz="1600" b="1" dirty="0">
                <a:solidFill>
                  <a:srgbClr val="5CB700"/>
                </a:solidFill>
                <a:latin typeface="Arial" panose="020B0604020202020204" pitchFamily="34" charset="0"/>
                <a:cs typeface="Arial" panose="020B0604020202020204" pitchFamily="34" charset="0"/>
              </a:rPr>
              <a:t>to incentivise high-quality care</a:t>
            </a:r>
            <a:r>
              <a:rPr lang="en-ZA" sz="1600" dirty="0">
                <a:latin typeface="Arial" panose="020B0604020202020204" pitchFamily="34" charset="0"/>
                <a:cs typeface="Arial" panose="020B0604020202020204" pitchFamily="34" charset="0"/>
              </a:rPr>
              <a:t> including screening and preventative care. </a:t>
            </a:r>
            <a:endParaRPr lang="en-ZA" sz="1600" dirty="0"/>
          </a:p>
        </p:txBody>
      </p:sp>
      <p:pic>
        <p:nvPicPr>
          <p:cNvPr id="43" name="Picture 2">
            <a:extLst>
              <a:ext uri="{FF2B5EF4-FFF2-40B4-BE49-F238E27FC236}">
                <a16:creationId xmlns:a16="http://schemas.microsoft.com/office/drawing/2014/main" id="{82F4DFF0-F7D7-4F3E-3106-815CDB3B5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673" y="1195411"/>
            <a:ext cx="631543" cy="5312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8FECDD82-2ADF-DF06-887B-8534C7FFFF53}"/>
              </a:ext>
            </a:extLst>
          </p:cNvPr>
          <p:cNvPicPr preferRelativeResize="0">
            <a:picLocks/>
          </p:cNvPicPr>
          <p:nvPr/>
        </p:nvPicPr>
        <p:blipFill>
          <a:blip r:embed="rId5"/>
          <a:stretch>
            <a:fillRect/>
          </a:stretch>
        </p:blipFill>
        <p:spPr>
          <a:xfrm>
            <a:off x="6394148" y="1987372"/>
            <a:ext cx="1080000" cy="10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460" name="Picture 4" descr="Quality Icon Vector Art, Icons, and Graphics for Free Download">
            <a:extLst>
              <a:ext uri="{FF2B5EF4-FFF2-40B4-BE49-F238E27FC236}">
                <a16:creationId xmlns:a16="http://schemas.microsoft.com/office/drawing/2014/main" id="{54BA77A3-D236-20C4-08D0-2732ABAE04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591" y="3739027"/>
            <a:ext cx="1080000" cy="10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31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0" y="137499"/>
            <a:ext cx="9766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Patient Specific Entitlements </a:t>
            </a:r>
          </a:p>
        </p:txBody>
      </p:sp>
      <p:pic>
        <p:nvPicPr>
          <p:cNvPr id="6" name="Picture 5">
            <a:extLst>
              <a:ext uri="{FF2B5EF4-FFF2-40B4-BE49-F238E27FC236}">
                <a16:creationId xmlns:a16="http://schemas.microsoft.com/office/drawing/2014/main" id="{C3EA6141-8C56-064A-8B8A-ED98AFE92E3A}"/>
              </a:ext>
            </a:extLst>
          </p:cNvPr>
          <p:cNvPicPr>
            <a:picLocks noChangeAspect="1"/>
          </p:cNvPicPr>
          <p:nvPr/>
        </p:nvPicPr>
        <p:blipFill>
          <a:blip r:embed="rId4"/>
          <a:stretch>
            <a:fillRect/>
          </a:stretch>
        </p:blipFill>
        <p:spPr>
          <a:xfrm>
            <a:off x="554417" y="2291317"/>
            <a:ext cx="645970" cy="816804"/>
          </a:xfrm>
          <a:prstGeom prst="rect">
            <a:avLst/>
          </a:prstGeom>
        </p:spPr>
      </p:pic>
      <p:pic>
        <p:nvPicPr>
          <p:cNvPr id="7" name="Picture 6">
            <a:extLst>
              <a:ext uri="{FF2B5EF4-FFF2-40B4-BE49-F238E27FC236}">
                <a16:creationId xmlns:a16="http://schemas.microsoft.com/office/drawing/2014/main" id="{6561B1D4-819E-3133-A91D-953D7DAAC11B}"/>
              </a:ext>
            </a:extLst>
          </p:cNvPr>
          <p:cNvPicPr>
            <a:picLocks noChangeAspect="1"/>
          </p:cNvPicPr>
          <p:nvPr/>
        </p:nvPicPr>
        <p:blipFill>
          <a:blip r:embed="rId4"/>
          <a:stretch>
            <a:fillRect/>
          </a:stretch>
        </p:blipFill>
        <p:spPr>
          <a:xfrm>
            <a:off x="534415" y="3429000"/>
            <a:ext cx="645970" cy="816804"/>
          </a:xfrm>
          <a:prstGeom prst="rect">
            <a:avLst/>
          </a:prstGeom>
        </p:spPr>
      </p:pic>
      <p:sp>
        <p:nvSpPr>
          <p:cNvPr id="9" name="TextBox 4">
            <a:extLst>
              <a:ext uri="{FF2B5EF4-FFF2-40B4-BE49-F238E27FC236}">
                <a16:creationId xmlns:a16="http://schemas.microsoft.com/office/drawing/2014/main" id="{E0EE9714-C8A3-60F1-71EA-16C76723902F}"/>
              </a:ext>
            </a:extLst>
          </p:cNvPr>
          <p:cNvSpPr txBox="1"/>
          <p:nvPr/>
        </p:nvSpPr>
        <p:spPr>
          <a:xfrm>
            <a:off x="1308920" y="2344953"/>
            <a:ext cx="449124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1" i="0" u="sng" strike="noStrike" kern="1200" cap="none" spc="0" normalizeH="0" baseline="0" noProof="0" dirty="0">
                <a:ln>
                  <a:noFill/>
                </a:ln>
                <a:solidFill>
                  <a:srgbClr val="5CB700"/>
                </a:solidFill>
                <a:effectLst/>
                <a:uLnTx/>
                <a:uFillTx/>
                <a:latin typeface="Arial" panose="020B0604020202020204" pitchFamily="34" charset="0"/>
                <a:ea typeface="+mn-ea"/>
                <a:cs typeface="Arial" panose="020B0604020202020204" pitchFamily="34" charset="0"/>
              </a:rPr>
              <a:t>Reductions</a:t>
            </a: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the number of preventable admissions: asthma (0.5%), HIV (8.2%), dehydration (18.7%) and UTIs (12.8%)</a:t>
            </a:r>
          </a:p>
        </p:txBody>
      </p:sp>
      <p:sp>
        <p:nvSpPr>
          <p:cNvPr id="10" name="TextBox 5">
            <a:extLst>
              <a:ext uri="{FF2B5EF4-FFF2-40B4-BE49-F238E27FC236}">
                <a16:creationId xmlns:a16="http://schemas.microsoft.com/office/drawing/2014/main" id="{E50A2861-7530-5572-6EC9-F0239CF94CE9}"/>
              </a:ext>
            </a:extLst>
          </p:cNvPr>
          <p:cNvSpPr txBox="1"/>
          <p:nvPr/>
        </p:nvSpPr>
        <p:spPr>
          <a:xfrm>
            <a:off x="1414798" y="3653551"/>
            <a:ext cx="44912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ZA"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reduction </a:t>
            </a: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overall admission rate for beneficiaries with chronic conditions  </a:t>
            </a:r>
          </a:p>
        </p:txBody>
      </p:sp>
      <p:sp>
        <p:nvSpPr>
          <p:cNvPr id="14" name="Rectangle 13">
            <a:extLst>
              <a:ext uri="{FF2B5EF4-FFF2-40B4-BE49-F238E27FC236}">
                <a16:creationId xmlns:a16="http://schemas.microsoft.com/office/drawing/2014/main" id="{36A0436E-27F5-3822-056D-78929190771F}"/>
              </a:ext>
            </a:extLst>
          </p:cNvPr>
          <p:cNvSpPr/>
          <p:nvPr/>
        </p:nvSpPr>
        <p:spPr>
          <a:xfrm>
            <a:off x="388418" y="1574964"/>
            <a:ext cx="5614440" cy="327762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9">
            <a:extLst>
              <a:ext uri="{FF2B5EF4-FFF2-40B4-BE49-F238E27FC236}">
                <a16:creationId xmlns:a16="http://schemas.microsoft.com/office/drawing/2014/main" id="{950E8D6E-6489-DAC2-0729-3C2BB736849D}"/>
              </a:ext>
            </a:extLst>
          </p:cNvPr>
          <p:cNvSpPr txBox="1"/>
          <p:nvPr/>
        </p:nvSpPr>
        <p:spPr>
          <a:xfrm>
            <a:off x="1136475" y="1855321"/>
            <a:ext cx="425551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10546E"/>
                </a:solidFill>
                <a:effectLst/>
                <a:uLnTx/>
                <a:uFillTx/>
                <a:latin typeface="Arial" panose="020B0604020202020204" pitchFamily="34" charset="0"/>
                <a:ea typeface="+mn-ea"/>
                <a:cs typeface="Arial" panose="020B0604020202020204" pitchFamily="34" charset="0"/>
              </a:rPr>
              <a:t>POPULATION MEDICINE</a:t>
            </a:r>
          </a:p>
        </p:txBody>
      </p:sp>
      <p:graphicFrame>
        <p:nvGraphicFramePr>
          <p:cNvPr id="2" name="Chart 1">
            <a:extLst>
              <a:ext uri="{FF2B5EF4-FFF2-40B4-BE49-F238E27FC236}">
                <a16:creationId xmlns:a16="http://schemas.microsoft.com/office/drawing/2014/main" id="{C46AEA82-5B3B-D984-B5DC-718192C88229}"/>
              </a:ext>
            </a:extLst>
          </p:cNvPr>
          <p:cNvGraphicFramePr>
            <a:graphicFrameLocks/>
          </p:cNvGraphicFramePr>
          <p:nvPr>
            <p:extLst>
              <p:ext uri="{D42A27DB-BD31-4B8C-83A1-F6EECF244321}">
                <p14:modId xmlns:p14="http://schemas.microsoft.com/office/powerpoint/2010/main" val="2787646937"/>
              </p:ext>
            </p:extLst>
          </p:nvPr>
        </p:nvGraphicFramePr>
        <p:xfrm>
          <a:off x="6546270" y="1382163"/>
          <a:ext cx="5645730" cy="35875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49248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1E377D2-73AD-2539-31BF-2BCF93350C93}"/>
              </a:ext>
            </a:extLst>
          </p:cNvPr>
          <p:cNvSpPr/>
          <p:nvPr/>
        </p:nvSpPr>
        <p:spPr>
          <a:xfrm>
            <a:off x="7873466" y="1405208"/>
            <a:ext cx="972151" cy="162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sp>
        <p:nvSpPr>
          <p:cNvPr id="10" name="TextBox 9">
            <a:extLst>
              <a:ext uri="{FF2B5EF4-FFF2-40B4-BE49-F238E27FC236}">
                <a16:creationId xmlns:a16="http://schemas.microsoft.com/office/drawing/2014/main" id="{40A3A9E9-80B0-4108-F6B9-77C01B37162F}"/>
              </a:ext>
            </a:extLst>
          </p:cNvPr>
          <p:cNvSpPr txBox="1"/>
          <p:nvPr/>
        </p:nvSpPr>
        <p:spPr>
          <a:xfrm>
            <a:off x="347044" y="2254161"/>
            <a:ext cx="6898971" cy="830997"/>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Technological innovations are being leveraged to drive improved wellness by </a:t>
            </a:r>
            <a:r>
              <a:rPr lang="en-US" sz="1600" b="1" dirty="0">
                <a:solidFill>
                  <a:srgbClr val="388FD3"/>
                </a:solidFill>
                <a:latin typeface="Arial" panose="020B0604020202020204" pitchFamily="34" charset="0"/>
                <a:cs typeface="Arial" panose="020B0604020202020204" pitchFamily="34" charset="0"/>
              </a:rPr>
              <a:t>enabling personalised healthcare</a:t>
            </a:r>
            <a:r>
              <a:rPr lang="en-US" sz="1600" dirty="0">
                <a:latin typeface="Arial" panose="020B0604020202020204" pitchFamily="34" charset="0"/>
                <a:cs typeface="Arial" panose="020B0604020202020204" pitchFamily="34" charset="0"/>
              </a:rPr>
              <a:t>, </a:t>
            </a:r>
            <a:r>
              <a:rPr lang="en-US" sz="1600" b="1" dirty="0">
                <a:solidFill>
                  <a:srgbClr val="5CB700"/>
                </a:solidFill>
                <a:latin typeface="Arial" panose="020B0604020202020204" pitchFamily="34" charset="0"/>
                <a:cs typeface="Arial" panose="020B0604020202020204" pitchFamily="34" charset="0"/>
              </a:rPr>
              <a:t>promoting healthier lifestyles </a:t>
            </a:r>
            <a:r>
              <a:rPr lang="en-US" sz="1600" dirty="0">
                <a:latin typeface="Arial" panose="020B0604020202020204" pitchFamily="34" charset="0"/>
                <a:cs typeface="Arial" panose="020B0604020202020204" pitchFamily="34" charset="0"/>
              </a:rPr>
              <a:t>and </a:t>
            </a:r>
            <a:r>
              <a:rPr lang="en-US" sz="1600" b="1" dirty="0">
                <a:latin typeface="Arial" panose="020B0604020202020204" pitchFamily="34" charset="0"/>
                <a:cs typeface="Arial" panose="020B0604020202020204" pitchFamily="34" charset="0"/>
              </a:rPr>
              <a:t>expanding access to preventative and supportive solutions</a:t>
            </a:r>
            <a:r>
              <a:rPr lang="en-US" sz="1600" dirty="0">
                <a:latin typeface="Arial" panose="020B0604020202020204" pitchFamily="34" charset="0"/>
                <a:cs typeface="Arial" panose="020B0604020202020204" pitchFamily="34" charset="0"/>
              </a:rPr>
              <a:t>.</a:t>
            </a:r>
            <a:endParaRPr lang="en-ZA"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D73AB6D-C232-EBEF-BE87-A353CD174309}"/>
              </a:ext>
            </a:extLst>
          </p:cNvPr>
          <p:cNvSpPr txBox="1"/>
          <p:nvPr/>
        </p:nvSpPr>
        <p:spPr>
          <a:xfrm>
            <a:off x="1328286" y="3312514"/>
            <a:ext cx="5842534" cy="1077218"/>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GEMS funds continuous glucose monitors (CGM) for type 1 diabetics up to age 18. </a:t>
            </a:r>
          </a:p>
          <a:p>
            <a:pPr algn="just"/>
            <a:r>
              <a:rPr lang="en-US" sz="1600" dirty="0">
                <a:latin typeface="Arial" panose="020B0604020202020204" pitchFamily="34" charset="0"/>
                <a:cs typeface="Arial" panose="020B0604020202020204" pitchFamily="34" charset="0"/>
              </a:rPr>
              <a:t>CGM empower patients to manage their blood sugar levels proactively and to reduce the risk of chronic complications. </a:t>
            </a:r>
            <a:endParaRPr lang="en-ZA" sz="1600" b="1"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703904A3-219E-E358-EB71-846EB9472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79" y="3440635"/>
            <a:ext cx="664416" cy="6644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5F89BA8E-1DF5-3D51-6D79-B8D9E04A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79" y="4625656"/>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78ED0CD-C5F3-9B08-75FA-F9F45E72671C}"/>
              </a:ext>
            </a:extLst>
          </p:cNvPr>
          <p:cNvSpPr txBox="1"/>
          <p:nvPr/>
        </p:nvSpPr>
        <p:spPr>
          <a:xfrm>
            <a:off x="1342816" y="4771119"/>
            <a:ext cx="5842534"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Further such initiatives are being continuously investigated. </a:t>
            </a:r>
            <a:endParaRPr lang="en-ZA" sz="1600" dirty="0"/>
          </a:p>
        </p:txBody>
      </p:sp>
      <p:pic>
        <p:nvPicPr>
          <p:cNvPr id="35" name="Picture 8">
            <a:extLst>
              <a:ext uri="{FF2B5EF4-FFF2-40B4-BE49-F238E27FC236}">
                <a16:creationId xmlns:a16="http://schemas.microsoft.com/office/drawing/2014/main" id="{AFE70D58-ECAA-2549-E41C-ECB5F9E65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630" y="150217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EEF10374-7FB4-2C35-5193-8D6D401752C2}"/>
              </a:ext>
            </a:extLst>
          </p:cNvPr>
          <p:cNvPicPr>
            <a:picLocks noChangeAspect="1"/>
          </p:cNvPicPr>
          <p:nvPr/>
        </p:nvPicPr>
        <p:blipFill>
          <a:blip r:embed="rId6"/>
          <a:stretch>
            <a:fillRect/>
          </a:stretch>
        </p:blipFill>
        <p:spPr>
          <a:xfrm>
            <a:off x="7765508" y="1344178"/>
            <a:ext cx="3738216" cy="3945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TextBox 40">
            <a:extLst>
              <a:ext uri="{FF2B5EF4-FFF2-40B4-BE49-F238E27FC236}">
                <a16:creationId xmlns:a16="http://schemas.microsoft.com/office/drawing/2014/main" id="{B12B44AB-B7B6-4150-F21A-8601AD342E50}"/>
              </a:ext>
            </a:extLst>
          </p:cNvPr>
          <p:cNvSpPr txBox="1"/>
          <p:nvPr/>
        </p:nvSpPr>
        <p:spPr>
          <a:xfrm>
            <a:off x="271850" y="1567928"/>
            <a:ext cx="6898970" cy="369332"/>
          </a:xfrm>
          <a:prstGeom prst="rect">
            <a:avLst/>
          </a:prstGeom>
          <a:noFill/>
        </p:spPr>
        <p:txBody>
          <a:bodyPr wrap="square" rtlCol="0">
            <a:spAutoFit/>
          </a:bodyPr>
          <a:lstStyle/>
          <a:p>
            <a:pPr algn="ctr"/>
            <a:r>
              <a:rPr lang="en-ZA" b="1" dirty="0">
                <a:latin typeface="Arial" panose="020B0604020202020204" pitchFamily="34" charset="0"/>
                <a:cs typeface="Arial" panose="020B0604020202020204" pitchFamily="34" charset="0"/>
              </a:rPr>
              <a:t>Innovating into the future </a:t>
            </a:r>
          </a:p>
        </p:txBody>
      </p:sp>
    </p:spTree>
    <p:extLst>
      <p:ext uri="{BB962C8B-B14F-4D97-AF65-F5344CB8AC3E}">
        <p14:creationId xmlns:p14="http://schemas.microsoft.com/office/powerpoint/2010/main" val="1545252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237323"/>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sp>
        <p:nvSpPr>
          <p:cNvPr id="10" name="TextBox 9">
            <a:extLst>
              <a:ext uri="{FF2B5EF4-FFF2-40B4-BE49-F238E27FC236}">
                <a16:creationId xmlns:a16="http://schemas.microsoft.com/office/drawing/2014/main" id="{40A3A9E9-80B0-4108-F6B9-77C01B37162F}"/>
              </a:ext>
            </a:extLst>
          </p:cNvPr>
          <p:cNvSpPr txBox="1"/>
          <p:nvPr/>
        </p:nvSpPr>
        <p:spPr>
          <a:xfrm>
            <a:off x="579859" y="2032191"/>
            <a:ext cx="6898971" cy="584775"/>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Wellness programs foster healthier habits and behaviours and create supportive environments which enhance individual well-being. </a:t>
            </a:r>
            <a:endParaRPr lang="en-ZA"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D73AB6D-C232-EBEF-BE87-A353CD174309}"/>
              </a:ext>
            </a:extLst>
          </p:cNvPr>
          <p:cNvSpPr txBox="1"/>
          <p:nvPr/>
        </p:nvSpPr>
        <p:spPr>
          <a:xfrm>
            <a:off x="1636296" y="2689132"/>
            <a:ext cx="5842534" cy="1815882"/>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GEMS is trialing a </a:t>
            </a:r>
            <a:r>
              <a:rPr lang="en-US" sz="1600" b="1" dirty="0">
                <a:latin typeface="Arial" panose="020B0604020202020204" pitchFamily="34" charset="0"/>
                <a:cs typeface="Arial" panose="020B0604020202020204" pitchFamily="34" charset="0"/>
              </a:rPr>
              <a:t>weight management program </a:t>
            </a:r>
            <a:r>
              <a:rPr lang="en-US" sz="1600" dirty="0">
                <a:latin typeface="Arial" panose="020B0604020202020204" pitchFamily="34" charset="0"/>
                <a:cs typeface="Arial" panose="020B0604020202020204" pitchFamily="34" charset="0"/>
              </a:rPr>
              <a:t>aimed at overweight beneficiaries. </a:t>
            </a:r>
          </a:p>
          <a:p>
            <a:pPr algn="just"/>
            <a:r>
              <a:rPr lang="en-US" sz="1600" dirty="0">
                <a:latin typeface="Arial" panose="020B0604020202020204" pitchFamily="34" charset="0"/>
                <a:cs typeface="Arial" panose="020B0604020202020204" pitchFamily="34" charset="0"/>
              </a:rPr>
              <a:t>The program provides patients with extraordinary benefits for </a:t>
            </a:r>
            <a:r>
              <a:rPr lang="en-US" sz="1600" b="1" dirty="0">
                <a:latin typeface="Arial" panose="020B0604020202020204" pitchFamily="34" charset="0"/>
                <a:cs typeface="Arial" panose="020B0604020202020204" pitchFamily="34" charset="0"/>
              </a:rPr>
              <a:t>medicines needed to support weight loss</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consultations</a:t>
            </a:r>
            <a:r>
              <a:rPr lang="en-US" sz="1600" dirty="0">
                <a:latin typeface="Arial" panose="020B0604020202020204" pitchFamily="34" charset="0"/>
                <a:cs typeface="Arial" panose="020B0604020202020204" pitchFamily="34" charset="0"/>
              </a:rPr>
              <a:t> with general practitioners and dieticians as well as the </a:t>
            </a:r>
            <a:r>
              <a:rPr lang="en-US" sz="1600" b="1" dirty="0">
                <a:latin typeface="Arial" panose="020B0604020202020204" pitchFamily="34" charset="0"/>
                <a:cs typeface="Arial" panose="020B0604020202020204" pitchFamily="34" charset="0"/>
              </a:rPr>
              <a:t>pathology tests </a:t>
            </a:r>
            <a:r>
              <a:rPr lang="en-US" sz="1600" dirty="0">
                <a:latin typeface="Arial" panose="020B0604020202020204" pitchFamily="34" charset="0"/>
                <a:cs typeface="Arial" panose="020B0604020202020204" pitchFamily="34" charset="0"/>
              </a:rPr>
              <a:t>needed for the oversight of weight management. </a:t>
            </a:r>
            <a:endParaRPr lang="en-ZA" sz="1600" b="1"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703904A3-219E-E358-EB71-846EB9472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96" y="2737152"/>
            <a:ext cx="664416" cy="6644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5F89BA8E-1DF5-3D51-6D79-B8D9E04A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96" y="4611851"/>
            <a:ext cx="664416" cy="66441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78ED0CD-C5F3-9B08-75FA-F9F45E72671C}"/>
              </a:ext>
            </a:extLst>
          </p:cNvPr>
          <p:cNvSpPr txBox="1"/>
          <p:nvPr/>
        </p:nvSpPr>
        <p:spPr>
          <a:xfrm>
            <a:off x="1636296" y="4774782"/>
            <a:ext cx="5842534"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Further such programs are being continuously investigated. </a:t>
            </a:r>
            <a:endParaRPr lang="en-ZA" sz="1600" dirty="0"/>
          </a:p>
        </p:txBody>
      </p:sp>
      <p:sp>
        <p:nvSpPr>
          <p:cNvPr id="40" name="Rectangle 39">
            <a:extLst>
              <a:ext uri="{FF2B5EF4-FFF2-40B4-BE49-F238E27FC236}">
                <a16:creationId xmlns:a16="http://schemas.microsoft.com/office/drawing/2014/main" id="{31E377D2-73AD-2539-31BF-2BCF93350C93}"/>
              </a:ext>
            </a:extLst>
          </p:cNvPr>
          <p:cNvSpPr/>
          <p:nvPr/>
        </p:nvSpPr>
        <p:spPr>
          <a:xfrm>
            <a:off x="7680961" y="1703672"/>
            <a:ext cx="972151" cy="162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05D12FB3-8E98-9FA6-2DD5-4557A0652982}"/>
              </a:ext>
            </a:extLst>
          </p:cNvPr>
          <p:cNvPicPr>
            <a:picLocks noChangeAspect="1"/>
          </p:cNvPicPr>
          <p:nvPr/>
        </p:nvPicPr>
        <p:blipFill>
          <a:blip r:embed="rId5"/>
          <a:stretch>
            <a:fillRect/>
          </a:stretch>
        </p:blipFill>
        <p:spPr>
          <a:xfrm>
            <a:off x="7925941" y="1352682"/>
            <a:ext cx="3008357" cy="4753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8">
            <a:extLst>
              <a:ext uri="{FF2B5EF4-FFF2-40B4-BE49-F238E27FC236}">
                <a16:creationId xmlns:a16="http://schemas.microsoft.com/office/drawing/2014/main" id="{C32071E3-7E09-F127-5C69-9C3FF3933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630" y="1106455"/>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50A243-3CC9-3C48-A7F5-27449B36628A}"/>
              </a:ext>
            </a:extLst>
          </p:cNvPr>
          <p:cNvSpPr txBox="1"/>
          <p:nvPr/>
        </p:nvSpPr>
        <p:spPr>
          <a:xfrm>
            <a:off x="282014" y="1106455"/>
            <a:ext cx="6898970" cy="369332"/>
          </a:xfrm>
          <a:prstGeom prst="rect">
            <a:avLst/>
          </a:prstGeom>
          <a:noFill/>
        </p:spPr>
        <p:txBody>
          <a:bodyPr wrap="square" rtlCol="0">
            <a:spAutoFit/>
          </a:bodyPr>
          <a:lstStyle/>
          <a:p>
            <a:pPr algn="ctr"/>
            <a:r>
              <a:rPr lang="en-ZA" b="1" dirty="0">
                <a:latin typeface="Arial" panose="020B0604020202020204" pitchFamily="34" charset="0"/>
                <a:cs typeface="Arial" panose="020B0604020202020204" pitchFamily="34" charset="0"/>
              </a:rPr>
              <a:t>Innovating into the future </a:t>
            </a:r>
          </a:p>
        </p:txBody>
      </p:sp>
    </p:spTree>
    <p:extLst>
      <p:ext uri="{BB962C8B-B14F-4D97-AF65-F5344CB8AC3E}">
        <p14:creationId xmlns:p14="http://schemas.microsoft.com/office/powerpoint/2010/main" val="183669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Topics</a:t>
            </a:r>
          </a:p>
        </p:txBody>
      </p:sp>
      <p:graphicFrame>
        <p:nvGraphicFramePr>
          <p:cNvPr id="2" name="Diagram 1">
            <a:extLst>
              <a:ext uri="{FF2B5EF4-FFF2-40B4-BE49-F238E27FC236}">
                <a16:creationId xmlns:a16="http://schemas.microsoft.com/office/drawing/2014/main" id="{5FA9B7C6-4DE3-550C-DABD-29B6E892D8CE}"/>
              </a:ext>
            </a:extLst>
          </p:cNvPr>
          <p:cNvGraphicFramePr/>
          <p:nvPr>
            <p:extLst>
              <p:ext uri="{D42A27DB-BD31-4B8C-83A1-F6EECF244321}">
                <p14:modId xmlns:p14="http://schemas.microsoft.com/office/powerpoint/2010/main" val="944262556"/>
              </p:ext>
            </p:extLst>
          </p:nvPr>
        </p:nvGraphicFramePr>
        <p:xfrm>
          <a:off x="271849" y="1828801"/>
          <a:ext cx="11638137" cy="3532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478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BF9A6E-3294-3140-89F0-842732F66E7A}"/>
              </a:ext>
            </a:extLst>
          </p:cNvPr>
          <p:cNvSpPr txBox="1">
            <a:spLocks noGrp="1"/>
          </p:cNvSpPr>
          <p:nvPr>
            <p:ph type="title"/>
          </p:nvPr>
        </p:nvSpPr>
        <p:spPr>
          <a:xfrm>
            <a:off x="838200" y="3131381"/>
            <a:ext cx="10515600" cy="480131"/>
          </a:xfrm>
          <a:prstGeom prst="rect">
            <a:avLst/>
          </a:prstGeom>
          <a:noFill/>
        </p:spPr>
        <p:txBody>
          <a:bodyPr wrap="square" rtlCol="0">
            <a:spAutoFit/>
          </a:bodyPr>
          <a:lstStyle/>
          <a:p>
            <a:r>
              <a:rPr lang="en-US" sz="2800" b="1" dirty="0">
                <a:solidFill>
                  <a:schemeClr val="tx1">
                    <a:lumMod val="50000"/>
                    <a:lumOff val="50000"/>
                  </a:schemeClr>
                </a:solidFill>
                <a:latin typeface="Arial" panose="020B0604020202020204" pitchFamily="34" charset="0"/>
                <a:cs typeface="Arial" panose="020B0604020202020204" pitchFamily="34" charset="0"/>
              </a:rPr>
              <a:t>The Way Forward</a:t>
            </a:r>
          </a:p>
        </p:txBody>
      </p:sp>
    </p:spTree>
    <p:extLst>
      <p:ext uri="{BB962C8B-B14F-4D97-AF65-F5344CB8AC3E}">
        <p14:creationId xmlns:p14="http://schemas.microsoft.com/office/powerpoint/2010/main" val="2872153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6894AD1F-9311-1918-20C9-64BF23C26DAE}"/>
              </a:ext>
            </a:extLst>
          </p:cNvPr>
          <p:cNvSpPr/>
          <p:nvPr/>
        </p:nvSpPr>
        <p:spPr>
          <a:xfrm>
            <a:off x="5649552" y="3640238"/>
            <a:ext cx="1725574" cy="1562098"/>
          </a:xfrm>
          <a:prstGeom prst="rect">
            <a:avLst/>
          </a:prstGeom>
          <a:ln w="57150">
            <a:solidFill>
              <a:schemeClr val="accent1">
                <a:lumMod val="75000"/>
                <a:alpha val="2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1A26F212-9C62-770B-90C5-87618CA6AA7D}"/>
              </a:ext>
            </a:extLst>
          </p:cNvPr>
          <p:cNvSpPr/>
          <p:nvPr/>
        </p:nvSpPr>
        <p:spPr>
          <a:xfrm>
            <a:off x="3844660" y="3642741"/>
            <a:ext cx="1725574" cy="1562098"/>
          </a:xfrm>
          <a:prstGeom prst="rect">
            <a:avLst/>
          </a:prstGeom>
          <a:ln w="57150">
            <a:solidFill>
              <a:srgbClr val="92D050">
                <a:alpha val="20000"/>
              </a:srgb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3442CCA1-8F8F-A53A-DCAE-3FB9D2F799A8}"/>
              </a:ext>
            </a:extLst>
          </p:cNvPr>
          <p:cNvSpPr/>
          <p:nvPr/>
        </p:nvSpPr>
        <p:spPr>
          <a:xfrm>
            <a:off x="2047188" y="3655984"/>
            <a:ext cx="1725574" cy="1562098"/>
          </a:xfrm>
          <a:prstGeom prst="rect">
            <a:avLst/>
          </a:prstGeom>
          <a:ln w="57150">
            <a:solidFill>
              <a:schemeClr val="accent6">
                <a:lumMod val="60000"/>
                <a:lumOff val="40000"/>
                <a:alpha val="2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09" name="Group 10">
            <a:extLst>
              <a:ext uri="{FF2B5EF4-FFF2-40B4-BE49-F238E27FC236}">
                <a16:creationId xmlns:a16="http://schemas.microsoft.com/office/drawing/2014/main" id="{3E94375A-6665-BCC4-AA10-18367B7D00ED}"/>
              </a:ext>
            </a:extLst>
          </p:cNvPr>
          <p:cNvGrpSpPr/>
          <p:nvPr/>
        </p:nvGrpSpPr>
        <p:grpSpPr>
          <a:xfrm>
            <a:off x="2094515" y="2623000"/>
            <a:ext cx="2029858" cy="1032985"/>
            <a:chOff x="0" y="0"/>
            <a:chExt cx="4059716" cy="2065970"/>
          </a:xfrm>
        </p:grpSpPr>
        <p:grpSp>
          <p:nvGrpSpPr>
            <p:cNvPr id="110" name="Group 11">
              <a:extLst>
                <a:ext uri="{FF2B5EF4-FFF2-40B4-BE49-F238E27FC236}">
                  <a16:creationId xmlns:a16="http://schemas.microsoft.com/office/drawing/2014/main" id="{E18A662F-2984-F447-CF27-381ED4FE5398}"/>
                </a:ext>
              </a:extLst>
            </p:cNvPr>
            <p:cNvGrpSpPr/>
            <p:nvPr/>
          </p:nvGrpSpPr>
          <p:grpSpPr>
            <a:xfrm>
              <a:off x="0" y="308554"/>
              <a:ext cx="3776015" cy="1448862"/>
              <a:chOff x="0" y="0"/>
              <a:chExt cx="1001432" cy="384251"/>
            </a:xfrm>
          </p:grpSpPr>
          <p:sp>
            <p:nvSpPr>
              <p:cNvPr id="114" name="Freeform 12">
                <a:extLst>
                  <a:ext uri="{FF2B5EF4-FFF2-40B4-BE49-F238E27FC236}">
                    <a16:creationId xmlns:a16="http://schemas.microsoft.com/office/drawing/2014/main" id="{49AA5E66-13B8-4477-D900-FAE281DC63F8}"/>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rgbClr val="44A796"/>
              </a:solidFill>
            </p:spPr>
            <p:txBody>
              <a:bodyPr/>
              <a:lstStyle/>
              <a:p>
                <a:endParaRPr lang="en-US" sz="1200"/>
              </a:p>
            </p:txBody>
          </p:sp>
          <p:sp>
            <p:nvSpPr>
              <p:cNvPr id="115" name="TextBox 13">
                <a:extLst>
                  <a:ext uri="{FF2B5EF4-FFF2-40B4-BE49-F238E27FC236}">
                    <a16:creationId xmlns:a16="http://schemas.microsoft.com/office/drawing/2014/main" id="{816AD5E4-F9FB-C511-533C-028182CF9C58}"/>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111" name="Group 14">
              <a:extLst>
                <a:ext uri="{FF2B5EF4-FFF2-40B4-BE49-F238E27FC236}">
                  <a16:creationId xmlns:a16="http://schemas.microsoft.com/office/drawing/2014/main" id="{13A43538-8165-DA36-EBF2-908ECFD9806B}"/>
                </a:ext>
              </a:extLst>
            </p:cNvPr>
            <p:cNvGrpSpPr/>
            <p:nvPr/>
          </p:nvGrpSpPr>
          <p:grpSpPr>
            <a:xfrm rot="5400000">
              <a:off x="2483232" y="489487"/>
              <a:ext cx="2065970" cy="1086997"/>
              <a:chOff x="0" y="0"/>
              <a:chExt cx="914555" cy="481187"/>
            </a:xfrm>
          </p:grpSpPr>
          <p:sp>
            <p:nvSpPr>
              <p:cNvPr id="112" name="Freeform 15">
                <a:extLst>
                  <a:ext uri="{FF2B5EF4-FFF2-40B4-BE49-F238E27FC236}">
                    <a16:creationId xmlns:a16="http://schemas.microsoft.com/office/drawing/2014/main" id="{45BE94F7-9B81-A809-26BF-BF0DF6640D8E}"/>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rgbClr val="44A796"/>
              </a:solidFill>
            </p:spPr>
            <p:txBody>
              <a:bodyPr/>
              <a:lstStyle/>
              <a:p>
                <a:endParaRPr lang="en-US" sz="1200"/>
              </a:p>
            </p:txBody>
          </p:sp>
          <p:sp>
            <p:nvSpPr>
              <p:cNvPr id="113" name="TextBox 16">
                <a:extLst>
                  <a:ext uri="{FF2B5EF4-FFF2-40B4-BE49-F238E27FC236}">
                    <a16:creationId xmlns:a16="http://schemas.microsoft.com/office/drawing/2014/main" id="{D1015384-A510-B19E-7070-5A77E4E75C52}"/>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grpSp>
        <p:nvGrpSpPr>
          <p:cNvPr id="116" name="Group 17">
            <a:extLst>
              <a:ext uri="{FF2B5EF4-FFF2-40B4-BE49-F238E27FC236}">
                <a16:creationId xmlns:a16="http://schemas.microsoft.com/office/drawing/2014/main" id="{FBF16E5C-748B-C457-577C-A2B79723F978}"/>
              </a:ext>
            </a:extLst>
          </p:cNvPr>
          <p:cNvGrpSpPr/>
          <p:nvPr/>
        </p:nvGrpSpPr>
        <p:grpSpPr>
          <a:xfrm>
            <a:off x="3852623" y="2623000"/>
            <a:ext cx="2029858" cy="1032985"/>
            <a:chOff x="0" y="0"/>
            <a:chExt cx="4059716" cy="2065970"/>
          </a:xfrm>
        </p:grpSpPr>
        <p:grpSp>
          <p:nvGrpSpPr>
            <p:cNvPr id="117" name="Group 18">
              <a:extLst>
                <a:ext uri="{FF2B5EF4-FFF2-40B4-BE49-F238E27FC236}">
                  <a16:creationId xmlns:a16="http://schemas.microsoft.com/office/drawing/2014/main" id="{44CB258F-780B-EC0A-5641-4D42002B3CEE}"/>
                </a:ext>
              </a:extLst>
            </p:cNvPr>
            <p:cNvGrpSpPr/>
            <p:nvPr/>
          </p:nvGrpSpPr>
          <p:grpSpPr>
            <a:xfrm>
              <a:off x="0" y="308554"/>
              <a:ext cx="3776015" cy="1448862"/>
              <a:chOff x="0" y="0"/>
              <a:chExt cx="1001432" cy="384251"/>
            </a:xfrm>
          </p:grpSpPr>
          <p:sp>
            <p:nvSpPr>
              <p:cNvPr id="121" name="Freeform 19">
                <a:extLst>
                  <a:ext uri="{FF2B5EF4-FFF2-40B4-BE49-F238E27FC236}">
                    <a16:creationId xmlns:a16="http://schemas.microsoft.com/office/drawing/2014/main" id="{4358D424-C4DC-23BA-FCED-98BABE4AF3E0}"/>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rgbClr val="9CC147"/>
              </a:solidFill>
            </p:spPr>
            <p:txBody>
              <a:bodyPr/>
              <a:lstStyle/>
              <a:p>
                <a:endParaRPr lang="en-US" sz="1200"/>
              </a:p>
            </p:txBody>
          </p:sp>
          <p:sp>
            <p:nvSpPr>
              <p:cNvPr id="122" name="TextBox 20">
                <a:extLst>
                  <a:ext uri="{FF2B5EF4-FFF2-40B4-BE49-F238E27FC236}">
                    <a16:creationId xmlns:a16="http://schemas.microsoft.com/office/drawing/2014/main" id="{D20FE5E2-F766-CA14-1D5F-FDA309657C2F}"/>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118" name="Group 21">
              <a:extLst>
                <a:ext uri="{FF2B5EF4-FFF2-40B4-BE49-F238E27FC236}">
                  <a16:creationId xmlns:a16="http://schemas.microsoft.com/office/drawing/2014/main" id="{BE2F0FAD-30C9-66FB-4760-700B8D88DA4D}"/>
                </a:ext>
              </a:extLst>
            </p:cNvPr>
            <p:cNvGrpSpPr/>
            <p:nvPr/>
          </p:nvGrpSpPr>
          <p:grpSpPr>
            <a:xfrm rot="5400000">
              <a:off x="2483232" y="489487"/>
              <a:ext cx="2065970" cy="1086997"/>
              <a:chOff x="0" y="0"/>
              <a:chExt cx="914555" cy="481187"/>
            </a:xfrm>
          </p:grpSpPr>
          <p:sp>
            <p:nvSpPr>
              <p:cNvPr id="119" name="Freeform 22">
                <a:extLst>
                  <a:ext uri="{FF2B5EF4-FFF2-40B4-BE49-F238E27FC236}">
                    <a16:creationId xmlns:a16="http://schemas.microsoft.com/office/drawing/2014/main" id="{F78A1B9D-F34A-71EE-06B7-D79B8C9B5842}"/>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rgbClr val="9CC147"/>
              </a:solidFill>
            </p:spPr>
            <p:txBody>
              <a:bodyPr/>
              <a:lstStyle/>
              <a:p>
                <a:endParaRPr lang="en-US" sz="1200"/>
              </a:p>
            </p:txBody>
          </p:sp>
          <p:sp>
            <p:nvSpPr>
              <p:cNvPr id="120" name="TextBox 23">
                <a:extLst>
                  <a:ext uri="{FF2B5EF4-FFF2-40B4-BE49-F238E27FC236}">
                    <a16:creationId xmlns:a16="http://schemas.microsoft.com/office/drawing/2014/main" id="{C1E774C2-3DCE-82E6-5BC8-DF5FD43E7A0B}"/>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grpSp>
        <p:nvGrpSpPr>
          <p:cNvPr id="123" name="Group 24">
            <a:extLst>
              <a:ext uri="{FF2B5EF4-FFF2-40B4-BE49-F238E27FC236}">
                <a16:creationId xmlns:a16="http://schemas.microsoft.com/office/drawing/2014/main" id="{986B8032-E8C0-D3F4-3E32-09291C96A205}"/>
              </a:ext>
            </a:extLst>
          </p:cNvPr>
          <p:cNvGrpSpPr/>
          <p:nvPr/>
        </p:nvGrpSpPr>
        <p:grpSpPr>
          <a:xfrm>
            <a:off x="5610732" y="2623000"/>
            <a:ext cx="2029858" cy="1032985"/>
            <a:chOff x="0" y="0"/>
            <a:chExt cx="4059716" cy="2065970"/>
          </a:xfrm>
        </p:grpSpPr>
        <p:grpSp>
          <p:nvGrpSpPr>
            <p:cNvPr id="124" name="Group 25">
              <a:extLst>
                <a:ext uri="{FF2B5EF4-FFF2-40B4-BE49-F238E27FC236}">
                  <a16:creationId xmlns:a16="http://schemas.microsoft.com/office/drawing/2014/main" id="{76FB18AA-915B-BA56-C7D1-182555F520B5}"/>
                </a:ext>
              </a:extLst>
            </p:cNvPr>
            <p:cNvGrpSpPr/>
            <p:nvPr/>
          </p:nvGrpSpPr>
          <p:grpSpPr>
            <a:xfrm>
              <a:off x="0" y="308554"/>
              <a:ext cx="3776015" cy="1448862"/>
              <a:chOff x="0" y="0"/>
              <a:chExt cx="1001432" cy="384251"/>
            </a:xfrm>
          </p:grpSpPr>
          <p:sp>
            <p:nvSpPr>
              <p:cNvPr id="128" name="Freeform 26">
                <a:extLst>
                  <a:ext uri="{FF2B5EF4-FFF2-40B4-BE49-F238E27FC236}">
                    <a16:creationId xmlns:a16="http://schemas.microsoft.com/office/drawing/2014/main" id="{E8B7CF3C-2E39-3686-5306-787CCEE4D2FE}"/>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rgbClr val="18738C"/>
              </a:solidFill>
            </p:spPr>
            <p:txBody>
              <a:bodyPr/>
              <a:lstStyle/>
              <a:p>
                <a:endParaRPr lang="en-US" sz="1200"/>
              </a:p>
            </p:txBody>
          </p:sp>
          <p:sp>
            <p:nvSpPr>
              <p:cNvPr id="129" name="TextBox 27">
                <a:extLst>
                  <a:ext uri="{FF2B5EF4-FFF2-40B4-BE49-F238E27FC236}">
                    <a16:creationId xmlns:a16="http://schemas.microsoft.com/office/drawing/2014/main" id="{B7DDC722-6C40-5476-742E-27CB9CFFD7CC}"/>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125" name="Group 28">
              <a:extLst>
                <a:ext uri="{FF2B5EF4-FFF2-40B4-BE49-F238E27FC236}">
                  <a16:creationId xmlns:a16="http://schemas.microsoft.com/office/drawing/2014/main" id="{ADEC5CB9-F305-32AB-CFBC-B869E3D83FB6}"/>
                </a:ext>
              </a:extLst>
            </p:cNvPr>
            <p:cNvGrpSpPr/>
            <p:nvPr/>
          </p:nvGrpSpPr>
          <p:grpSpPr>
            <a:xfrm rot="5400000">
              <a:off x="2483232" y="489487"/>
              <a:ext cx="2065970" cy="1086997"/>
              <a:chOff x="0" y="0"/>
              <a:chExt cx="914555" cy="481187"/>
            </a:xfrm>
          </p:grpSpPr>
          <p:sp>
            <p:nvSpPr>
              <p:cNvPr id="126" name="Freeform 29">
                <a:extLst>
                  <a:ext uri="{FF2B5EF4-FFF2-40B4-BE49-F238E27FC236}">
                    <a16:creationId xmlns:a16="http://schemas.microsoft.com/office/drawing/2014/main" id="{D9400D9E-E828-73EB-B5BF-A3B41CFED918}"/>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rgbClr val="18738C"/>
              </a:solidFill>
            </p:spPr>
            <p:txBody>
              <a:bodyPr/>
              <a:lstStyle/>
              <a:p>
                <a:endParaRPr lang="en-US" sz="1200"/>
              </a:p>
            </p:txBody>
          </p:sp>
          <p:sp>
            <p:nvSpPr>
              <p:cNvPr id="127" name="TextBox 30">
                <a:extLst>
                  <a:ext uri="{FF2B5EF4-FFF2-40B4-BE49-F238E27FC236}">
                    <a16:creationId xmlns:a16="http://schemas.microsoft.com/office/drawing/2014/main" id="{DCBFE78A-CDC0-61D8-E404-AF5C40A00652}"/>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grpSp>
        <p:nvGrpSpPr>
          <p:cNvPr id="130" name="Group 31">
            <a:extLst>
              <a:ext uri="{FF2B5EF4-FFF2-40B4-BE49-F238E27FC236}">
                <a16:creationId xmlns:a16="http://schemas.microsoft.com/office/drawing/2014/main" id="{7D11D592-E9AB-8D1C-BC58-26D31700B1C7}"/>
              </a:ext>
            </a:extLst>
          </p:cNvPr>
          <p:cNvGrpSpPr/>
          <p:nvPr/>
        </p:nvGrpSpPr>
        <p:grpSpPr>
          <a:xfrm>
            <a:off x="7608960" y="1413061"/>
            <a:ext cx="1619853" cy="3544496"/>
            <a:chOff x="0" y="0"/>
            <a:chExt cx="4059716" cy="2065970"/>
          </a:xfrm>
        </p:grpSpPr>
        <p:grpSp>
          <p:nvGrpSpPr>
            <p:cNvPr id="131" name="Group 32">
              <a:extLst>
                <a:ext uri="{FF2B5EF4-FFF2-40B4-BE49-F238E27FC236}">
                  <a16:creationId xmlns:a16="http://schemas.microsoft.com/office/drawing/2014/main" id="{6640F00B-DEE1-C947-4738-5B0B4F44CC7D}"/>
                </a:ext>
              </a:extLst>
            </p:cNvPr>
            <p:cNvGrpSpPr/>
            <p:nvPr/>
          </p:nvGrpSpPr>
          <p:grpSpPr>
            <a:xfrm>
              <a:off x="0" y="308554"/>
              <a:ext cx="3776015" cy="1448862"/>
              <a:chOff x="0" y="0"/>
              <a:chExt cx="1001432" cy="384251"/>
            </a:xfrm>
          </p:grpSpPr>
          <p:sp>
            <p:nvSpPr>
              <p:cNvPr id="135" name="Freeform 33">
                <a:extLst>
                  <a:ext uri="{FF2B5EF4-FFF2-40B4-BE49-F238E27FC236}">
                    <a16:creationId xmlns:a16="http://schemas.microsoft.com/office/drawing/2014/main" id="{232C2E5E-9F20-3B70-ED04-ECA62A36F386}"/>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rgbClr val="DD8033"/>
              </a:solidFill>
            </p:spPr>
            <p:txBody>
              <a:bodyPr/>
              <a:lstStyle/>
              <a:p>
                <a:endParaRPr lang="en-US" sz="1200"/>
              </a:p>
            </p:txBody>
          </p:sp>
          <p:sp>
            <p:nvSpPr>
              <p:cNvPr id="136" name="TextBox 34">
                <a:extLst>
                  <a:ext uri="{FF2B5EF4-FFF2-40B4-BE49-F238E27FC236}">
                    <a16:creationId xmlns:a16="http://schemas.microsoft.com/office/drawing/2014/main" id="{C9D70E44-42D7-0200-C23C-E9554D36E23D}"/>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132" name="Group 35">
              <a:extLst>
                <a:ext uri="{FF2B5EF4-FFF2-40B4-BE49-F238E27FC236}">
                  <a16:creationId xmlns:a16="http://schemas.microsoft.com/office/drawing/2014/main" id="{85DB715F-5388-7DCF-A9E5-FCC5187FE4E8}"/>
                </a:ext>
              </a:extLst>
            </p:cNvPr>
            <p:cNvGrpSpPr/>
            <p:nvPr/>
          </p:nvGrpSpPr>
          <p:grpSpPr>
            <a:xfrm rot="5400000">
              <a:off x="2483232" y="489487"/>
              <a:ext cx="2065970" cy="1086997"/>
              <a:chOff x="0" y="0"/>
              <a:chExt cx="914555" cy="481187"/>
            </a:xfrm>
          </p:grpSpPr>
          <p:sp>
            <p:nvSpPr>
              <p:cNvPr id="133" name="Freeform 36">
                <a:extLst>
                  <a:ext uri="{FF2B5EF4-FFF2-40B4-BE49-F238E27FC236}">
                    <a16:creationId xmlns:a16="http://schemas.microsoft.com/office/drawing/2014/main" id="{42CD3CE3-5DFC-09FA-1F35-08D52918BD1A}"/>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rgbClr val="DD8033"/>
              </a:solidFill>
            </p:spPr>
            <p:txBody>
              <a:bodyPr/>
              <a:lstStyle/>
              <a:p>
                <a:endParaRPr lang="en-US" sz="1200"/>
              </a:p>
            </p:txBody>
          </p:sp>
          <p:sp>
            <p:nvSpPr>
              <p:cNvPr id="134" name="TextBox 37">
                <a:extLst>
                  <a:ext uri="{FF2B5EF4-FFF2-40B4-BE49-F238E27FC236}">
                    <a16:creationId xmlns:a16="http://schemas.microsoft.com/office/drawing/2014/main" id="{7987E4DC-9AD3-D0E3-70E4-C2FFB4C5002C}"/>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grpSp>
        <p:nvGrpSpPr>
          <p:cNvPr id="137" name="Group 38">
            <a:extLst>
              <a:ext uri="{FF2B5EF4-FFF2-40B4-BE49-F238E27FC236}">
                <a16:creationId xmlns:a16="http://schemas.microsoft.com/office/drawing/2014/main" id="{DF8D69CB-7BBE-767C-C537-4FAC59D9A65C}"/>
              </a:ext>
            </a:extLst>
          </p:cNvPr>
          <p:cNvGrpSpPr/>
          <p:nvPr/>
        </p:nvGrpSpPr>
        <p:grpSpPr>
          <a:xfrm>
            <a:off x="8930863" y="1372817"/>
            <a:ext cx="1789187" cy="3590666"/>
            <a:chOff x="0" y="1"/>
            <a:chExt cx="4059715" cy="2065970"/>
          </a:xfrm>
        </p:grpSpPr>
        <p:grpSp>
          <p:nvGrpSpPr>
            <p:cNvPr id="138" name="Group 39">
              <a:extLst>
                <a:ext uri="{FF2B5EF4-FFF2-40B4-BE49-F238E27FC236}">
                  <a16:creationId xmlns:a16="http://schemas.microsoft.com/office/drawing/2014/main" id="{0987822C-41AC-36C6-5725-FC8A7DA0AFD4}"/>
                </a:ext>
              </a:extLst>
            </p:cNvPr>
            <p:cNvGrpSpPr/>
            <p:nvPr/>
          </p:nvGrpSpPr>
          <p:grpSpPr>
            <a:xfrm>
              <a:off x="0" y="128979"/>
              <a:ext cx="3776015" cy="1628437"/>
              <a:chOff x="0" y="-47625"/>
              <a:chExt cx="1001432" cy="431876"/>
            </a:xfrm>
          </p:grpSpPr>
          <p:sp>
            <p:nvSpPr>
              <p:cNvPr id="142" name="Freeform 40">
                <a:extLst>
                  <a:ext uri="{FF2B5EF4-FFF2-40B4-BE49-F238E27FC236}">
                    <a16:creationId xmlns:a16="http://schemas.microsoft.com/office/drawing/2014/main" id="{DF8CC60D-9DA3-645E-2AED-795E671C33CE}"/>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rgbClr val="D9514B"/>
              </a:solidFill>
            </p:spPr>
            <p:txBody>
              <a:bodyPr/>
              <a:lstStyle/>
              <a:p>
                <a:endParaRPr lang="en-US" sz="1200" dirty="0"/>
              </a:p>
            </p:txBody>
          </p:sp>
          <p:sp>
            <p:nvSpPr>
              <p:cNvPr id="143" name="TextBox 41">
                <a:extLst>
                  <a:ext uri="{FF2B5EF4-FFF2-40B4-BE49-F238E27FC236}">
                    <a16:creationId xmlns:a16="http://schemas.microsoft.com/office/drawing/2014/main" id="{D44EFD9D-F508-C2DE-6F16-7144A2F468AB}"/>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139" name="Group 42">
              <a:extLst>
                <a:ext uri="{FF2B5EF4-FFF2-40B4-BE49-F238E27FC236}">
                  <a16:creationId xmlns:a16="http://schemas.microsoft.com/office/drawing/2014/main" id="{074C4923-7B1B-6861-2407-7E8E5ACBBBD7}"/>
                </a:ext>
              </a:extLst>
            </p:cNvPr>
            <p:cNvGrpSpPr/>
            <p:nvPr/>
          </p:nvGrpSpPr>
          <p:grpSpPr>
            <a:xfrm rot="5400000">
              <a:off x="2483232" y="489487"/>
              <a:ext cx="2065970" cy="1086997"/>
              <a:chOff x="0" y="0"/>
              <a:chExt cx="914555" cy="481187"/>
            </a:xfrm>
          </p:grpSpPr>
          <p:sp>
            <p:nvSpPr>
              <p:cNvPr id="140" name="Freeform 43">
                <a:extLst>
                  <a:ext uri="{FF2B5EF4-FFF2-40B4-BE49-F238E27FC236}">
                    <a16:creationId xmlns:a16="http://schemas.microsoft.com/office/drawing/2014/main" id="{FA07E8A1-D8B9-ABFE-BAA5-1791795380A5}"/>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rgbClr val="D9514B"/>
              </a:solidFill>
            </p:spPr>
            <p:txBody>
              <a:bodyPr/>
              <a:lstStyle/>
              <a:p>
                <a:endParaRPr lang="en-US" sz="1200"/>
              </a:p>
            </p:txBody>
          </p:sp>
          <p:sp>
            <p:nvSpPr>
              <p:cNvPr id="141" name="TextBox 44">
                <a:extLst>
                  <a:ext uri="{FF2B5EF4-FFF2-40B4-BE49-F238E27FC236}">
                    <a16:creationId xmlns:a16="http://schemas.microsoft.com/office/drawing/2014/main" id="{0D66E382-DD69-B73B-77B1-0783E3CD3CBB}"/>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grpSp>
        <p:nvGrpSpPr>
          <p:cNvPr id="144" name="Group 45">
            <a:extLst>
              <a:ext uri="{FF2B5EF4-FFF2-40B4-BE49-F238E27FC236}">
                <a16:creationId xmlns:a16="http://schemas.microsoft.com/office/drawing/2014/main" id="{D7A4263A-38BC-8EE5-5CEC-74BB60F267B0}"/>
              </a:ext>
            </a:extLst>
          </p:cNvPr>
          <p:cNvGrpSpPr/>
          <p:nvPr/>
        </p:nvGrpSpPr>
        <p:grpSpPr>
          <a:xfrm>
            <a:off x="902140" y="1531278"/>
            <a:ext cx="756541" cy="756541"/>
            <a:chOff x="0" y="0"/>
            <a:chExt cx="812800" cy="812800"/>
          </a:xfrm>
        </p:grpSpPr>
        <p:sp>
          <p:nvSpPr>
            <p:cNvPr id="145" name="Freeform 46">
              <a:extLst>
                <a:ext uri="{FF2B5EF4-FFF2-40B4-BE49-F238E27FC236}">
                  <a16:creationId xmlns:a16="http://schemas.microsoft.com/office/drawing/2014/main" id="{849424F5-1B95-EB8C-7FE6-5B334EB3BE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14300" cap="sq">
              <a:solidFill>
                <a:srgbClr val="18738C"/>
              </a:solidFill>
              <a:prstDash val="solid"/>
              <a:miter/>
            </a:ln>
          </p:spPr>
          <p:txBody>
            <a:bodyPr/>
            <a:lstStyle/>
            <a:p>
              <a:endParaRPr lang="en-US" sz="1200"/>
            </a:p>
          </p:txBody>
        </p:sp>
        <p:sp>
          <p:nvSpPr>
            <p:cNvPr id="146" name="TextBox 47">
              <a:extLst>
                <a:ext uri="{FF2B5EF4-FFF2-40B4-BE49-F238E27FC236}">
                  <a16:creationId xmlns:a16="http://schemas.microsoft.com/office/drawing/2014/main" id="{A9AA5C57-8FBC-6C53-126A-DCC963468CA4}"/>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47" name="Group 48">
            <a:extLst>
              <a:ext uri="{FF2B5EF4-FFF2-40B4-BE49-F238E27FC236}">
                <a16:creationId xmlns:a16="http://schemas.microsoft.com/office/drawing/2014/main" id="{57D6589C-21FC-F3DB-25BA-465CAE1321C4}"/>
              </a:ext>
            </a:extLst>
          </p:cNvPr>
          <p:cNvGrpSpPr/>
          <p:nvPr/>
        </p:nvGrpSpPr>
        <p:grpSpPr>
          <a:xfrm>
            <a:off x="2660248" y="1531278"/>
            <a:ext cx="756541" cy="756541"/>
            <a:chOff x="0" y="0"/>
            <a:chExt cx="812800" cy="812800"/>
          </a:xfrm>
        </p:grpSpPr>
        <p:sp>
          <p:nvSpPr>
            <p:cNvPr id="148" name="Freeform 49">
              <a:extLst>
                <a:ext uri="{FF2B5EF4-FFF2-40B4-BE49-F238E27FC236}">
                  <a16:creationId xmlns:a16="http://schemas.microsoft.com/office/drawing/2014/main" id="{6E7158C7-D5C4-8ABB-CDF8-15877E86EC0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14300" cap="sq">
              <a:solidFill>
                <a:srgbClr val="44A796"/>
              </a:solidFill>
              <a:prstDash val="solid"/>
              <a:miter/>
            </a:ln>
          </p:spPr>
          <p:txBody>
            <a:bodyPr/>
            <a:lstStyle/>
            <a:p>
              <a:endParaRPr lang="en-US" sz="1200"/>
            </a:p>
          </p:txBody>
        </p:sp>
        <p:sp>
          <p:nvSpPr>
            <p:cNvPr id="149" name="TextBox 50">
              <a:extLst>
                <a:ext uri="{FF2B5EF4-FFF2-40B4-BE49-F238E27FC236}">
                  <a16:creationId xmlns:a16="http://schemas.microsoft.com/office/drawing/2014/main" id="{82D51B4F-3CAB-9D94-773A-73D720930D31}"/>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50" name="Group 51">
            <a:extLst>
              <a:ext uri="{FF2B5EF4-FFF2-40B4-BE49-F238E27FC236}">
                <a16:creationId xmlns:a16="http://schemas.microsoft.com/office/drawing/2014/main" id="{9B3F2390-7099-1DC7-C884-C84B61975F30}"/>
              </a:ext>
            </a:extLst>
          </p:cNvPr>
          <p:cNvGrpSpPr/>
          <p:nvPr/>
        </p:nvGrpSpPr>
        <p:grpSpPr>
          <a:xfrm>
            <a:off x="4418357" y="1531278"/>
            <a:ext cx="756541" cy="756541"/>
            <a:chOff x="0" y="0"/>
            <a:chExt cx="812800" cy="812800"/>
          </a:xfrm>
        </p:grpSpPr>
        <p:sp>
          <p:nvSpPr>
            <p:cNvPr id="151" name="Freeform 52">
              <a:extLst>
                <a:ext uri="{FF2B5EF4-FFF2-40B4-BE49-F238E27FC236}">
                  <a16:creationId xmlns:a16="http://schemas.microsoft.com/office/drawing/2014/main" id="{8970B3C5-308C-7B97-1497-52E2DB815E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14300" cap="sq">
              <a:solidFill>
                <a:srgbClr val="9CC147"/>
              </a:solidFill>
              <a:prstDash val="solid"/>
              <a:miter/>
            </a:ln>
          </p:spPr>
          <p:txBody>
            <a:bodyPr/>
            <a:lstStyle/>
            <a:p>
              <a:endParaRPr lang="en-US" sz="1200"/>
            </a:p>
          </p:txBody>
        </p:sp>
        <p:sp>
          <p:nvSpPr>
            <p:cNvPr id="152" name="TextBox 53">
              <a:extLst>
                <a:ext uri="{FF2B5EF4-FFF2-40B4-BE49-F238E27FC236}">
                  <a16:creationId xmlns:a16="http://schemas.microsoft.com/office/drawing/2014/main" id="{17D63BC3-95D3-6D6C-E949-DC96C85CFBF7}"/>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53" name="Group 54">
            <a:extLst>
              <a:ext uri="{FF2B5EF4-FFF2-40B4-BE49-F238E27FC236}">
                <a16:creationId xmlns:a16="http://schemas.microsoft.com/office/drawing/2014/main" id="{39928A20-20BB-21B9-A110-C13AB5847F14}"/>
              </a:ext>
            </a:extLst>
          </p:cNvPr>
          <p:cNvGrpSpPr/>
          <p:nvPr/>
        </p:nvGrpSpPr>
        <p:grpSpPr>
          <a:xfrm>
            <a:off x="6176465" y="1531278"/>
            <a:ext cx="756541" cy="756541"/>
            <a:chOff x="0" y="0"/>
            <a:chExt cx="812800" cy="812800"/>
          </a:xfrm>
        </p:grpSpPr>
        <p:sp>
          <p:nvSpPr>
            <p:cNvPr id="154" name="Freeform 55">
              <a:extLst>
                <a:ext uri="{FF2B5EF4-FFF2-40B4-BE49-F238E27FC236}">
                  <a16:creationId xmlns:a16="http://schemas.microsoft.com/office/drawing/2014/main" id="{88B8ABA6-75F9-B1AA-4FD7-D04FBFEB1F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14300" cap="sq">
              <a:solidFill>
                <a:srgbClr val="18738C"/>
              </a:solidFill>
              <a:prstDash val="solid"/>
              <a:miter/>
            </a:ln>
          </p:spPr>
          <p:txBody>
            <a:bodyPr/>
            <a:lstStyle/>
            <a:p>
              <a:endParaRPr lang="en-US" sz="1200"/>
            </a:p>
          </p:txBody>
        </p:sp>
        <p:sp>
          <p:nvSpPr>
            <p:cNvPr id="155" name="TextBox 56">
              <a:extLst>
                <a:ext uri="{FF2B5EF4-FFF2-40B4-BE49-F238E27FC236}">
                  <a16:creationId xmlns:a16="http://schemas.microsoft.com/office/drawing/2014/main" id="{DBCD8384-28CC-8786-6E1C-FE2EF0749BAC}"/>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sp>
        <p:nvSpPr>
          <p:cNvPr id="156" name="Rectangle 155">
            <a:extLst>
              <a:ext uri="{FF2B5EF4-FFF2-40B4-BE49-F238E27FC236}">
                <a16:creationId xmlns:a16="http://schemas.microsoft.com/office/drawing/2014/main" id="{0FAC6F5F-DA63-CF81-DAA0-B8D1A90F2978}"/>
              </a:ext>
            </a:extLst>
          </p:cNvPr>
          <p:cNvSpPr/>
          <p:nvPr/>
        </p:nvSpPr>
        <p:spPr>
          <a:xfrm>
            <a:off x="250254" y="3655986"/>
            <a:ext cx="1725574" cy="1562098"/>
          </a:xfrm>
          <a:prstGeom prst="rect">
            <a:avLst/>
          </a:prstGeom>
          <a:ln w="57150">
            <a:solidFill>
              <a:schemeClr val="accent5">
                <a:lumMod val="50000"/>
                <a:alpha val="2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7" name="AutoShape 63">
            <a:extLst>
              <a:ext uri="{FF2B5EF4-FFF2-40B4-BE49-F238E27FC236}">
                <a16:creationId xmlns:a16="http://schemas.microsoft.com/office/drawing/2014/main" id="{B57526E1-5500-74EE-AA38-39331D17432A}"/>
              </a:ext>
            </a:extLst>
          </p:cNvPr>
          <p:cNvSpPr/>
          <p:nvPr/>
        </p:nvSpPr>
        <p:spPr>
          <a:xfrm flipH="1" flipV="1">
            <a:off x="1267710" y="2232071"/>
            <a:ext cx="0" cy="547031"/>
          </a:xfrm>
          <a:prstGeom prst="line">
            <a:avLst/>
          </a:prstGeom>
          <a:ln w="28575" cap="flat">
            <a:solidFill>
              <a:srgbClr val="18738C"/>
            </a:solidFill>
            <a:prstDash val="solid"/>
            <a:headEnd type="none" w="sm" len="sm"/>
            <a:tailEnd type="none" w="sm" len="sm"/>
          </a:ln>
        </p:spPr>
        <p:txBody>
          <a:bodyPr/>
          <a:lstStyle/>
          <a:p>
            <a:endParaRPr lang="en-US" sz="1200"/>
          </a:p>
        </p:txBody>
      </p:sp>
      <p:sp>
        <p:nvSpPr>
          <p:cNvPr id="158" name="AutoShape 64">
            <a:extLst>
              <a:ext uri="{FF2B5EF4-FFF2-40B4-BE49-F238E27FC236}">
                <a16:creationId xmlns:a16="http://schemas.microsoft.com/office/drawing/2014/main" id="{2748CB07-EBD0-86F8-F5E9-D3C9BFDEC176}"/>
              </a:ext>
            </a:extLst>
          </p:cNvPr>
          <p:cNvSpPr/>
          <p:nvPr/>
        </p:nvSpPr>
        <p:spPr>
          <a:xfrm flipV="1">
            <a:off x="3025818" y="2232071"/>
            <a:ext cx="0" cy="547031"/>
          </a:xfrm>
          <a:prstGeom prst="line">
            <a:avLst/>
          </a:prstGeom>
          <a:ln w="28575" cap="flat">
            <a:solidFill>
              <a:srgbClr val="44A796"/>
            </a:solidFill>
            <a:prstDash val="solid"/>
            <a:headEnd type="none" w="sm" len="sm"/>
            <a:tailEnd type="none" w="sm" len="sm"/>
          </a:ln>
        </p:spPr>
        <p:txBody>
          <a:bodyPr/>
          <a:lstStyle/>
          <a:p>
            <a:endParaRPr lang="en-US" sz="1200"/>
          </a:p>
        </p:txBody>
      </p:sp>
      <p:sp>
        <p:nvSpPr>
          <p:cNvPr id="159" name="AutoShape 65">
            <a:extLst>
              <a:ext uri="{FF2B5EF4-FFF2-40B4-BE49-F238E27FC236}">
                <a16:creationId xmlns:a16="http://schemas.microsoft.com/office/drawing/2014/main" id="{4A228A61-0F83-D9F4-83EC-8720971B52CE}"/>
              </a:ext>
            </a:extLst>
          </p:cNvPr>
          <p:cNvSpPr/>
          <p:nvPr/>
        </p:nvSpPr>
        <p:spPr>
          <a:xfrm flipV="1">
            <a:off x="4783927" y="2232071"/>
            <a:ext cx="0" cy="547031"/>
          </a:xfrm>
          <a:prstGeom prst="line">
            <a:avLst/>
          </a:prstGeom>
          <a:ln w="28575" cap="flat">
            <a:solidFill>
              <a:srgbClr val="9CC147"/>
            </a:solidFill>
            <a:prstDash val="solid"/>
            <a:headEnd type="none" w="sm" len="sm"/>
            <a:tailEnd type="none" w="sm" len="sm"/>
          </a:ln>
        </p:spPr>
        <p:txBody>
          <a:bodyPr/>
          <a:lstStyle/>
          <a:p>
            <a:endParaRPr lang="en-US" sz="1200"/>
          </a:p>
        </p:txBody>
      </p:sp>
      <p:sp>
        <p:nvSpPr>
          <p:cNvPr id="160" name="AutoShape 66">
            <a:extLst>
              <a:ext uri="{FF2B5EF4-FFF2-40B4-BE49-F238E27FC236}">
                <a16:creationId xmlns:a16="http://schemas.microsoft.com/office/drawing/2014/main" id="{8A017B46-FBC9-F986-FC5B-6B1FD643DF05}"/>
              </a:ext>
            </a:extLst>
          </p:cNvPr>
          <p:cNvSpPr/>
          <p:nvPr/>
        </p:nvSpPr>
        <p:spPr>
          <a:xfrm flipV="1">
            <a:off x="6542035" y="2232071"/>
            <a:ext cx="0" cy="547031"/>
          </a:xfrm>
          <a:prstGeom prst="line">
            <a:avLst/>
          </a:prstGeom>
          <a:ln w="28575" cap="flat">
            <a:solidFill>
              <a:srgbClr val="18738C"/>
            </a:solidFill>
            <a:prstDash val="solid"/>
            <a:headEnd type="none" w="sm" len="sm"/>
            <a:tailEnd type="none" w="sm" len="sm"/>
          </a:ln>
        </p:spPr>
        <p:txBody>
          <a:bodyPr/>
          <a:lstStyle/>
          <a:p>
            <a:endParaRPr lang="en-US" sz="1200"/>
          </a:p>
        </p:txBody>
      </p:sp>
      <p:sp>
        <p:nvSpPr>
          <p:cNvPr id="161" name="Freeform 69">
            <a:extLst>
              <a:ext uri="{FF2B5EF4-FFF2-40B4-BE49-F238E27FC236}">
                <a16:creationId xmlns:a16="http://schemas.microsoft.com/office/drawing/2014/main" id="{488B5951-ADB8-2C4F-60CD-2038BC041C5A}"/>
              </a:ext>
            </a:extLst>
          </p:cNvPr>
          <p:cNvSpPr/>
          <p:nvPr/>
        </p:nvSpPr>
        <p:spPr>
          <a:xfrm>
            <a:off x="1096589" y="1742960"/>
            <a:ext cx="367642" cy="333176"/>
          </a:xfrm>
          <a:custGeom>
            <a:avLst/>
            <a:gdLst/>
            <a:ahLst/>
            <a:cxnLst/>
            <a:rect l="l" t="t" r="r" b="b"/>
            <a:pathLst>
              <a:path w="551463" h="499764">
                <a:moveTo>
                  <a:pt x="0" y="0"/>
                </a:moveTo>
                <a:lnTo>
                  <a:pt x="551463" y="0"/>
                </a:lnTo>
                <a:lnTo>
                  <a:pt x="551463" y="499764"/>
                </a:lnTo>
                <a:lnTo>
                  <a:pt x="0" y="49976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sz="1200"/>
          </a:p>
        </p:txBody>
      </p:sp>
      <p:sp>
        <p:nvSpPr>
          <p:cNvPr id="162" name="Freeform 70">
            <a:extLst>
              <a:ext uri="{FF2B5EF4-FFF2-40B4-BE49-F238E27FC236}">
                <a16:creationId xmlns:a16="http://schemas.microsoft.com/office/drawing/2014/main" id="{2917624A-9702-CDAD-E36F-76BA86956433}"/>
              </a:ext>
            </a:extLst>
          </p:cNvPr>
          <p:cNvSpPr/>
          <p:nvPr/>
        </p:nvSpPr>
        <p:spPr>
          <a:xfrm>
            <a:off x="2937100" y="1697000"/>
            <a:ext cx="202838" cy="379137"/>
          </a:xfrm>
          <a:custGeom>
            <a:avLst/>
            <a:gdLst/>
            <a:ahLst/>
            <a:cxnLst/>
            <a:rect l="l" t="t" r="r" b="b"/>
            <a:pathLst>
              <a:path w="304257" h="568705">
                <a:moveTo>
                  <a:pt x="0" y="0"/>
                </a:moveTo>
                <a:lnTo>
                  <a:pt x="304257" y="0"/>
                </a:lnTo>
                <a:lnTo>
                  <a:pt x="304257" y="568705"/>
                </a:lnTo>
                <a:lnTo>
                  <a:pt x="0" y="56870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200"/>
          </a:p>
        </p:txBody>
      </p:sp>
      <p:sp>
        <p:nvSpPr>
          <p:cNvPr id="163" name="Freeform 71">
            <a:extLst>
              <a:ext uri="{FF2B5EF4-FFF2-40B4-BE49-F238E27FC236}">
                <a16:creationId xmlns:a16="http://schemas.microsoft.com/office/drawing/2014/main" id="{7EA5DC61-7D21-74D8-BB7C-BE647E3496B2}"/>
              </a:ext>
            </a:extLst>
          </p:cNvPr>
          <p:cNvSpPr/>
          <p:nvPr/>
        </p:nvSpPr>
        <p:spPr>
          <a:xfrm>
            <a:off x="4620189" y="1746640"/>
            <a:ext cx="352875" cy="329497"/>
          </a:xfrm>
          <a:custGeom>
            <a:avLst/>
            <a:gdLst/>
            <a:ahLst/>
            <a:cxnLst/>
            <a:rect l="l" t="t" r="r" b="b"/>
            <a:pathLst>
              <a:path w="529312" h="494245">
                <a:moveTo>
                  <a:pt x="0" y="0"/>
                </a:moveTo>
                <a:lnTo>
                  <a:pt x="529312" y="0"/>
                </a:lnTo>
                <a:lnTo>
                  <a:pt x="529312" y="494245"/>
                </a:lnTo>
                <a:lnTo>
                  <a:pt x="0" y="4942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200"/>
          </a:p>
        </p:txBody>
      </p:sp>
      <p:sp>
        <p:nvSpPr>
          <p:cNvPr id="164" name="Freeform 72">
            <a:extLst>
              <a:ext uri="{FF2B5EF4-FFF2-40B4-BE49-F238E27FC236}">
                <a16:creationId xmlns:a16="http://schemas.microsoft.com/office/drawing/2014/main" id="{FE81B576-3479-07BA-2001-F68D41A7BC25}"/>
              </a:ext>
            </a:extLst>
          </p:cNvPr>
          <p:cNvSpPr/>
          <p:nvPr/>
        </p:nvSpPr>
        <p:spPr>
          <a:xfrm>
            <a:off x="6354102" y="1780140"/>
            <a:ext cx="401267" cy="258817"/>
          </a:xfrm>
          <a:custGeom>
            <a:avLst/>
            <a:gdLst/>
            <a:ahLst/>
            <a:cxnLst/>
            <a:rect l="l" t="t" r="r" b="b"/>
            <a:pathLst>
              <a:path w="601901" h="388226">
                <a:moveTo>
                  <a:pt x="0" y="0"/>
                </a:moveTo>
                <a:lnTo>
                  <a:pt x="601901" y="0"/>
                </a:lnTo>
                <a:lnTo>
                  <a:pt x="601901" y="388226"/>
                </a:lnTo>
                <a:lnTo>
                  <a:pt x="0" y="38822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200"/>
          </a:p>
        </p:txBody>
      </p:sp>
      <p:grpSp>
        <p:nvGrpSpPr>
          <p:cNvPr id="165" name="Group 80">
            <a:extLst>
              <a:ext uri="{FF2B5EF4-FFF2-40B4-BE49-F238E27FC236}">
                <a16:creationId xmlns:a16="http://schemas.microsoft.com/office/drawing/2014/main" id="{F4C4F5D5-C014-2F04-4ED9-F8A89C419ED1}"/>
              </a:ext>
            </a:extLst>
          </p:cNvPr>
          <p:cNvGrpSpPr/>
          <p:nvPr/>
        </p:nvGrpSpPr>
        <p:grpSpPr>
          <a:xfrm>
            <a:off x="490721" y="3987773"/>
            <a:ext cx="1579376" cy="763279"/>
            <a:chOff x="0" y="-9525"/>
            <a:chExt cx="3158753" cy="1526558"/>
          </a:xfrm>
        </p:grpSpPr>
        <p:sp>
          <p:nvSpPr>
            <p:cNvPr id="166" name="TextBox 81">
              <a:extLst>
                <a:ext uri="{FF2B5EF4-FFF2-40B4-BE49-F238E27FC236}">
                  <a16:creationId xmlns:a16="http://schemas.microsoft.com/office/drawing/2014/main" id="{EE8978D4-3BC5-84F9-213B-962A2333930D}"/>
                </a:ext>
              </a:extLst>
            </p:cNvPr>
            <p:cNvSpPr txBox="1"/>
            <p:nvPr/>
          </p:nvSpPr>
          <p:spPr>
            <a:xfrm>
              <a:off x="0" y="1108717"/>
              <a:ext cx="3158753" cy="408316"/>
            </a:xfrm>
            <a:prstGeom prst="rect">
              <a:avLst/>
            </a:prstGeom>
          </p:spPr>
          <p:txBody>
            <a:bodyPr lIns="0" tIns="0" rIns="0" bIns="0" rtlCol="0" anchor="t">
              <a:spAutoFit/>
            </a:bodyPr>
            <a:lstStyle/>
            <a:p>
              <a:pPr algn="ctr">
                <a:lnSpc>
                  <a:spcPts val="1680"/>
                </a:lnSpc>
              </a:pPr>
              <a:endParaRPr lang="en-US" sz="1200" dirty="0">
                <a:solidFill>
                  <a:srgbClr val="343434"/>
                </a:solidFill>
                <a:latin typeface="Canva Sans"/>
                <a:sym typeface="Canva Sans"/>
              </a:endParaRPr>
            </a:p>
          </p:txBody>
        </p:sp>
        <p:sp>
          <p:nvSpPr>
            <p:cNvPr id="167" name="TextBox 82">
              <a:extLst>
                <a:ext uri="{FF2B5EF4-FFF2-40B4-BE49-F238E27FC236}">
                  <a16:creationId xmlns:a16="http://schemas.microsoft.com/office/drawing/2014/main" id="{1ACFB3A9-409A-842F-1B84-89DEF8E3197F}"/>
                </a:ext>
              </a:extLst>
            </p:cNvPr>
            <p:cNvSpPr txBox="1"/>
            <p:nvPr/>
          </p:nvSpPr>
          <p:spPr>
            <a:xfrm>
              <a:off x="208266" y="-9525"/>
              <a:ext cx="2742219" cy="872034"/>
            </a:xfrm>
            <a:prstGeom prst="rect">
              <a:avLst/>
            </a:prstGeom>
          </p:spPr>
          <p:txBody>
            <a:bodyPr lIns="0" tIns="0" rIns="0" bIns="0" rtlCol="0" anchor="t">
              <a:spAutoFit/>
            </a:bodyPr>
            <a:lstStyle/>
            <a:p>
              <a:pPr algn="ctr">
                <a:lnSpc>
                  <a:spcPts val="1680"/>
                </a:lnSpc>
              </a:pPr>
              <a:r>
                <a:rPr lang="en-US" b="1" dirty="0">
                  <a:solidFill>
                    <a:srgbClr val="18738C"/>
                  </a:solidFill>
                  <a:latin typeface="Helvetica World Bold"/>
                  <a:ea typeface="Helvetica World Bold"/>
                  <a:cs typeface="Helvetica World Bold"/>
                  <a:sym typeface="Helvetica World Bold"/>
                </a:rPr>
                <a:t>Investing resources</a:t>
              </a:r>
            </a:p>
          </p:txBody>
        </p:sp>
      </p:grpSp>
      <p:sp>
        <p:nvSpPr>
          <p:cNvPr id="168" name="TextBox 84">
            <a:extLst>
              <a:ext uri="{FF2B5EF4-FFF2-40B4-BE49-F238E27FC236}">
                <a16:creationId xmlns:a16="http://schemas.microsoft.com/office/drawing/2014/main" id="{766E1AFE-50B5-CCF7-0FBD-14A79B386519}"/>
              </a:ext>
            </a:extLst>
          </p:cNvPr>
          <p:cNvSpPr txBox="1"/>
          <p:nvPr/>
        </p:nvSpPr>
        <p:spPr>
          <a:xfrm>
            <a:off x="2340264" y="3017939"/>
            <a:ext cx="1371109" cy="241348"/>
          </a:xfrm>
          <a:prstGeom prst="rect">
            <a:avLst/>
          </a:prstGeom>
        </p:spPr>
        <p:txBody>
          <a:bodyPr lIns="0" tIns="0" rIns="0" bIns="0" rtlCol="0" anchor="t">
            <a:spAutoFit/>
          </a:bodyPr>
          <a:lstStyle/>
          <a:p>
            <a:pPr algn="ctr">
              <a:lnSpc>
                <a:spcPts val="1680"/>
              </a:lnSpc>
            </a:pPr>
            <a:r>
              <a:rPr lang="en-US" sz="2667" b="1" dirty="0">
                <a:solidFill>
                  <a:srgbClr val="FFFFFF"/>
                </a:solidFill>
                <a:latin typeface="Helvetica World Bold"/>
                <a:ea typeface="Helvetica World Bold"/>
                <a:cs typeface="Helvetica World Bold"/>
                <a:sym typeface="Helvetica World Bold"/>
              </a:rPr>
              <a:t>B</a:t>
            </a:r>
          </a:p>
        </p:txBody>
      </p:sp>
      <p:grpSp>
        <p:nvGrpSpPr>
          <p:cNvPr id="169" name="Group 85">
            <a:extLst>
              <a:ext uri="{FF2B5EF4-FFF2-40B4-BE49-F238E27FC236}">
                <a16:creationId xmlns:a16="http://schemas.microsoft.com/office/drawing/2014/main" id="{C4F2AFCF-A9EA-E14F-713A-A1BC70257D73}"/>
              </a:ext>
            </a:extLst>
          </p:cNvPr>
          <p:cNvGrpSpPr/>
          <p:nvPr/>
        </p:nvGrpSpPr>
        <p:grpSpPr>
          <a:xfrm>
            <a:off x="2167718" y="3987773"/>
            <a:ext cx="1579376" cy="763279"/>
            <a:chOff x="-162224" y="-9525"/>
            <a:chExt cx="3158753" cy="1526558"/>
          </a:xfrm>
        </p:grpSpPr>
        <p:sp>
          <p:nvSpPr>
            <p:cNvPr id="170" name="TextBox 86">
              <a:extLst>
                <a:ext uri="{FF2B5EF4-FFF2-40B4-BE49-F238E27FC236}">
                  <a16:creationId xmlns:a16="http://schemas.microsoft.com/office/drawing/2014/main" id="{F2C17CB6-1DB6-5C9A-2DAF-14F321C1BFFA}"/>
                </a:ext>
              </a:extLst>
            </p:cNvPr>
            <p:cNvSpPr txBox="1"/>
            <p:nvPr/>
          </p:nvSpPr>
          <p:spPr>
            <a:xfrm>
              <a:off x="-162224" y="1108717"/>
              <a:ext cx="3158753" cy="408316"/>
            </a:xfrm>
            <a:prstGeom prst="rect">
              <a:avLst/>
            </a:prstGeom>
          </p:spPr>
          <p:txBody>
            <a:bodyPr lIns="0" tIns="0" rIns="0" bIns="0" rtlCol="0" anchor="t">
              <a:spAutoFit/>
            </a:bodyPr>
            <a:lstStyle/>
            <a:p>
              <a:pPr algn="ctr">
                <a:lnSpc>
                  <a:spcPts val="1680"/>
                </a:lnSpc>
              </a:pPr>
              <a:endParaRPr lang="en-US" sz="1200" dirty="0">
                <a:solidFill>
                  <a:srgbClr val="343434"/>
                </a:solidFill>
                <a:latin typeface="Canva Sans"/>
                <a:ea typeface="Canva Sans"/>
                <a:cs typeface="Canva Sans"/>
                <a:sym typeface="Canva Sans"/>
              </a:endParaRPr>
            </a:p>
          </p:txBody>
        </p:sp>
        <p:sp>
          <p:nvSpPr>
            <p:cNvPr id="171" name="TextBox 87">
              <a:extLst>
                <a:ext uri="{FF2B5EF4-FFF2-40B4-BE49-F238E27FC236}">
                  <a16:creationId xmlns:a16="http://schemas.microsoft.com/office/drawing/2014/main" id="{497AB1D2-EA30-69B2-8A16-0E743703A1D6}"/>
                </a:ext>
              </a:extLst>
            </p:cNvPr>
            <p:cNvSpPr txBox="1"/>
            <p:nvPr/>
          </p:nvSpPr>
          <p:spPr>
            <a:xfrm>
              <a:off x="208266" y="-9525"/>
              <a:ext cx="2742219" cy="872034"/>
            </a:xfrm>
            <a:prstGeom prst="rect">
              <a:avLst/>
            </a:prstGeom>
          </p:spPr>
          <p:txBody>
            <a:bodyPr lIns="0" tIns="0" rIns="0" bIns="0" rtlCol="0" anchor="t">
              <a:spAutoFit/>
            </a:bodyPr>
            <a:lstStyle/>
            <a:p>
              <a:pPr algn="ctr">
                <a:lnSpc>
                  <a:spcPts val="1680"/>
                </a:lnSpc>
              </a:pPr>
              <a:r>
                <a:rPr lang="en-US" b="1" dirty="0">
                  <a:solidFill>
                    <a:srgbClr val="44A796"/>
                  </a:solidFill>
                  <a:latin typeface="Helvetica World Bold"/>
                  <a:ea typeface="Helvetica World Bold"/>
                  <a:cs typeface="Helvetica World Bold"/>
                  <a:sym typeface="Helvetica World Bold"/>
                </a:rPr>
                <a:t>Behavior modulation</a:t>
              </a:r>
            </a:p>
          </p:txBody>
        </p:sp>
      </p:grpSp>
      <p:grpSp>
        <p:nvGrpSpPr>
          <p:cNvPr id="172" name="Group 88">
            <a:extLst>
              <a:ext uri="{FF2B5EF4-FFF2-40B4-BE49-F238E27FC236}">
                <a16:creationId xmlns:a16="http://schemas.microsoft.com/office/drawing/2014/main" id="{3BD20A09-7A35-8AD6-AC92-3331D8FF0757}"/>
              </a:ext>
            </a:extLst>
          </p:cNvPr>
          <p:cNvGrpSpPr/>
          <p:nvPr/>
        </p:nvGrpSpPr>
        <p:grpSpPr>
          <a:xfrm>
            <a:off x="4006939" y="3987773"/>
            <a:ext cx="1579376" cy="763279"/>
            <a:chOff x="0" y="-9525"/>
            <a:chExt cx="3158753" cy="1526557"/>
          </a:xfrm>
        </p:grpSpPr>
        <p:sp>
          <p:nvSpPr>
            <p:cNvPr id="173" name="TextBox 89">
              <a:extLst>
                <a:ext uri="{FF2B5EF4-FFF2-40B4-BE49-F238E27FC236}">
                  <a16:creationId xmlns:a16="http://schemas.microsoft.com/office/drawing/2014/main" id="{5E41DBC6-0198-29DE-6773-EB2D70DC5009}"/>
                </a:ext>
              </a:extLst>
            </p:cNvPr>
            <p:cNvSpPr txBox="1"/>
            <p:nvPr/>
          </p:nvSpPr>
          <p:spPr>
            <a:xfrm>
              <a:off x="0" y="1108716"/>
              <a:ext cx="3158753" cy="408316"/>
            </a:xfrm>
            <a:prstGeom prst="rect">
              <a:avLst/>
            </a:prstGeom>
          </p:spPr>
          <p:txBody>
            <a:bodyPr lIns="0" tIns="0" rIns="0" bIns="0" rtlCol="0" anchor="t">
              <a:spAutoFit/>
            </a:bodyPr>
            <a:lstStyle/>
            <a:p>
              <a:pPr algn="ctr">
                <a:lnSpc>
                  <a:spcPts val="1680"/>
                </a:lnSpc>
              </a:pPr>
              <a:endParaRPr lang="en-US" sz="1200" dirty="0">
                <a:solidFill>
                  <a:srgbClr val="343434"/>
                </a:solidFill>
                <a:latin typeface="Canva Sans"/>
                <a:ea typeface="Canva Sans"/>
                <a:cs typeface="Canva Sans"/>
                <a:sym typeface="Canva Sans"/>
              </a:endParaRPr>
            </a:p>
          </p:txBody>
        </p:sp>
        <p:sp>
          <p:nvSpPr>
            <p:cNvPr id="174" name="TextBox 90">
              <a:extLst>
                <a:ext uri="{FF2B5EF4-FFF2-40B4-BE49-F238E27FC236}">
                  <a16:creationId xmlns:a16="http://schemas.microsoft.com/office/drawing/2014/main" id="{CEBBF32F-A9B5-F15E-8B6B-2C605E186539}"/>
                </a:ext>
              </a:extLst>
            </p:cNvPr>
            <p:cNvSpPr txBox="1"/>
            <p:nvPr/>
          </p:nvSpPr>
          <p:spPr>
            <a:xfrm>
              <a:off x="208266" y="-9525"/>
              <a:ext cx="2742219" cy="872033"/>
            </a:xfrm>
            <a:prstGeom prst="rect">
              <a:avLst/>
            </a:prstGeom>
          </p:spPr>
          <p:txBody>
            <a:bodyPr lIns="0" tIns="0" rIns="0" bIns="0" rtlCol="0" anchor="t">
              <a:spAutoFit/>
            </a:bodyPr>
            <a:lstStyle/>
            <a:p>
              <a:pPr algn="ctr">
                <a:lnSpc>
                  <a:spcPts val="1680"/>
                </a:lnSpc>
              </a:pPr>
              <a:r>
                <a:rPr lang="en-US" b="1" dirty="0">
                  <a:solidFill>
                    <a:srgbClr val="9CC147"/>
                  </a:solidFill>
                  <a:latin typeface="Helvetica World Bold"/>
                  <a:ea typeface="Helvetica World Bold"/>
                  <a:cs typeface="Helvetica World Bold"/>
                  <a:sym typeface="Helvetica World Bold"/>
                </a:rPr>
                <a:t>Process &amp; Data mining</a:t>
              </a:r>
            </a:p>
          </p:txBody>
        </p:sp>
      </p:grpSp>
      <p:grpSp>
        <p:nvGrpSpPr>
          <p:cNvPr id="175" name="Group 91">
            <a:extLst>
              <a:ext uri="{FF2B5EF4-FFF2-40B4-BE49-F238E27FC236}">
                <a16:creationId xmlns:a16="http://schemas.microsoft.com/office/drawing/2014/main" id="{3FBCBEAF-51E9-BCD9-E84E-CD78F42ADCAD}"/>
              </a:ext>
            </a:extLst>
          </p:cNvPr>
          <p:cNvGrpSpPr/>
          <p:nvPr/>
        </p:nvGrpSpPr>
        <p:grpSpPr>
          <a:xfrm>
            <a:off x="5765047" y="3987773"/>
            <a:ext cx="1579376" cy="763279"/>
            <a:chOff x="0" y="-9525"/>
            <a:chExt cx="3158753" cy="1526557"/>
          </a:xfrm>
        </p:grpSpPr>
        <p:sp>
          <p:nvSpPr>
            <p:cNvPr id="176" name="TextBox 92">
              <a:extLst>
                <a:ext uri="{FF2B5EF4-FFF2-40B4-BE49-F238E27FC236}">
                  <a16:creationId xmlns:a16="http://schemas.microsoft.com/office/drawing/2014/main" id="{999AEEE7-3D2A-7728-8D0A-32BC968DF5A7}"/>
                </a:ext>
              </a:extLst>
            </p:cNvPr>
            <p:cNvSpPr txBox="1"/>
            <p:nvPr/>
          </p:nvSpPr>
          <p:spPr>
            <a:xfrm>
              <a:off x="0" y="1108716"/>
              <a:ext cx="3158753" cy="408316"/>
            </a:xfrm>
            <a:prstGeom prst="rect">
              <a:avLst/>
            </a:prstGeom>
          </p:spPr>
          <p:txBody>
            <a:bodyPr lIns="0" tIns="0" rIns="0" bIns="0" rtlCol="0" anchor="t">
              <a:spAutoFit/>
            </a:bodyPr>
            <a:lstStyle/>
            <a:p>
              <a:pPr algn="ctr">
                <a:lnSpc>
                  <a:spcPts val="1680"/>
                </a:lnSpc>
              </a:pPr>
              <a:endParaRPr lang="en-US" sz="1200" dirty="0">
                <a:solidFill>
                  <a:srgbClr val="343434"/>
                </a:solidFill>
                <a:latin typeface="Canva Sans"/>
                <a:ea typeface="Canva Sans"/>
                <a:cs typeface="Canva Sans"/>
                <a:sym typeface="Canva Sans"/>
              </a:endParaRPr>
            </a:p>
          </p:txBody>
        </p:sp>
        <p:sp>
          <p:nvSpPr>
            <p:cNvPr id="177" name="TextBox 93">
              <a:extLst>
                <a:ext uri="{FF2B5EF4-FFF2-40B4-BE49-F238E27FC236}">
                  <a16:creationId xmlns:a16="http://schemas.microsoft.com/office/drawing/2014/main" id="{752FE4DD-78D6-687C-9DA1-6FBF75E205FD}"/>
                </a:ext>
              </a:extLst>
            </p:cNvPr>
            <p:cNvSpPr txBox="1"/>
            <p:nvPr/>
          </p:nvSpPr>
          <p:spPr>
            <a:xfrm>
              <a:off x="208266" y="-9525"/>
              <a:ext cx="2742219" cy="872033"/>
            </a:xfrm>
            <a:prstGeom prst="rect">
              <a:avLst/>
            </a:prstGeom>
          </p:spPr>
          <p:txBody>
            <a:bodyPr lIns="0" tIns="0" rIns="0" bIns="0" rtlCol="0" anchor="t">
              <a:spAutoFit/>
            </a:bodyPr>
            <a:lstStyle/>
            <a:p>
              <a:pPr algn="ctr">
                <a:lnSpc>
                  <a:spcPts val="1680"/>
                </a:lnSpc>
              </a:pPr>
              <a:r>
                <a:rPr lang="en-US" b="1" dirty="0">
                  <a:solidFill>
                    <a:srgbClr val="18738C"/>
                  </a:solidFill>
                  <a:latin typeface="Helvetica World Bold"/>
                  <a:ea typeface="Helvetica World Bold"/>
                  <a:cs typeface="Helvetica World Bold"/>
                  <a:sym typeface="Helvetica World Bold"/>
                </a:rPr>
                <a:t>Risk mitigation</a:t>
              </a:r>
            </a:p>
          </p:txBody>
        </p:sp>
      </p:grpSp>
      <p:sp>
        <p:nvSpPr>
          <p:cNvPr id="178" name="TextBox 99">
            <a:extLst>
              <a:ext uri="{FF2B5EF4-FFF2-40B4-BE49-F238E27FC236}">
                <a16:creationId xmlns:a16="http://schemas.microsoft.com/office/drawing/2014/main" id="{95DD9D2B-565A-AEB2-F530-2C5FF137FED8}"/>
              </a:ext>
            </a:extLst>
          </p:cNvPr>
          <p:cNvSpPr txBox="1"/>
          <p:nvPr/>
        </p:nvSpPr>
        <p:spPr>
          <a:xfrm>
            <a:off x="7876463" y="1118967"/>
            <a:ext cx="4253723" cy="233525"/>
          </a:xfrm>
          <a:prstGeom prst="rect">
            <a:avLst/>
          </a:prstGeom>
        </p:spPr>
        <p:txBody>
          <a:bodyPr wrap="square" lIns="0" tIns="0" rIns="0" bIns="0" rtlCol="0" anchor="t">
            <a:spAutoFit/>
          </a:bodyPr>
          <a:lstStyle/>
          <a:p>
            <a:pPr algn="ctr">
              <a:lnSpc>
                <a:spcPts val="1680"/>
              </a:lnSpc>
            </a:pPr>
            <a:r>
              <a:rPr lang="en-US" sz="2400" b="1" dirty="0">
                <a:solidFill>
                  <a:srgbClr val="D9514B"/>
                </a:solidFill>
                <a:latin typeface="Helvetica World Bold"/>
                <a:ea typeface="Helvetica World Bold"/>
                <a:cs typeface="Helvetica World Bold"/>
                <a:sym typeface="Helvetica World Bold"/>
              </a:rPr>
              <a:t>ESG Strategic Alignment</a:t>
            </a:r>
          </a:p>
        </p:txBody>
      </p:sp>
      <p:sp>
        <p:nvSpPr>
          <p:cNvPr id="179" name="TextBox 100">
            <a:extLst>
              <a:ext uri="{FF2B5EF4-FFF2-40B4-BE49-F238E27FC236}">
                <a16:creationId xmlns:a16="http://schemas.microsoft.com/office/drawing/2014/main" id="{3DA9A920-FCBF-3ABC-2037-59FCDED445D8}"/>
              </a:ext>
            </a:extLst>
          </p:cNvPr>
          <p:cNvSpPr txBox="1"/>
          <p:nvPr/>
        </p:nvSpPr>
        <p:spPr>
          <a:xfrm>
            <a:off x="4085672" y="3017939"/>
            <a:ext cx="1371109" cy="241348"/>
          </a:xfrm>
          <a:prstGeom prst="rect">
            <a:avLst/>
          </a:prstGeom>
        </p:spPr>
        <p:txBody>
          <a:bodyPr lIns="0" tIns="0" rIns="0" bIns="0" rtlCol="0" anchor="t">
            <a:spAutoFit/>
          </a:bodyPr>
          <a:lstStyle/>
          <a:p>
            <a:pPr algn="ctr">
              <a:lnSpc>
                <a:spcPts val="1680"/>
              </a:lnSpc>
            </a:pPr>
            <a:r>
              <a:rPr lang="en-US" sz="2667" b="1" dirty="0">
                <a:solidFill>
                  <a:srgbClr val="FFFFFF"/>
                </a:solidFill>
                <a:latin typeface="Helvetica World Bold"/>
                <a:ea typeface="Helvetica World Bold"/>
                <a:cs typeface="Helvetica World Bold"/>
                <a:sym typeface="Helvetica World Bold"/>
              </a:rPr>
              <a:t>N</a:t>
            </a:r>
          </a:p>
        </p:txBody>
      </p:sp>
      <p:sp>
        <p:nvSpPr>
          <p:cNvPr id="180" name="TextBox 101">
            <a:extLst>
              <a:ext uri="{FF2B5EF4-FFF2-40B4-BE49-F238E27FC236}">
                <a16:creationId xmlns:a16="http://schemas.microsoft.com/office/drawing/2014/main" id="{E2850F83-7A44-163C-0296-E4C0D794699C}"/>
              </a:ext>
            </a:extLst>
          </p:cNvPr>
          <p:cNvSpPr txBox="1"/>
          <p:nvPr/>
        </p:nvSpPr>
        <p:spPr>
          <a:xfrm>
            <a:off x="5831081" y="3017939"/>
            <a:ext cx="1371109" cy="241348"/>
          </a:xfrm>
          <a:prstGeom prst="rect">
            <a:avLst/>
          </a:prstGeom>
        </p:spPr>
        <p:txBody>
          <a:bodyPr lIns="0" tIns="0" rIns="0" bIns="0" rtlCol="0" anchor="t">
            <a:spAutoFit/>
          </a:bodyPr>
          <a:lstStyle/>
          <a:p>
            <a:pPr algn="ctr">
              <a:lnSpc>
                <a:spcPts val="1680"/>
              </a:lnSpc>
            </a:pPr>
            <a:r>
              <a:rPr lang="en-US" sz="2667" b="1" dirty="0">
                <a:solidFill>
                  <a:srgbClr val="FFFFFF"/>
                </a:solidFill>
                <a:latin typeface="Helvetica World Bold"/>
                <a:ea typeface="Helvetica World Bold"/>
                <a:cs typeface="Helvetica World Bold"/>
                <a:sym typeface="Helvetica World Bold"/>
              </a:rPr>
              <a:t>R</a:t>
            </a:r>
          </a:p>
        </p:txBody>
      </p:sp>
      <p:sp>
        <p:nvSpPr>
          <p:cNvPr id="181" name="TextBox 102">
            <a:extLst>
              <a:ext uri="{FF2B5EF4-FFF2-40B4-BE49-F238E27FC236}">
                <a16:creationId xmlns:a16="http://schemas.microsoft.com/office/drawing/2014/main" id="{6D1210C4-DED4-A7E2-31A3-746DB2B96621}"/>
              </a:ext>
            </a:extLst>
          </p:cNvPr>
          <p:cNvSpPr txBox="1"/>
          <p:nvPr/>
        </p:nvSpPr>
        <p:spPr>
          <a:xfrm>
            <a:off x="7950106" y="3017940"/>
            <a:ext cx="1371109" cy="422360"/>
          </a:xfrm>
          <a:prstGeom prst="rect">
            <a:avLst/>
          </a:prstGeom>
        </p:spPr>
        <p:txBody>
          <a:bodyPr lIns="0" tIns="0" rIns="0" bIns="0" rtlCol="0" anchor="t">
            <a:spAutoFit/>
          </a:bodyPr>
          <a:lstStyle/>
          <a:p>
            <a:pPr algn="ctr">
              <a:lnSpc>
                <a:spcPts val="1680"/>
              </a:lnSpc>
            </a:pPr>
            <a:r>
              <a:rPr lang="en-US" sz="1400" b="1" dirty="0">
                <a:solidFill>
                  <a:srgbClr val="FFFFFF"/>
                </a:solidFill>
                <a:latin typeface="Helvetica World Bold"/>
                <a:ea typeface="Helvetica World Bold"/>
                <a:cs typeface="Helvetica World Bold"/>
                <a:sym typeface="Helvetica World Bold"/>
              </a:rPr>
              <a:t>Employer Shared Value</a:t>
            </a:r>
          </a:p>
        </p:txBody>
      </p:sp>
      <p:sp>
        <p:nvSpPr>
          <p:cNvPr id="182" name="TextBox 103">
            <a:extLst>
              <a:ext uri="{FF2B5EF4-FFF2-40B4-BE49-F238E27FC236}">
                <a16:creationId xmlns:a16="http://schemas.microsoft.com/office/drawing/2014/main" id="{23349829-C4F2-9E59-4867-792E3D30C359}"/>
              </a:ext>
            </a:extLst>
          </p:cNvPr>
          <p:cNvSpPr txBox="1"/>
          <p:nvPr/>
        </p:nvSpPr>
        <p:spPr>
          <a:xfrm>
            <a:off x="9272465" y="3029543"/>
            <a:ext cx="1371109" cy="422360"/>
          </a:xfrm>
          <a:prstGeom prst="rect">
            <a:avLst/>
          </a:prstGeom>
        </p:spPr>
        <p:txBody>
          <a:bodyPr lIns="0" tIns="0" rIns="0" bIns="0" rtlCol="0" anchor="t">
            <a:spAutoFit/>
          </a:bodyPr>
          <a:lstStyle/>
          <a:p>
            <a:pPr algn="ctr">
              <a:lnSpc>
                <a:spcPts val="1680"/>
              </a:lnSpc>
            </a:pPr>
            <a:r>
              <a:rPr lang="en-US" sz="1400" b="1" dirty="0">
                <a:solidFill>
                  <a:srgbClr val="FFFFFF"/>
                </a:solidFill>
                <a:latin typeface="Helvetica World Bold"/>
                <a:ea typeface="Helvetica World Bold"/>
                <a:cs typeface="Helvetica World Bold"/>
                <a:sym typeface="Helvetica World Bold"/>
              </a:rPr>
              <a:t>Community Shared Value</a:t>
            </a:r>
          </a:p>
        </p:txBody>
      </p:sp>
      <p:sp>
        <p:nvSpPr>
          <p:cNvPr id="183" name="TextBox 82">
            <a:extLst>
              <a:ext uri="{FF2B5EF4-FFF2-40B4-BE49-F238E27FC236}">
                <a16:creationId xmlns:a16="http://schemas.microsoft.com/office/drawing/2014/main" id="{B5DEEC9F-010C-B5A4-7C88-B8425BC06F8E}"/>
              </a:ext>
            </a:extLst>
          </p:cNvPr>
          <p:cNvSpPr txBox="1"/>
          <p:nvPr/>
        </p:nvSpPr>
        <p:spPr>
          <a:xfrm>
            <a:off x="280031" y="1147126"/>
            <a:ext cx="1685934" cy="221920"/>
          </a:xfrm>
          <a:prstGeom prst="rect">
            <a:avLst/>
          </a:prstGeom>
        </p:spPr>
        <p:txBody>
          <a:bodyPr wrap="square" lIns="0" tIns="0" rIns="0" bIns="0" rtlCol="0" anchor="t">
            <a:spAutoFit/>
          </a:bodyPr>
          <a:lstStyle/>
          <a:p>
            <a:pPr algn="ctr">
              <a:lnSpc>
                <a:spcPts val="1680"/>
              </a:lnSpc>
            </a:pPr>
            <a:r>
              <a:rPr lang="en-US" sz="2000" b="1" dirty="0">
                <a:solidFill>
                  <a:srgbClr val="18738C"/>
                </a:solidFill>
                <a:latin typeface="Helvetica World Bold"/>
                <a:ea typeface="Helvetica World Bold"/>
                <a:cs typeface="Helvetica World Bold"/>
                <a:sym typeface="Helvetica World Bold"/>
              </a:rPr>
              <a:t>INVESTMENT</a:t>
            </a:r>
          </a:p>
        </p:txBody>
      </p:sp>
      <p:sp>
        <p:nvSpPr>
          <p:cNvPr id="184" name="TextBox 87">
            <a:extLst>
              <a:ext uri="{FF2B5EF4-FFF2-40B4-BE49-F238E27FC236}">
                <a16:creationId xmlns:a16="http://schemas.microsoft.com/office/drawing/2014/main" id="{50FDD2CA-46A4-9453-BE99-02F2F1E7CE24}"/>
              </a:ext>
            </a:extLst>
          </p:cNvPr>
          <p:cNvSpPr txBox="1"/>
          <p:nvPr/>
        </p:nvSpPr>
        <p:spPr>
          <a:xfrm>
            <a:off x="2090293" y="1147126"/>
            <a:ext cx="1685934" cy="221920"/>
          </a:xfrm>
          <a:prstGeom prst="rect">
            <a:avLst/>
          </a:prstGeom>
        </p:spPr>
        <p:txBody>
          <a:bodyPr wrap="square" lIns="0" tIns="0" rIns="0" bIns="0" rtlCol="0" anchor="t">
            <a:spAutoFit/>
          </a:bodyPr>
          <a:lstStyle/>
          <a:p>
            <a:pPr algn="ctr">
              <a:lnSpc>
                <a:spcPts val="1680"/>
              </a:lnSpc>
            </a:pPr>
            <a:r>
              <a:rPr lang="en-US" sz="2000" b="1" dirty="0">
                <a:solidFill>
                  <a:srgbClr val="44A796"/>
                </a:solidFill>
                <a:latin typeface="Helvetica World Bold"/>
                <a:ea typeface="Helvetica World Bold"/>
                <a:cs typeface="Helvetica World Bold"/>
                <a:sym typeface="Helvetica World Bold"/>
              </a:rPr>
              <a:t>BEHAVIOUR</a:t>
            </a:r>
          </a:p>
        </p:txBody>
      </p:sp>
      <p:sp>
        <p:nvSpPr>
          <p:cNvPr id="185" name="TextBox 90">
            <a:extLst>
              <a:ext uri="{FF2B5EF4-FFF2-40B4-BE49-F238E27FC236}">
                <a16:creationId xmlns:a16="http://schemas.microsoft.com/office/drawing/2014/main" id="{AC090DDE-1F6D-E6B1-639A-0732A9018FCD}"/>
              </a:ext>
            </a:extLst>
          </p:cNvPr>
          <p:cNvSpPr txBox="1"/>
          <p:nvPr/>
        </p:nvSpPr>
        <p:spPr>
          <a:xfrm>
            <a:off x="3912348" y="1119336"/>
            <a:ext cx="1875764" cy="221920"/>
          </a:xfrm>
          <a:prstGeom prst="rect">
            <a:avLst/>
          </a:prstGeom>
        </p:spPr>
        <p:txBody>
          <a:bodyPr wrap="square" lIns="0" tIns="0" rIns="0" bIns="0" rtlCol="0" anchor="t">
            <a:spAutoFit/>
          </a:bodyPr>
          <a:lstStyle/>
          <a:p>
            <a:pPr algn="ctr">
              <a:lnSpc>
                <a:spcPts val="1680"/>
              </a:lnSpc>
            </a:pPr>
            <a:r>
              <a:rPr lang="en-US" sz="2000" b="1" dirty="0">
                <a:solidFill>
                  <a:srgbClr val="9CC147"/>
                </a:solidFill>
                <a:latin typeface="Helvetica World Bold"/>
                <a:ea typeface="Helvetica World Bold"/>
                <a:cs typeface="Helvetica World Bold"/>
                <a:sym typeface="Helvetica World Bold"/>
              </a:rPr>
              <a:t>NOTIFICATION </a:t>
            </a:r>
          </a:p>
        </p:txBody>
      </p:sp>
      <p:sp>
        <p:nvSpPr>
          <p:cNvPr id="186" name="TextBox 93">
            <a:extLst>
              <a:ext uri="{FF2B5EF4-FFF2-40B4-BE49-F238E27FC236}">
                <a16:creationId xmlns:a16="http://schemas.microsoft.com/office/drawing/2014/main" id="{6F1C512D-9151-3D5A-7FB9-A4970C8966B1}"/>
              </a:ext>
            </a:extLst>
          </p:cNvPr>
          <p:cNvSpPr txBox="1"/>
          <p:nvPr/>
        </p:nvSpPr>
        <p:spPr>
          <a:xfrm>
            <a:off x="5822254" y="1100642"/>
            <a:ext cx="1685934" cy="221920"/>
          </a:xfrm>
          <a:prstGeom prst="rect">
            <a:avLst/>
          </a:prstGeom>
        </p:spPr>
        <p:txBody>
          <a:bodyPr wrap="square" lIns="0" tIns="0" rIns="0" bIns="0" rtlCol="0" anchor="t">
            <a:spAutoFit/>
          </a:bodyPr>
          <a:lstStyle/>
          <a:p>
            <a:pPr algn="ctr">
              <a:lnSpc>
                <a:spcPts val="1680"/>
              </a:lnSpc>
            </a:pPr>
            <a:r>
              <a:rPr lang="en-US" sz="2000" b="1" dirty="0">
                <a:solidFill>
                  <a:srgbClr val="18738C"/>
                </a:solidFill>
                <a:latin typeface="Helvetica World Bold"/>
                <a:ea typeface="Helvetica World Bold"/>
                <a:cs typeface="Helvetica World Bold"/>
                <a:sym typeface="Helvetica World Bold"/>
              </a:rPr>
              <a:t>RETURNS</a:t>
            </a:r>
          </a:p>
        </p:txBody>
      </p:sp>
      <p:sp>
        <p:nvSpPr>
          <p:cNvPr id="187" name="TextBox 92">
            <a:extLst>
              <a:ext uri="{FF2B5EF4-FFF2-40B4-BE49-F238E27FC236}">
                <a16:creationId xmlns:a16="http://schemas.microsoft.com/office/drawing/2014/main" id="{4F8EB8F5-0554-2200-9DEA-C8A9BAE96F66}"/>
              </a:ext>
            </a:extLst>
          </p:cNvPr>
          <p:cNvSpPr txBox="1"/>
          <p:nvPr/>
        </p:nvSpPr>
        <p:spPr>
          <a:xfrm>
            <a:off x="5789631" y="5013926"/>
            <a:ext cx="1579376" cy="204158"/>
          </a:xfrm>
          <a:prstGeom prst="rect">
            <a:avLst/>
          </a:prstGeom>
        </p:spPr>
        <p:txBody>
          <a:bodyPr lIns="0" tIns="0" rIns="0" bIns="0" rtlCol="0" anchor="t">
            <a:spAutoFit/>
          </a:bodyPr>
          <a:lstStyle/>
          <a:p>
            <a:pPr algn="ctr">
              <a:lnSpc>
                <a:spcPts val="1680"/>
              </a:lnSpc>
            </a:pPr>
            <a:r>
              <a:rPr lang="en-US" sz="1200" dirty="0">
                <a:solidFill>
                  <a:srgbClr val="343434"/>
                </a:solidFill>
                <a:latin typeface="Canva Sans"/>
                <a:ea typeface="Canva Sans"/>
                <a:cs typeface="Canva Sans"/>
                <a:sym typeface="Canva Sans"/>
              </a:rPr>
              <a:t>.</a:t>
            </a:r>
          </a:p>
        </p:txBody>
      </p:sp>
      <p:sp>
        <p:nvSpPr>
          <p:cNvPr id="188" name="TextBox 89">
            <a:extLst>
              <a:ext uri="{FF2B5EF4-FFF2-40B4-BE49-F238E27FC236}">
                <a16:creationId xmlns:a16="http://schemas.microsoft.com/office/drawing/2014/main" id="{571E9243-8F3C-397F-84B4-D8E2323A73EB}"/>
              </a:ext>
            </a:extLst>
          </p:cNvPr>
          <p:cNvSpPr txBox="1"/>
          <p:nvPr/>
        </p:nvSpPr>
        <p:spPr>
          <a:xfrm>
            <a:off x="3982523" y="5016370"/>
            <a:ext cx="1667029" cy="204158"/>
          </a:xfrm>
          <a:prstGeom prst="rect">
            <a:avLst/>
          </a:prstGeom>
        </p:spPr>
        <p:txBody>
          <a:bodyPr wrap="square" lIns="0" tIns="0" rIns="0" bIns="0" rtlCol="0" anchor="t">
            <a:spAutoFit/>
          </a:bodyPr>
          <a:lstStyle/>
          <a:p>
            <a:pPr algn="ctr">
              <a:lnSpc>
                <a:spcPts val="1680"/>
              </a:lnSpc>
            </a:pPr>
            <a:r>
              <a:rPr lang="en-US" sz="1200" dirty="0">
                <a:solidFill>
                  <a:srgbClr val="343434"/>
                </a:solidFill>
                <a:latin typeface="Canva Sans"/>
                <a:ea typeface="Canva Sans"/>
                <a:cs typeface="Canva Sans"/>
                <a:sym typeface="Canva Sans"/>
              </a:rPr>
              <a:t> </a:t>
            </a:r>
          </a:p>
        </p:txBody>
      </p:sp>
      <p:sp>
        <p:nvSpPr>
          <p:cNvPr id="189" name="TextBox 82">
            <a:extLst>
              <a:ext uri="{FF2B5EF4-FFF2-40B4-BE49-F238E27FC236}">
                <a16:creationId xmlns:a16="http://schemas.microsoft.com/office/drawing/2014/main" id="{73130771-5C55-3988-A36E-277688564D29}"/>
              </a:ext>
            </a:extLst>
          </p:cNvPr>
          <p:cNvSpPr txBox="1"/>
          <p:nvPr/>
        </p:nvSpPr>
        <p:spPr>
          <a:xfrm>
            <a:off x="382313" y="4670804"/>
            <a:ext cx="1685934" cy="221920"/>
          </a:xfrm>
          <a:prstGeom prst="rect">
            <a:avLst/>
          </a:prstGeom>
        </p:spPr>
        <p:txBody>
          <a:bodyPr wrap="square" lIns="0" tIns="0" rIns="0" bIns="0" rtlCol="0" anchor="t">
            <a:spAutoFit/>
          </a:bodyPr>
          <a:lstStyle/>
          <a:p>
            <a:pPr algn="ctr">
              <a:lnSpc>
                <a:spcPts val="1680"/>
              </a:lnSpc>
            </a:pPr>
            <a:r>
              <a:rPr lang="en-US" sz="2000" b="1" dirty="0">
                <a:solidFill>
                  <a:srgbClr val="18738C"/>
                </a:solidFill>
                <a:latin typeface="Helvetica World Bold"/>
                <a:ea typeface="Helvetica World Bold"/>
                <a:cs typeface="Helvetica World Bold"/>
                <a:sym typeface="Helvetica World Bold"/>
              </a:rPr>
              <a:t>INPUT</a:t>
            </a:r>
          </a:p>
        </p:txBody>
      </p:sp>
      <p:sp>
        <p:nvSpPr>
          <p:cNvPr id="190" name="TextBox 87">
            <a:extLst>
              <a:ext uri="{FF2B5EF4-FFF2-40B4-BE49-F238E27FC236}">
                <a16:creationId xmlns:a16="http://schemas.microsoft.com/office/drawing/2014/main" id="{88971126-791B-5B35-AB22-12FFA04DBE5A}"/>
              </a:ext>
            </a:extLst>
          </p:cNvPr>
          <p:cNvSpPr txBox="1"/>
          <p:nvPr/>
        </p:nvSpPr>
        <p:spPr>
          <a:xfrm>
            <a:off x="2137181" y="4663308"/>
            <a:ext cx="1685934" cy="221920"/>
          </a:xfrm>
          <a:prstGeom prst="rect">
            <a:avLst/>
          </a:prstGeom>
        </p:spPr>
        <p:txBody>
          <a:bodyPr wrap="square" lIns="0" tIns="0" rIns="0" bIns="0" rtlCol="0" anchor="t">
            <a:spAutoFit/>
          </a:bodyPr>
          <a:lstStyle/>
          <a:p>
            <a:pPr algn="ctr">
              <a:lnSpc>
                <a:spcPts val="1680"/>
              </a:lnSpc>
            </a:pPr>
            <a:r>
              <a:rPr lang="en-US" sz="2000" b="1" dirty="0">
                <a:solidFill>
                  <a:srgbClr val="44A796"/>
                </a:solidFill>
                <a:latin typeface="Helvetica World Bold"/>
                <a:ea typeface="Helvetica World Bold"/>
                <a:cs typeface="Helvetica World Bold"/>
                <a:sym typeface="Helvetica World Bold"/>
              </a:rPr>
              <a:t>OUTPUT</a:t>
            </a:r>
          </a:p>
        </p:txBody>
      </p:sp>
      <p:sp>
        <p:nvSpPr>
          <p:cNvPr id="191" name="TextBox 90">
            <a:extLst>
              <a:ext uri="{FF2B5EF4-FFF2-40B4-BE49-F238E27FC236}">
                <a16:creationId xmlns:a16="http://schemas.microsoft.com/office/drawing/2014/main" id="{72CA8764-AD08-F2EA-E764-ABA279AE4CC0}"/>
              </a:ext>
            </a:extLst>
          </p:cNvPr>
          <p:cNvSpPr txBox="1"/>
          <p:nvPr/>
        </p:nvSpPr>
        <p:spPr>
          <a:xfrm>
            <a:off x="3796881" y="4689547"/>
            <a:ext cx="1875764" cy="221920"/>
          </a:xfrm>
          <a:prstGeom prst="rect">
            <a:avLst/>
          </a:prstGeom>
        </p:spPr>
        <p:txBody>
          <a:bodyPr wrap="square" lIns="0" tIns="0" rIns="0" bIns="0" rtlCol="0" anchor="t">
            <a:spAutoFit/>
          </a:bodyPr>
          <a:lstStyle/>
          <a:p>
            <a:pPr algn="ctr">
              <a:lnSpc>
                <a:spcPts val="1680"/>
              </a:lnSpc>
            </a:pPr>
            <a:r>
              <a:rPr lang="en-US" sz="2000" b="1" dirty="0">
                <a:solidFill>
                  <a:srgbClr val="9CC147"/>
                </a:solidFill>
                <a:latin typeface="Helvetica World Bold"/>
                <a:ea typeface="Helvetica World Bold"/>
                <a:cs typeface="Helvetica World Bold"/>
                <a:sym typeface="Helvetica World Bold"/>
              </a:rPr>
              <a:t>METHOD</a:t>
            </a:r>
          </a:p>
        </p:txBody>
      </p:sp>
      <p:sp>
        <p:nvSpPr>
          <p:cNvPr id="192" name="TextBox 93">
            <a:extLst>
              <a:ext uri="{FF2B5EF4-FFF2-40B4-BE49-F238E27FC236}">
                <a16:creationId xmlns:a16="http://schemas.microsoft.com/office/drawing/2014/main" id="{20DA50F6-0D97-C80C-83C7-CD93E8EB7856}"/>
              </a:ext>
            </a:extLst>
          </p:cNvPr>
          <p:cNvSpPr txBox="1"/>
          <p:nvPr/>
        </p:nvSpPr>
        <p:spPr>
          <a:xfrm>
            <a:off x="5656025" y="4689547"/>
            <a:ext cx="1685934" cy="221920"/>
          </a:xfrm>
          <a:prstGeom prst="rect">
            <a:avLst/>
          </a:prstGeom>
        </p:spPr>
        <p:txBody>
          <a:bodyPr wrap="square" lIns="0" tIns="0" rIns="0" bIns="0" rtlCol="0" anchor="t">
            <a:spAutoFit/>
          </a:bodyPr>
          <a:lstStyle/>
          <a:p>
            <a:pPr algn="ctr">
              <a:lnSpc>
                <a:spcPts val="1680"/>
              </a:lnSpc>
            </a:pPr>
            <a:r>
              <a:rPr lang="en-US" sz="2000" b="1" dirty="0">
                <a:solidFill>
                  <a:srgbClr val="18738C"/>
                </a:solidFill>
                <a:latin typeface="Helvetica World Bold"/>
                <a:ea typeface="Helvetica World Bold"/>
                <a:cs typeface="Helvetica World Bold"/>
                <a:sym typeface="Helvetica World Bold"/>
              </a:rPr>
              <a:t>TARGET</a:t>
            </a:r>
          </a:p>
        </p:txBody>
      </p:sp>
      <p:grpSp>
        <p:nvGrpSpPr>
          <p:cNvPr id="193" name="Group 38">
            <a:extLst>
              <a:ext uri="{FF2B5EF4-FFF2-40B4-BE49-F238E27FC236}">
                <a16:creationId xmlns:a16="http://schemas.microsoft.com/office/drawing/2014/main" id="{F3FA8A36-A329-F173-2668-E2D63E3510C7}"/>
              </a:ext>
            </a:extLst>
          </p:cNvPr>
          <p:cNvGrpSpPr/>
          <p:nvPr/>
        </p:nvGrpSpPr>
        <p:grpSpPr>
          <a:xfrm>
            <a:off x="10402813" y="1366892"/>
            <a:ext cx="1789187" cy="3590666"/>
            <a:chOff x="0" y="1"/>
            <a:chExt cx="4059715" cy="2065970"/>
          </a:xfrm>
        </p:grpSpPr>
        <p:grpSp>
          <p:nvGrpSpPr>
            <p:cNvPr id="194" name="Group 39">
              <a:extLst>
                <a:ext uri="{FF2B5EF4-FFF2-40B4-BE49-F238E27FC236}">
                  <a16:creationId xmlns:a16="http://schemas.microsoft.com/office/drawing/2014/main" id="{407C4DB3-5275-B42F-486B-4EDCC055ABF8}"/>
                </a:ext>
              </a:extLst>
            </p:cNvPr>
            <p:cNvGrpSpPr/>
            <p:nvPr/>
          </p:nvGrpSpPr>
          <p:grpSpPr>
            <a:xfrm>
              <a:off x="0" y="128979"/>
              <a:ext cx="3776015" cy="1628437"/>
              <a:chOff x="0" y="-47625"/>
              <a:chExt cx="1001432" cy="431876"/>
            </a:xfrm>
          </p:grpSpPr>
          <p:sp>
            <p:nvSpPr>
              <p:cNvPr id="198" name="Freeform 40">
                <a:extLst>
                  <a:ext uri="{FF2B5EF4-FFF2-40B4-BE49-F238E27FC236}">
                    <a16:creationId xmlns:a16="http://schemas.microsoft.com/office/drawing/2014/main" id="{C1274664-1F81-38F5-06FA-44918F5A2D96}"/>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chemeClr val="accent1"/>
              </a:solidFill>
            </p:spPr>
            <p:txBody>
              <a:bodyPr/>
              <a:lstStyle/>
              <a:p>
                <a:endParaRPr lang="en-US" sz="1200" dirty="0"/>
              </a:p>
            </p:txBody>
          </p:sp>
          <p:sp>
            <p:nvSpPr>
              <p:cNvPr id="199" name="TextBox 41">
                <a:extLst>
                  <a:ext uri="{FF2B5EF4-FFF2-40B4-BE49-F238E27FC236}">
                    <a16:creationId xmlns:a16="http://schemas.microsoft.com/office/drawing/2014/main" id="{851B528D-DFEC-F389-8131-1ACA911E9F54}"/>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195" name="Group 42">
              <a:extLst>
                <a:ext uri="{FF2B5EF4-FFF2-40B4-BE49-F238E27FC236}">
                  <a16:creationId xmlns:a16="http://schemas.microsoft.com/office/drawing/2014/main" id="{3D38B45F-28B7-BC17-8861-56736CF6A010}"/>
                </a:ext>
              </a:extLst>
            </p:cNvPr>
            <p:cNvGrpSpPr/>
            <p:nvPr/>
          </p:nvGrpSpPr>
          <p:grpSpPr>
            <a:xfrm rot="5400000">
              <a:off x="2483232" y="489487"/>
              <a:ext cx="2065970" cy="1086997"/>
              <a:chOff x="0" y="0"/>
              <a:chExt cx="914555" cy="481187"/>
            </a:xfrm>
          </p:grpSpPr>
          <p:sp>
            <p:nvSpPr>
              <p:cNvPr id="196" name="Freeform 43">
                <a:extLst>
                  <a:ext uri="{FF2B5EF4-FFF2-40B4-BE49-F238E27FC236}">
                    <a16:creationId xmlns:a16="http://schemas.microsoft.com/office/drawing/2014/main" id="{28E77FA8-AC9E-E9DB-52DE-0902752CB0B8}"/>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chemeClr val="accent1"/>
              </a:solidFill>
            </p:spPr>
            <p:txBody>
              <a:bodyPr/>
              <a:lstStyle/>
              <a:p>
                <a:endParaRPr lang="en-US" sz="1200"/>
              </a:p>
            </p:txBody>
          </p:sp>
          <p:sp>
            <p:nvSpPr>
              <p:cNvPr id="197" name="TextBox 44">
                <a:extLst>
                  <a:ext uri="{FF2B5EF4-FFF2-40B4-BE49-F238E27FC236}">
                    <a16:creationId xmlns:a16="http://schemas.microsoft.com/office/drawing/2014/main" id="{36BFA6DF-D789-FDB9-7B3A-07CE75A02754}"/>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sp>
        <p:nvSpPr>
          <p:cNvPr id="200" name="TextBox 103">
            <a:extLst>
              <a:ext uri="{FF2B5EF4-FFF2-40B4-BE49-F238E27FC236}">
                <a16:creationId xmlns:a16="http://schemas.microsoft.com/office/drawing/2014/main" id="{2BC03ADD-DD04-4636-9731-F4D6ADAC3CD1}"/>
              </a:ext>
            </a:extLst>
          </p:cNvPr>
          <p:cNvSpPr txBox="1"/>
          <p:nvPr/>
        </p:nvSpPr>
        <p:spPr>
          <a:xfrm>
            <a:off x="10688413" y="3003536"/>
            <a:ext cx="1371109" cy="422360"/>
          </a:xfrm>
          <a:prstGeom prst="rect">
            <a:avLst/>
          </a:prstGeom>
        </p:spPr>
        <p:txBody>
          <a:bodyPr lIns="0" tIns="0" rIns="0" bIns="0" rtlCol="0" anchor="t">
            <a:spAutoFit/>
          </a:bodyPr>
          <a:lstStyle/>
          <a:p>
            <a:pPr algn="ctr">
              <a:lnSpc>
                <a:spcPts val="1680"/>
              </a:lnSpc>
            </a:pPr>
            <a:r>
              <a:rPr lang="en-ZA" sz="1400" b="1" dirty="0">
                <a:solidFill>
                  <a:srgbClr val="FFFFFF"/>
                </a:solidFill>
                <a:latin typeface="Helvetica World Bold"/>
                <a:ea typeface="Helvetica World Bold"/>
                <a:cs typeface="Helvetica World Bold"/>
                <a:sym typeface="Helvetica World Bold"/>
              </a:rPr>
              <a:t>Brand Shared Value</a:t>
            </a:r>
            <a:endParaRPr lang="en-US" sz="1400" b="1" dirty="0">
              <a:solidFill>
                <a:srgbClr val="FFFFFF"/>
              </a:solidFill>
              <a:latin typeface="Helvetica World Bold"/>
              <a:ea typeface="Helvetica World Bold"/>
              <a:cs typeface="Helvetica World Bold"/>
              <a:sym typeface="Helvetica World Bold"/>
            </a:endParaRPr>
          </a:p>
        </p:txBody>
      </p:sp>
      <p:grpSp>
        <p:nvGrpSpPr>
          <p:cNvPr id="296" name="Group 3">
            <a:extLst>
              <a:ext uri="{FF2B5EF4-FFF2-40B4-BE49-F238E27FC236}">
                <a16:creationId xmlns:a16="http://schemas.microsoft.com/office/drawing/2014/main" id="{7B434B8F-6B74-DCD7-70B8-918A767A0356}"/>
              </a:ext>
            </a:extLst>
          </p:cNvPr>
          <p:cNvGrpSpPr/>
          <p:nvPr/>
        </p:nvGrpSpPr>
        <p:grpSpPr>
          <a:xfrm>
            <a:off x="302960" y="2629428"/>
            <a:ext cx="2029858" cy="1032985"/>
            <a:chOff x="0" y="0"/>
            <a:chExt cx="4059716" cy="2065970"/>
          </a:xfrm>
        </p:grpSpPr>
        <p:grpSp>
          <p:nvGrpSpPr>
            <p:cNvPr id="297" name="Group 4">
              <a:extLst>
                <a:ext uri="{FF2B5EF4-FFF2-40B4-BE49-F238E27FC236}">
                  <a16:creationId xmlns:a16="http://schemas.microsoft.com/office/drawing/2014/main" id="{22EB2B94-585A-87B5-D0AD-2ACAD19AEA5D}"/>
                </a:ext>
              </a:extLst>
            </p:cNvPr>
            <p:cNvGrpSpPr/>
            <p:nvPr/>
          </p:nvGrpSpPr>
          <p:grpSpPr>
            <a:xfrm>
              <a:off x="0" y="308554"/>
              <a:ext cx="3776015" cy="1448862"/>
              <a:chOff x="0" y="0"/>
              <a:chExt cx="1001432" cy="384251"/>
            </a:xfrm>
          </p:grpSpPr>
          <p:sp>
            <p:nvSpPr>
              <p:cNvPr id="301" name="Freeform 5">
                <a:extLst>
                  <a:ext uri="{FF2B5EF4-FFF2-40B4-BE49-F238E27FC236}">
                    <a16:creationId xmlns:a16="http://schemas.microsoft.com/office/drawing/2014/main" id="{BB3F2571-8AFC-6638-72CB-42CD10F60FC1}"/>
                  </a:ext>
                </a:extLst>
              </p:cNvPr>
              <p:cNvSpPr/>
              <p:nvPr/>
            </p:nvSpPr>
            <p:spPr>
              <a:xfrm>
                <a:off x="0" y="0"/>
                <a:ext cx="1001432" cy="384251"/>
              </a:xfrm>
              <a:custGeom>
                <a:avLst/>
                <a:gdLst/>
                <a:ahLst/>
                <a:cxnLst/>
                <a:rect l="l" t="t" r="r" b="b"/>
                <a:pathLst>
                  <a:path w="1001432" h="384251">
                    <a:moveTo>
                      <a:pt x="0" y="0"/>
                    </a:moveTo>
                    <a:lnTo>
                      <a:pt x="798232" y="0"/>
                    </a:lnTo>
                    <a:lnTo>
                      <a:pt x="1001432" y="192125"/>
                    </a:lnTo>
                    <a:lnTo>
                      <a:pt x="798232" y="384251"/>
                    </a:lnTo>
                    <a:lnTo>
                      <a:pt x="0" y="384251"/>
                    </a:lnTo>
                    <a:lnTo>
                      <a:pt x="203200" y="192125"/>
                    </a:lnTo>
                    <a:lnTo>
                      <a:pt x="0" y="0"/>
                    </a:lnTo>
                    <a:close/>
                  </a:path>
                </a:pathLst>
              </a:custGeom>
              <a:solidFill>
                <a:srgbClr val="18738C"/>
              </a:solidFill>
            </p:spPr>
            <p:txBody>
              <a:bodyPr/>
              <a:lstStyle/>
              <a:p>
                <a:endParaRPr lang="en-US" sz="2400" dirty="0"/>
              </a:p>
            </p:txBody>
          </p:sp>
          <p:sp>
            <p:nvSpPr>
              <p:cNvPr id="302" name="TextBox 6">
                <a:extLst>
                  <a:ext uri="{FF2B5EF4-FFF2-40B4-BE49-F238E27FC236}">
                    <a16:creationId xmlns:a16="http://schemas.microsoft.com/office/drawing/2014/main" id="{A9194A58-D34C-A825-46D9-024D59AE3DD4}"/>
                  </a:ext>
                </a:extLst>
              </p:cNvPr>
              <p:cNvSpPr txBox="1"/>
              <p:nvPr/>
            </p:nvSpPr>
            <p:spPr>
              <a:xfrm>
                <a:off x="177800" y="-47625"/>
                <a:ext cx="747432" cy="431876"/>
              </a:xfrm>
              <a:prstGeom prst="rect">
                <a:avLst/>
              </a:prstGeom>
            </p:spPr>
            <p:txBody>
              <a:bodyPr lIns="33867" tIns="33867" rIns="33867" bIns="33867" rtlCol="0" anchor="ctr"/>
              <a:lstStyle/>
              <a:p>
                <a:pPr algn="ctr">
                  <a:lnSpc>
                    <a:spcPts val="1773"/>
                  </a:lnSpc>
                </a:pPr>
                <a:endParaRPr sz="1200"/>
              </a:p>
            </p:txBody>
          </p:sp>
        </p:grpSp>
        <p:grpSp>
          <p:nvGrpSpPr>
            <p:cNvPr id="298" name="Group 7">
              <a:extLst>
                <a:ext uri="{FF2B5EF4-FFF2-40B4-BE49-F238E27FC236}">
                  <a16:creationId xmlns:a16="http://schemas.microsoft.com/office/drawing/2014/main" id="{71727D5E-D155-8796-E4D5-13AFBD52438A}"/>
                </a:ext>
              </a:extLst>
            </p:cNvPr>
            <p:cNvGrpSpPr/>
            <p:nvPr/>
          </p:nvGrpSpPr>
          <p:grpSpPr>
            <a:xfrm rot="5400000">
              <a:off x="2483232" y="489487"/>
              <a:ext cx="2065970" cy="1086997"/>
              <a:chOff x="0" y="0"/>
              <a:chExt cx="914555" cy="481187"/>
            </a:xfrm>
          </p:grpSpPr>
          <p:sp>
            <p:nvSpPr>
              <p:cNvPr id="299" name="Freeform 8">
                <a:extLst>
                  <a:ext uri="{FF2B5EF4-FFF2-40B4-BE49-F238E27FC236}">
                    <a16:creationId xmlns:a16="http://schemas.microsoft.com/office/drawing/2014/main" id="{AF002F8A-3F4D-6A0D-4E7F-39285D41F206}"/>
                  </a:ext>
                </a:extLst>
              </p:cNvPr>
              <p:cNvSpPr/>
              <p:nvPr/>
            </p:nvSpPr>
            <p:spPr>
              <a:xfrm>
                <a:off x="0" y="0"/>
                <a:ext cx="914555" cy="481187"/>
              </a:xfrm>
              <a:custGeom>
                <a:avLst/>
                <a:gdLst/>
                <a:ahLst/>
                <a:cxnLst/>
                <a:rect l="l" t="t" r="r" b="b"/>
                <a:pathLst>
                  <a:path w="914555" h="481187">
                    <a:moveTo>
                      <a:pt x="457277" y="0"/>
                    </a:moveTo>
                    <a:lnTo>
                      <a:pt x="914555" y="481187"/>
                    </a:lnTo>
                    <a:lnTo>
                      <a:pt x="0" y="481187"/>
                    </a:lnTo>
                    <a:lnTo>
                      <a:pt x="457277" y="0"/>
                    </a:lnTo>
                    <a:close/>
                  </a:path>
                </a:pathLst>
              </a:custGeom>
              <a:solidFill>
                <a:srgbClr val="18738C"/>
              </a:solidFill>
            </p:spPr>
            <p:txBody>
              <a:bodyPr/>
              <a:lstStyle/>
              <a:p>
                <a:endParaRPr lang="en-US" sz="1200"/>
              </a:p>
            </p:txBody>
          </p:sp>
          <p:sp>
            <p:nvSpPr>
              <p:cNvPr id="300" name="TextBox 9">
                <a:extLst>
                  <a:ext uri="{FF2B5EF4-FFF2-40B4-BE49-F238E27FC236}">
                    <a16:creationId xmlns:a16="http://schemas.microsoft.com/office/drawing/2014/main" id="{AA0B383D-2D0F-3306-F1C7-2C4F1CBDEA23}"/>
                  </a:ext>
                </a:extLst>
              </p:cNvPr>
              <p:cNvSpPr txBox="1"/>
              <p:nvPr/>
            </p:nvSpPr>
            <p:spPr>
              <a:xfrm>
                <a:off x="142899" y="175783"/>
                <a:ext cx="628756" cy="271033"/>
              </a:xfrm>
              <a:prstGeom prst="rect">
                <a:avLst/>
              </a:prstGeom>
            </p:spPr>
            <p:txBody>
              <a:bodyPr lIns="33867" tIns="33867" rIns="33867" bIns="33867" rtlCol="0" anchor="ctr"/>
              <a:lstStyle/>
              <a:p>
                <a:pPr algn="ctr">
                  <a:lnSpc>
                    <a:spcPts val="1773"/>
                  </a:lnSpc>
                </a:pPr>
                <a:endParaRPr sz="1200"/>
              </a:p>
            </p:txBody>
          </p:sp>
        </p:grpSp>
      </p:grpSp>
      <p:sp>
        <p:nvSpPr>
          <p:cNvPr id="303" name="TextBox 83">
            <a:extLst>
              <a:ext uri="{FF2B5EF4-FFF2-40B4-BE49-F238E27FC236}">
                <a16:creationId xmlns:a16="http://schemas.microsoft.com/office/drawing/2014/main" id="{9BCE3EEA-2167-4827-B8BB-9A9C2863B31C}"/>
              </a:ext>
            </a:extLst>
          </p:cNvPr>
          <p:cNvSpPr txBox="1"/>
          <p:nvPr/>
        </p:nvSpPr>
        <p:spPr>
          <a:xfrm>
            <a:off x="561410" y="3024367"/>
            <a:ext cx="1371109" cy="241348"/>
          </a:xfrm>
          <a:prstGeom prst="rect">
            <a:avLst/>
          </a:prstGeom>
        </p:spPr>
        <p:txBody>
          <a:bodyPr lIns="0" tIns="0" rIns="0" bIns="0" rtlCol="0" anchor="t">
            <a:spAutoFit/>
          </a:bodyPr>
          <a:lstStyle/>
          <a:p>
            <a:pPr algn="ctr">
              <a:lnSpc>
                <a:spcPts val="1680"/>
              </a:lnSpc>
            </a:pPr>
            <a:r>
              <a:rPr lang="en-US" sz="2667" b="1" dirty="0">
                <a:solidFill>
                  <a:srgbClr val="FFFFFF"/>
                </a:solidFill>
                <a:latin typeface="Helvetica World Bold"/>
                <a:ea typeface="Helvetica World Bold"/>
                <a:cs typeface="Helvetica World Bold"/>
                <a:sym typeface="Helvetica World Bold"/>
              </a:rPr>
              <a:t>I</a:t>
            </a:r>
          </a:p>
        </p:txBody>
      </p:sp>
      <p:sp>
        <p:nvSpPr>
          <p:cNvPr id="304" name="Title 7">
            <a:extLst>
              <a:ext uri="{FF2B5EF4-FFF2-40B4-BE49-F238E27FC236}">
                <a16:creationId xmlns:a16="http://schemas.microsoft.com/office/drawing/2014/main" id="{71B9FE5D-DEDD-C8BF-26B6-FF5BC497D8AC}"/>
              </a:ext>
            </a:extLst>
          </p:cNvPr>
          <p:cNvSpPr txBox="1">
            <a:spLocks/>
          </p:cNvSpPr>
          <p:nvPr/>
        </p:nvSpPr>
        <p:spPr>
          <a:xfrm>
            <a:off x="172813" y="62937"/>
            <a:ext cx="10515600" cy="4801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tx1">
                    <a:lumMod val="50000"/>
                    <a:lumOff val="50000"/>
                  </a:schemeClr>
                </a:solidFill>
                <a:latin typeface="Arial" panose="020B0604020202020204" pitchFamily="34" charset="0"/>
                <a:cs typeface="Arial" panose="020B0604020202020204" pitchFamily="34" charset="0"/>
              </a:rPr>
              <a:t>The Way Forward</a:t>
            </a:r>
            <a:endParaRPr 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0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9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7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8" grpId="0"/>
      <p:bldP spid="178" grpId="0"/>
      <p:bldP spid="179" grpId="0"/>
      <p:bldP spid="180" grpId="0"/>
      <p:bldP spid="181" grpId="0"/>
      <p:bldP spid="182" grpId="0"/>
      <p:bldP spid="183" grpId="0"/>
      <p:bldP spid="184" grpId="0"/>
      <p:bldP spid="185" grpId="0"/>
      <p:bldP spid="186" grpId="0"/>
      <p:bldP spid="187" grpId="0"/>
      <p:bldP spid="188" grpId="0"/>
      <p:bldP spid="189" grpId="0"/>
      <p:bldP spid="190" grpId="0"/>
      <p:bldP spid="191" grpId="0"/>
      <p:bldP spid="192" grpId="0"/>
      <p:bldP spid="2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pPr algn="just"/>
            <a:r>
              <a:rPr lang="en-US" sz="3200" b="1" dirty="0">
                <a:solidFill>
                  <a:schemeClr val="tx1">
                    <a:lumMod val="50000"/>
                    <a:lumOff val="50000"/>
                  </a:schemeClr>
                </a:solidFill>
                <a:latin typeface="Arial" panose="020B0604020202020204" pitchFamily="34" charset="0"/>
                <a:cs typeface="Arial" panose="020B0604020202020204" pitchFamily="34" charset="0"/>
              </a:rPr>
              <a:t>Unlocking Value</a:t>
            </a:r>
          </a:p>
        </p:txBody>
      </p:sp>
      <p:pic>
        <p:nvPicPr>
          <p:cNvPr id="11" name="Picture 10">
            <a:extLst>
              <a:ext uri="{FF2B5EF4-FFF2-40B4-BE49-F238E27FC236}">
                <a16:creationId xmlns:a16="http://schemas.microsoft.com/office/drawing/2014/main" id="{5CA73912-1623-C546-99BC-6F66933FD7CB}"/>
              </a:ext>
            </a:extLst>
          </p:cNvPr>
          <p:cNvPicPr>
            <a:picLocks noChangeAspect="1"/>
          </p:cNvPicPr>
          <p:nvPr/>
        </p:nvPicPr>
        <p:blipFill>
          <a:blip r:embed="rId4"/>
          <a:stretch>
            <a:fillRect/>
          </a:stretch>
        </p:blipFill>
        <p:spPr>
          <a:xfrm>
            <a:off x="271849" y="6295278"/>
            <a:ext cx="11650494" cy="304407"/>
          </a:xfrm>
          <a:prstGeom prst="rect">
            <a:avLst/>
          </a:prstGeom>
        </p:spPr>
      </p:pic>
      <p:pic>
        <p:nvPicPr>
          <p:cNvPr id="21506" name="Picture 2" descr="Why Your Company Needs More Collaboration">
            <a:extLst>
              <a:ext uri="{FF2B5EF4-FFF2-40B4-BE49-F238E27FC236}">
                <a16:creationId xmlns:a16="http://schemas.microsoft.com/office/drawing/2014/main" id="{BB4EBA61-C792-892F-15F2-3ACCF31A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3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79D6F0-167E-89EF-7F3F-FB345E86DCB0}"/>
              </a:ext>
            </a:extLst>
          </p:cNvPr>
          <p:cNvSpPr txBox="1"/>
          <p:nvPr/>
        </p:nvSpPr>
        <p:spPr>
          <a:xfrm>
            <a:off x="172993" y="5833613"/>
            <a:ext cx="5168767" cy="923330"/>
          </a:xfrm>
          <a:prstGeom prst="rect">
            <a:avLst/>
          </a:prstGeom>
          <a:noFill/>
        </p:spPr>
        <p:txBody>
          <a:bodyPr wrap="square" rtlCol="0">
            <a:spAutoFit/>
          </a:bodyPr>
          <a:lstStyle/>
          <a:p>
            <a:pPr algn="just"/>
            <a:r>
              <a:rPr lang="en-ZA" dirty="0">
                <a:latin typeface="Arial" panose="020B0604020202020204" pitchFamily="34" charset="0"/>
                <a:cs typeface="Arial" panose="020B0604020202020204" pitchFamily="34" charset="0"/>
              </a:rPr>
              <a:t>The promotion of wellness, screening and preventative care requires close collaboration between funders, providers and members. </a:t>
            </a:r>
          </a:p>
        </p:txBody>
      </p:sp>
      <p:sp>
        <p:nvSpPr>
          <p:cNvPr id="7" name="TextBox 6">
            <a:extLst>
              <a:ext uri="{FF2B5EF4-FFF2-40B4-BE49-F238E27FC236}">
                <a16:creationId xmlns:a16="http://schemas.microsoft.com/office/drawing/2014/main" id="{D1410074-034F-7A97-8126-641BDFEB9B4F}"/>
              </a:ext>
            </a:extLst>
          </p:cNvPr>
          <p:cNvSpPr txBox="1"/>
          <p:nvPr/>
        </p:nvSpPr>
        <p:spPr>
          <a:xfrm>
            <a:off x="8014555" y="5972112"/>
            <a:ext cx="3638612" cy="646331"/>
          </a:xfrm>
          <a:prstGeom prst="rect">
            <a:avLst/>
          </a:prstGeom>
          <a:noFill/>
        </p:spPr>
        <p:txBody>
          <a:bodyPr wrap="square" rtlCol="0">
            <a:spAutoFit/>
          </a:bodyPr>
          <a:lstStyle/>
          <a:p>
            <a:pPr algn="just"/>
            <a:r>
              <a:rPr lang="en-ZA" dirty="0">
                <a:latin typeface="Arial" panose="020B0604020202020204" pitchFamily="34" charset="0"/>
                <a:cs typeface="Arial" panose="020B0604020202020204" pitchFamily="34" charset="0"/>
              </a:rPr>
              <a:t>New technologies and innovative strategies must be leveraged. </a:t>
            </a:r>
          </a:p>
        </p:txBody>
      </p:sp>
      <p:pic>
        <p:nvPicPr>
          <p:cNvPr id="3" name="Picture 2">
            <a:extLst>
              <a:ext uri="{FF2B5EF4-FFF2-40B4-BE49-F238E27FC236}">
                <a16:creationId xmlns:a16="http://schemas.microsoft.com/office/drawing/2014/main" id="{23A78EAE-BBF7-D9A1-2891-6CD7A4CD6DEC}"/>
              </a:ext>
            </a:extLst>
          </p:cNvPr>
          <p:cNvPicPr>
            <a:picLocks noChangeAspect="1"/>
          </p:cNvPicPr>
          <p:nvPr/>
        </p:nvPicPr>
        <p:blipFill>
          <a:blip r:embed="rId6"/>
          <a:stretch>
            <a:fillRect/>
          </a:stretch>
        </p:blipFill>
        <p:spPr>
          <a:xfrm>
            <a:off x="3318263" y="663417"/>
            <a:ext cx="4982270" cy="5151437"/>
          </a:xfrm>
          <a:prstGeom prst="rect">
            <a:avLst/>
          </a:prstGeom>
        </p:spPr>
      </p:pic>
      <p:sp>
        <p:nvSpPr>
          <p:cNvPr id="4" name="Title 7">
            <a:extLst>
              <a:ext uri="{FF2B5EF4-FFF2-40B4-BE49-F238E27FC236}">
                <a16:creationId xmlns:a16="http://schemas.microsoft.com/office/drawing/2014/main" id="{4F986399-A273-4FED-D6AE-F761B3F57011}"/>
              </a:ext>
            </a:extLst>
          </p:cNvPr>
          <p:cNvSpPr txBox="1">
            <a:spLocks/>
          </p:cNvSpPr>
          <p:nvPr/>
        </p:nvSpPr>
        <p:spPr>
          <a:xfrm>
            <a:off x="83960" y="-28467"/>
            <a:ext cx="10515600" cy="4801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tx1">
                    <a:lumMod val="50000"/>
                    <a:lumOff val="50000"/>
                  </a:schemeClr>
                </a:solidFill>
                <a:latin typeface="Arial" panose="020B0604020202020204" pitchFamily="34" charset="0"/>
                <a:cs typeface="Arial" panose="020B0604020202020204" pitchFamily="34" charset="0"/>
              </a:rPr>
              <a:t>The Way Forward</a:t>
            </a:r>
            <a:endParaRPr 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91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2EA6-EF88-B271-4F61-3B6CD7D112EB}"/>
              </a:ext>
            </a:extLst>
          </p:cNvPr>
          <p:cNvSpPr>
            <a:spLocks noGrp="1"/>
          </p:cNvSpPr>
          <p:nvPr>
            <p:ph type="title"/>
          </p:nvPr>
        </p:nvSpPr>
        <p:spPr>
          <a:xfrm>
            <a:off x="0" y="2115051"/>
            <a:ext cx="3267075" cy="1676903"/>
          </a:xfrm>
          <a:effectLst>
            <a:outerShdw blurRad="50800" dist="38100" dir="5400000" algn="t" rotWithShape="0">
              <a:prstClr val="black">
                <a:alpha val="40000"/>
              </a:prstClr>
            </a:outerShdw>
          </a:effectLst>
        </p:spPr>
        <p:txBody>
          <a:bodyPr>
            <a:normAutofit fontScale="90000"/>
          </a:bodyPr>
          <a:lstStyle/>
          <a:p>
            <a:pPr algn="ctr"/>
            <a:r>
              <a:rPr lang="en-US" sz="7200" b="1" dirty="0"/>
              <a:t>THANK</a:t>
            </a:r>
            <a:r>
              <a:rPr lang="en-US" sz="7200" dirty="0"/>
              <a:t> YOU</a:t>
            </a:r>
            <a:endParaRPr lang="en-ZA" sz="7200" dirty="0"/>
          </a:p>
        </p:txBody>
      </p:sp>
      <p:sp>
        <p:nvSpPr>
          <p:cNvPr id="3" name="Text Placeholder 2">
            <a:extLst>
              <a:ext uri="{FF2B5EF4-FFF2-40B4-BE49-F238E27FC236}">
                <a16:creationId xmlns:a16="http://schemas.microsoft.com/office/drawing/2014/main" id="{14AF373C-8001-D93D-3148-76724E6A072B}"/>
              </a:ext>
            </a:extLst>
          </p:cNvPr>
          <p:cNvSpPr>
            <a:spLocks noGrp="1"/>
          </p:cNvSpPr>
          <p:nvPr>
            <p:ph type="body" idx="1"/>
          </p:nvPr>
        </p:nvSpPr>
        <p:spPr>
          <a:xfrm>
            <a:off x="127762" y="3996517"/>
            <a:ext cx="2240534" cy="1500187"/>
          </a:xfrm>
        </p:spPr>
        <p:txBody>
          <a:bodyPr/>
          <a:lstStyle/>
          <a:p>
            <a:pPr algn="ctr"/>
            <a:r>
              <a:rPr lang="en-US" dirty="0"/>
              <a:t>We look forward to hosting you next year!</a:t>
            </a:r>
            <a:endParaRPr lang="en-ZA" dirty="0"/>
          </a:p>
        </p:txBody>
      </p:sp>
      <p:pic>
        <p:nvPicPr>
          <p:cNvPr id="6" name="Dr Mpho Rabada GEMS Symposium Wellness (1)0">
            <a:hlinkClick r:id="" action="ppaction://media"/>
            <a:extLst>
              <a:ext uri="{FF2B5EF4-FFF2-40B4-BE49-F238E27FC236}">
                <a16:creationId xmlns:a16="http://schemas.microsoft.com/office/drawing/2014/main" id="{853A629C-7D86-07BC-DCB1-739A7C24AE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12645" y="867166"/>
            <a:ext cx="9108947" cy="51236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77A8835-E375-AF64-D628-5CCB88000461}"/>
              </a:ext>
            </a:extLst>
          </p:cNvPr>
          <p:cNvPicPr>
            <a:picLocks noChangeAspect="1"/>
          </p:cNvPicPr>
          <p:nvPr/>
        </p:nvPicPr>
        <p:blipFill>
          <a:blip r:embed="rId5"/>
          <a:stretch>
            <a:fillRect/>
          </a:stretch>
        </p:blipFill>
        <p:spPr>
          <a:xfrm>
            <a:off x="6099596" y="1943246"/>
            <a:ext cx="4376913" cy="2562447"/>
          </a:xfrm>
          <a:prstGeom prst="rect">
            <a:avLst/>
          </a:prstGeom>
        </p:spPr>
      </p:pic>
    </p:spTree>
    <p:extLst>
      <p:ext uri="{BB962C8B-B14F-4D97-AF65-F5344CB8AC3E}">
        <p14:creationId xmlns:p14="http://schemas.microsoft.com/office/powerpoint/2010/main" val="30379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BF9A6E-3294-3140-89F0-842732F66E7A}"/>
              </a:ext>
            </a:extLst>
          </p:cNvPr>
          <p:cNvSpPr txBox="1">
            <a:spLocks noGrp="1"/>
          </p:cNvSpPr>
          <p:nvPr>
            <p:ph type="title"/>
          </p:nvPr>
        </p:nvSpPr>
        <p:spPr>
          <a:xfrm>
            <a:off x="838200" y="3131381"/>
            <a:ext cx="10515600" cy="480131"/>
          </a:xfrm>
          <a:prstGeom prst="rect">
            <a:avLst/>
          </a:prstGeom>
          <a:noFill/>
        </p:spPr>
        <p:txBody>
          <a:bodyPr wrap="square" rtlCol="0">
            <a:spAutoFit/>
          </a:bodyPr>
          <a:lstStyle/>
          <a:p>
            <a:r>
              <a:rPr lang="en-US" sz="2800" b="1" dirty="0">
                <a:solidFill>
                  <a:schemeClr val="tx1">
                    <a:lumMod val="50000"/>
                    <a:lumOff val="50000"/>
                  </a:schemeClr>
                </a:solidFill>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369935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Background</a:t>
            </a:r>
          </a:p>
        </p:txBody>
      </p:sp>
      <p:grpSp>
        <p:nvGrpSpPr>
          <p:cNvPr id="4" name="Group 3">
            <a:extLst>
              <a:ext uri="{FF2B5EF4-FFF2-40B4-BE49-F238E27FC236}">
                <a16:creationId xmlns:a16="http://schemas.microsoft.com/office/drawing/2014/main" id="{76D153E5-00FF-9791-8581-02866AEAA486}"/>
              </a:ext>
            </a:extLst>
          </p:cNvPr>
          <p:cNvGrpSpPr/>
          <p:nvPr/>
        </p:nvGrpSpPr>
        <p:grpSpPr>
          <a:xfrm>
            <a:off x="6850946" y="1008280"/>
            <a:ext cx="5341054" cy="5307297"/>
            <a:chOff x="7115625" y="3086159"/>
            <a:chExt cx="4976367" cy="3005166"/>
          </a:xfrm>
        </p:grpSpPr>
        <mc:AlternateContent xmlns:mc="http://schemas.openxmlformats.org/markup-compatibility/2006" xmlns:cx4="http://schemas.microsoft.com/office/drawing/2016/5/10/chartex">
          <mc:Choice Requires="cx4">
            <p:graphicFrame>
              <p:nvGraphicFramePr>
                <p:cNvPr id="5" name="Chart 4">
                  <a:extLst>
                    <a:ext uri="{FF2B5EF4-FFF2-40B4-BE49-F238E27FC236}">
                      <a16:creationId xmlns:a16="http://schemas.microsoft.com/office/drawing/2014/main" id="{3FCC0E47-3C3D-E4B5-7BD6-1AD99D5183C0}"/>
                    </a:ext>
                  </a:extLst>
                </p:cNvPr>
                <p:cNvGraphicFramePr/>
                <p:nvPr/>
              </p:nvGraphicFramePr>
              <p:xfrm>
                <a:off x="7115625" y="3086159"/>
                <a:ext cx="4976367" cy="289287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 name="Chart 1">
                  <a:extLst>
                    <a:ext uri="{FF2B5EF4-FFF2-40B4-BE49-F238E27FC236}">
                      <a16:creationId xmlns:a16="http://schemas.microsoft.com/office/drawing/2014/main" id="{395E8828-5A9E-81E8-EABC-975394818077}"/>
                    </a:ext>
                  </a:extLst>
                </p:cNvPr>
                <p:cNvPicPr>
                  <a:picLocks noGrp="1" noRot="1" noChangeAspect="1" noMove="1" noResize="1" noEditPoints="1" noAdjustHandles="1" noChangeArrowheads="1" noChangeShapeType="1"/>
                </p:cNvPicPr>
                <p:nvPr/>
              </p:nvPicPr>
              <p:blipFill>
                <a:blip r:embed="rId5"/>
                <a:stretch>
                  <a:fillRect/>
                </a:stretch>
              </p:blipFill>
              <p:spPr>
                <a:xfrm>
                  <a:off x="5600700" y="988728"/>
                  <a:ext cx="5341054" cy="5108983"/>
                </a:xfrm>
                <a:prstGeom prst="rect">
                  <a:avLst/>
                </a:prstGeom>
              </p:spPr>
            </p:pic>
          </mc:Fallback>
        </mc:AlternateContent>
        <p:sp>
          <p:nvSpPr>
            <p:cNvPr id="6" name="Rectangle 5">
              <a:extLst>
                <a:ext uri="{FF2B5EF4-FFF2-40B4-BE49-F238E27FC236}">
                  <a16:creationId xmlns:a16="http://schemas.microsoft.com/office/drawing/2014/main" id="{38A0578A-8CA1-86B0-5A0A-A19B856D8269}"/>
                </a:ext>
              </a:extLst>
            </p:cNvPr>
            <p:cNvSpPr/>
            <p:nvPr/>
          </p:nvSpPr>
          <p:spPr>
            <a:xfrm>
              <a:off x="10742290" y="5565755"/>
              <a:ext cx="1309747" cy="525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7" name="TextBox 6">
            <a:extLst>
              <a:ext uri="{FF2B5EF4-FFF2-40B4-BE49-F238E27FC236}">
                <a16:creationId xmlns:a16="http://schemas.microsoft.com/office/drawing/2014/main" id="{4CDC0240-41A4-971D-766B-1338FD8E3259}"/>
              </a:ext>
            </a:extLst>
          </p:cNvPr>
          <p:cNvSpPr txBox="1"/>
          <p:nvPr/>
        </p:nvSpPr>
        <p:spPr>
          <a:xfrm>
            <a:off x="217308" y="1365811"/>
            <a:ext cx="8012291" cy="646331"/>
          </a:xfrm>
          <a:prstGeom prst="rect">
            <a:avLst/>
          </a:prstGeom>
          <a:noFill/>
        </p:spPr>
        <p:txBody>
          <a:bodyPr wrap="square" rtlCol="0">
            <a:spAutoFit/>
          </a:bodyPr>
          <a:lstStyle/>
          <a:p>
            <a:r>
              <a:rPr lang="en-US" dirty="0">
                <a:solidFill>
                  <a:srgbClr val="21518E"/>
                </a:solidFill>
                <a:latin typeface="Arial" panose="020B0604020202020204" pitchFamily="34" charset="0"/>
                <a:cs typeface="Arial" panose="020B0604020202020204" pitchFamily="34" charset="0"/>
              </a:rPr>
              <a:t>GEMS is the </a:t>
            </a:r>
            <a:r>
              <a:rPr lang="en-US" b="1" dirty="0">
                <a:solidFill>
                  <a:srgbClr val="21518E"/>
                </a:solidFill>
                <a:latin typeface="Arial" panose="020B0604020202020204" pitchFamily="34" charset="0"/>
                <a:cs typeface="Arial" panose="020B0604020202020204" pitchFamily="34" charset="0"/>
              </a:rPr>
              <a:t>largest restricted </a:t>
            </a:r>
            <a:r>
              <a:rPr lang="en-US" dirty="0">
                <a:solidFill>
                  <a:srgbClr val="21518E"/>
                </a:solidFill>
                <a:latin typeface="Arial" panose="020B0604020202020204" pitchFamily="34" charset="0"/>
                <a:cs typeface="Arial" panose="020B0604020202020204" pitchFamily="34" charset="0"/>
              </a:rPr>
              <a:t>&amp; second largest overall medical scheme in South Africa, with </a:t>
            </a:r>
            <a:r>
              <a:rPr lang="en-US" b="1" dirty="0">
                <a:solidFill>
                  <a:srgbClr val="21518E"/>
                </a:solidFill>
                <a:latin typeface="Arial" panose="020B0604020202020204" pitchFamily="34" charset="0"/>
                <a:cs typeface="Arial" panose="020B0604020202020204" pitchFamily="34" charset="0"/>
              </a:rPr>
              <a:t>voluntary membership </a:t>
            </a:r>
            <a:r>
              <a:rPr lang="en-US" dirty="0">
                <a:solidFill>
                  <a:srgbClr val="21518E"/>
                </a:solidFill>
                <a:latin typeface="Arial" panose="020B0604020202020204" pitchFamily="34" charset="0"/>
                <a:cs typeface="Arial" panose="020B0604020202020204" pitchFamily="34" charset="0"/>
              </a:rPr>
              <a:t>for public servants</a:t>
            </a:r>
            <a:endParaRPr lang="en-ZA" dirty="0">
              <a:solidFill>
                <a:srgbClr val="21518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467498-5F83-F56B-2AFA-AE4CD7A8B687}"/>
              </a:ext>
            </a:extLst>
          </p:cNvPr>
          <p:cNvSpPr/>
          <p:nvPr/>
        </p:nvSpPr>
        <p:spPr>
          <a:xfrm>
            <a:off x="265201" y="3542276"/>
            <a:ext cx="2483999" cy="2484000"/>
          </a:xfrm>
          <a:prstGeom prst="rect">
            <a:avLst/>
          </a:prstGeom>
          <a:solidFill>
            <a:srgbClr val="215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ZA" sz="1200" b="1" dirty="0">
              <a:latin typeface="Arial" panose="020B0604020202020204" pitchFamily="34" charset="0"/>
              <a:cs typeface="Arial" panose="020B0604020202020204" pitchFamily="34" charset="0"/>
            </a:endParaRPr>
          </a:p>
          <a:p>
            <a:endParaRPr lang="en-ZA" sz="1200" b="1" dirty="0">
              <a:latin typeface="Arial" panose="020B0604020202020204" pitchFamily="34" charset="0"/>
              <a:cs typeface="Arial" panose="020B0604020202020204" pitchFamily="34" charset="0"/>
            </a:endParaRPr>
          </a:p>
          <a:p>
            <a:r>
              <a:rPr lang="en-ZA" sz="4000" b="1" dirty="0">
                <a:latin typeface="Arial" panose="020B0604020202020204" pitchFamily="34" charset="0"/>
                <a:cs typeface="Arial" panose="020B0604020202020204" pitchFamily="34" charset="0"/>
              </a:rPr>
              <a:t>2.4 million</a:t>
            </a:r>
          </a:p>
          <a:p>
            <a:endParaRPr lang="en-ZA" sz="1200" dirty="0">
              <a:latin typeface="Arial" panose="020B0604020202020204" pitchFamily="34" charset="0"/>
              <a:cs typeface="Arial" panose="020B0604020202020204" pitchFamily="34" charset="0"/>
            </a:endParaRPr>
          </a:p>
          <a:p>
            <a:r>
              <a:rPr lang="en-ZA" sz="1200" dirty="0">
                <a:latin typeface="Arial" panose="020B0604020202020204" pitchFamily="34" charset="0"/>
                <a:cs typeface="Arial" panose="020B0604020202020204" pitchFamily="34" charset="0"/>
              </a:rPr>
              <a:t>Covered beneficiaries as at </a:t>
            </a:r>
          </a:p>
          <a:p>
            <a:r>
              <a:rPr lang="en-ZA" sz="1200" dirty="0">
                <a:latin typeface="Arial" panose="020B0604020202020204" pitchFamily="34" charset="0"/>
                <a:cs typeface="Arial" panose="020B0604020202020204" pitchFamily="34" charset="0"/>
              </a:rPr>
              <a:t>June 2025</a:t>
            </a:r>
          </a:p>
        </p:txBody>
      </p:sp>
      <p:sp>
        <p:nvSpPr>
          <p:cNvPr id="10" name="Rectangle 9">
            <a:extLst>
              <a:ext uri="{FF2B5EF4-FFF2-40B4-BE49-F238E27FC236}">
                <a16:creationId xmlns:a16="http://schemas.microsoft.com/office/drawing/2014/main" id="{9BFBF68D-9638-B854-942E-7B537FBA58FF}"/>
              </a:ext>
            </a:extLst>
          </p:cNvPr>
          <p:cNvSpPr/>
          <p:nvPr/>
        </p:nvSpPr>
        <p:spPr>
          <a:xfrm>
            <a:off x="3107175" y="3542276"/>
            <a:ext cx="2484000" cy="2484000"/>
          </a:xfrm>
          <a:prstGeom prst="rect">
            <a:avLst/>
          </a:prstGeom>
          <a:solidFill>
            <a:srgbClr val="90B4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endParaRPr lang="en-ZA" sz="1200" b="1" dirty="0">
              <a:solidFill>
                <a:srgbClr val="21518E"/>
              </a:solidFill>
              <a:latin typeface="Arial" panose="020B0604020202020204" pitchFamily="34" charset="0"/>
              <a:cs typeface="Arial" panose="020B0604020202020204" pitchFamily="34" charset="0"/>
            </a:endParaRPr>
          </a:p>
          <a:p>
            <a:endParaRPr lang="en-ZA" sz="1200" b="1" dirty="0">
              <a:solidFill>
                <a:srgbClr val="21518E"/>
              </a:solidFill>
              <a:latin typeface="Arial" panose="020B0604020202020204" pitchFamily="34" charset="0"/>
              <a:cs typeface="Arial" panose="020B0604020202020204" pitchFamily="34" charset="0"/>
            </a:endParaRPr>
          </a:p>
          <a:p>
            <a:r>
              <a:rPr lang="en-ZA" sz="4000" b="1" dirty="0">
                <a:solidFill>
                  <a:srgbClr val="21518E"/>
                </a:solidFill>
                <a:latin typeface="Arial" panose="020B0604020202020204" pitchFamily="34" charset="0"/>
                <a:cs typeface="Arial" panose="020B0604020202020204" pitchFamily="34" charset="0"/>
              </a:rPr>
              <a:t>886 thousand</a:t>
            </a:r>
          </a:p>
          <a:p>
            <a:endParaRPr lang="en-ZA" sz="1200" dirty="0">
              <a:solidFill>
                <a:srgbClr val="21518E"/>
              </a:solidFill>
              <a:latin typeface="Arial" panose="020B0604020202020204" pitchFamily="34" charset="0"/>
              <a:cs typeface="Arial" panose="020B0604020202020204" pitchFamily="34" charset="0"/>
            </a:endParaRPr>
          </a:p>
          <a:p>
            <a:r>
              <a:rPr lang="en-ZA" sz="1200" dirty="0">
                <a:solidFill>
                  <a:srgbClr val="21518E"/>
                </a:solidFill>
                <a:latin typeface="Arial" panose="020B0604020202020204" pitchFamily="34" charset="0"/>
                <a:cs typeface="Arial" panose="020B0604020202020204" pitchFamily="34" charset="0"/>
              </a:rPr>
              <a:t>Covered members as at </a:t>
            </a:r>
          </a:p>
          <a:p>
            <a:r>
              <a:rPr lang="en-ZA" sz="1200" dirty="0">
                <a:solidFill>
                  <a:srgbClr val="21518E"/>
                </a:solidFill>
                <a:latin typeface="Arial" panose="020B0604020202020204" pitchFamily="34" charset="0"/>
                <a:cs typeface="Arial" panose="020B0604020202020204" pitchFamily="34" charset="0"/>
              </a:rPr>
              <a:t>June 2025</a:t>
            </a:r>
          </a:p>
        </p:txBody>
      </p:sp>
      <p:pic>
        <p:nvPicPr>
          <p:cNvPr id="11" name="Picture 10">
            <a:extLst>
              <a:ext uri="{FF2B5EF4-FFF2-40B4-BE49-F238E27FC236}">
                <a16:creationId xmlns:a16="http://schemas.microsoft.com/office/drawing/2014/main" id="{B46CB8B2-33BD-0D2D-D15D-496FCB44DB22}"/>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1914558" y="3619255"/>
            <a:ext cx="648000" cy="648000"/>
          </a:xfrm>
          <a:prstGeom prst="rect">
            <a:avLst/>
          </a:prstGeom>
        </p:spPr>
      </p:pic>
      <p:pic>
        <p:nvPicPr>
          <p:cNvPr id="18" name="Picture 17" descr="A group of blue people&#10;&#10;AI-generated content may be incorrect.">
            <a:extLst>
              <a:ext uri="{FF2B5EF4-FFF2-40B4-BE49-F238E27FC236}">
                <a16:creationId xmlns:a16="http://schemas.microsoft.com/office/drawing/2014/main" id="{7159B90F-4C83-C03A-15B9-A6E211247E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917073" y="3619255"/>
            <a:ext cx="540000" cy="540000"/>
          </a:xfrm>
          <a:prstGeom prst="rect">
            <a:avLst/>
          </a:prstGeom>
        </p:spPr>
      </p:pic>
      <p:sp>
        <p:nvSpPr>
          <p:cNvPr id="19" name="TextBox 18">
            <a:extLst>
              <a:ext uri="{FF2B5EF4-FFF2-40B4-BE49-F238E27FC236}">
                <a16:creationId xmlns:a16="http://schemas.microsoft.com/office/drawing/2014/main" id="{0F2B99AA-02D2-C7B8-A88B-2C88ACE9D7B8}"/>
              </a:ext>
            </a:extLst>
          </p:cNvPr>
          <p:cNvSpPr txBox="1"/>
          <p:nvPr/>
        </p:nvSpPr>
        <p:spPr>
          <a:xfrm>
            <a:off x="217308" y="2283345"/>
            <a:ext cx="7459399" cy="923330"/>
          </a:xfrm>
          <a:prstGeom prst="rect">
            <a:avLst/>
          </a:prstGeom>
          <a:noFill/>
        </p:spPr>
        <p:txBody>
          <a:bodyPr wrap="square" rtlCol="0">
            <a:spAutoFit/>
          </a:bodyPr>
          <a:lstStyle/>
          <a:p>
            <a:r>
              <a:rPr lang="en-US" dirty="0">
                <a:solidFill>
                  <a:srgbClr val="21518E"/>
                </a:solidFill>
                <a:latin typeface="Arial" panose="020B0604020202020204" pitchFamily="34" charset="0"/>
                <a:cs typeface="Arial" panose="020B0604020202020204" pitchFamily="34" charset="0"/>
              </a:rPr>
              <a:t>Covering over 25% of all beneficiaries nationally, it plays a key role in advancing </a:t>
            </a:r>
            <a:r>
              <a:rPr lang="en-US" b="1" dirty="0">
                <a:solidFill>
                  <a:srgbClr val="21518E"/>
                </a:solidFill>
                <a:latin typeface="Arial" panose="020B0604020202020204" pitchFamily="34" charset="0"/>
                <a:cs typeface="Arial" panose="020B0604020202020204" pitchFamily="34" charset="0"/>
              </a:rPr>
              <a:t>access, affordability, &amp; equity </a:t>
            </a:r>
            <a:r>
              <a:rPr lang="en-US" dirty="0">
                <a:solidFill>
                  <a:srgbClr val="21518E"/>
                </a:solidFill>
                <a:latin typeface="Arial" panose="020B0604020202020204" pitchFamily="34" charset="0"/>
                <a:cs typeface="Arial" panose="020B0604020202020204" pitchFamily="34" charset="0"/>
              </a:rPr>
              <a:t>in healthcare, while leveraging its scale for </a:t>
            </a:r>
            <a:r>
              <a:rPr lang="en-US" b="1" dirty="0">
                <a:solidFill>
                  <a:srgbClr val="21518E"/>
                </a:solidFill>
                <a:latin typeface="Arial" panose="020B0604020202020204" pitchFamily="34" charset="0"/>
                <a:cs typeface="Arial" panose="020B0604020202020204" pitchFamily="34" charset="0"/>
              </a:rPr>
              <a:t>cost efficiency &amp; improved health outcomes</a:t>
            </a:r>
            <a:endParaRPr lang="en-ZA" b="1" dirty="0">
              <a:solidFill>
                <a:srgbClr val="21518E"/>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A6F448C-080A-F138-700F-4C955F0634F7}"/>
              </a:ext>
            </a:extLst>
          </p:cNvPr>
          <p:cNvPicPr>
            <a:picLocks noChangeAspect="1"/>
          </p:cNvPicPr>
          <p:nvPr/>
        </p:nvPicPr>
        <p:blipFill>
          <a:blip r:embed="rId8"/>
          <a:stretch>
            <a:fillRect/>
          </a:stretch>
        </p:blipFill>
        <p:spPr>
          <a:xfrm>
            <a:off x="5949150" y="4110350"/>
            <a:ext cx="6901270" cy="1822862"/>
          </a:xfrm>
          <a:prstGeom prst="rect">
            <a:avLst/>
          </a:prstGeom>
        </p:spPr>
      </p:pic>
    </p:spTree>
    <p:extLst>
      <p:ext uri="{BB962C8B-B14F-4D97-AF65-F5344CB8AC3E}">
        <p14:creationId xmlns:p14="http://schemas.microsoft.com/office/powerpoint/2010/main" val="32953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B3D3E-52A2-F55B-BE0D-2B1A9DA79F86}"/>
              </a:ext>
            </a:extLst>
          </p:cNvPr>
          <p:cNvSpPr txBox="1"/>
          <p:nvPr/>
        </p:nvSpPr>
        <p:spPr>
          <a:xfrm>
            <a:off x="367738" y="2664313"/>
            <a:ext cx="5227151" cy="3098721"/>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ZA" sz="1600" b="1" dirty="0">
                <a:latin typeface="Arial" panose="020B0604020202020204" pitchFamily="34" charset="0"/>
                <a:cs typeface="Arial" panose="020B0604020202020204" pitchFamily="34" charset="0"/>
              </a:rPr>
              <a:t>             Iceberg</a:t>
            </a: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Background</a:t>
            </a:r>
          </a:p>
        </p:txBody>
      </p:sp>
      <p:sp>
        <p:nvSpPr>
          <p:cNvPr id="4" name="TextBox 3">
            <a:extLst>
              <a:ext uri="{FF2B5EF4-FFF2-40B4-BE49-F238E27FC236}">
                <a16:creationId xmlns:a16="http://schemas.microsoft.com/office/drawing/2014/main" id="{F877DC54-752F-3F9D-B498-67655E3F4BFF}"/>
              </a:ext>
            </a:extLst>
          </p:cNvPr>
          <p:cNvSpPr txBox="1"/>
          <p:nvPr/>
        </p:nvSpPr>
        <p:spPr>
          <a:xfrm>
            <a:off x="362553" y="1634406"/>
            <a:ext cx="5227151" cy="919401"/>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There are two types of healthcare funders, namely passive healthcare funders and active healthcare funders. </a:t>
            </a:r>
            <a:r>
              <a:rPr lang="en-US" sz="1600" b="1" dirty="0">
                <a:latin typeface="Arial" panose="020B0604020202020204" pitchFamily="34" charset="0"/>
                <a:cs typeface="Arial" panose="020B0604020202020204" pitchFamily="34" charset="0"/>
              </a:rPr>
              <a:t>GEMS is an active funder. </a:t>
            </a:r>
            <a:endParaRPr lang="en-ZA"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719618F-CD59-EB29-D287-1A84E5D4A8DD}"/>
              </a:ext>
            </a:extLst>
          </p:cNvPr>
          <p:cNvSpPr txBox="1"/>
          <p:nvPr/>
        </p:nvSpPr>
        <p:spPr>
          <a:xfrm>
            <a:off x="5956324" y="1761670"/>
            <a:ext cx="3674379" cy="646986"/>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A passive funder simply collects contributions and pays out claims. </a:t>
            </a:r>
            <a:endParaRPr lang="en-ZA"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5DD59B0-5DB7-4904-435C-D6F13FC125A4}"/>
              </a:ext>
            </a:extLst>
          </p:cNvPr>
          <p:cNvSpPr txBox="1"/>
          <p:nvPr/>
        </p:nvSpPr>
        <p:spPr>
          <a:xfrm>
            <a:off x="5956325" y="3830540"/>
            <a:ext cx="3674378" cy="1191816"/>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An active funder ensures that the value which members derive is </a:t>
            </a:r>
            <a:r>
              <a:rPr lang="en-US" sz="1600" dirty="0" err="1">
                <a:latin typeface="Arial" panose="020B0604020202020204" pitchFamily="34" charset="0"/>
                <a:cs typeface="Arial" panose="020B0604020202020204" pitchFamily="34" charset="0"/>
              </a:rPr>
              <a:t>maximised</a:t>
            </a:r>
            <a:r>
              <a:rPr lang="en-US" sz="1600" dirty="0">
                <a:latin typeface="Arial" panose="020B0604020202020204" pitchFamily="34" charset="0"/>
                <a:cs typeface="Arial" panose="020B0604020202020204" pitchFamily="34" charset="0"/>
              </a:rPr>
              <a:t>. Healthcare outcomes are improved and costs are contained.</a:t>
            </a:r>
            <a:endParaRPr lang="en-ZA"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AB89811-2EC6-46D3-6F7E-B16FFA87A03D}"/>
              </a:ext>
            </a:extLst>
          </p:cNvPr>
          <p:cNvSpPr/>
          <p:nvPr/>
        </p:nvSpPr>
        <p:spPr>
          <a:xfrm>
            <a:off x="5867183" y="1235896"/>
            <a:ext cx="5962263" cy="182404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11EE49A1-FD0E-DF2F-671B-26340C023849}"/>
              </a:ext>
            </a:extLst>
          </p:cNvPr>
          <p:cNvSpPr/>
          <p:nvPr/>
        </p:nvSpPr>
        <p:spPr>
          <a:xfrm>
            <a:off x="5884294" y="3383280"/>
            <a:ext cx="5962263" cy="194836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7">
            <a:extLst>
              <a:ext uri="{FF2B5EF4-FFF2-40B4-BE49-F238E27FC236}">
                <a16:creationId xmlns:a16="http://schemas.microsoft.com/office/drawing/2014/main" id="{D0305247-837D-E5B6-7E8D-8EB06DD3B5CB}"/>
              </a:ext>
            </a:extLst>
          </p:cNvPr>
          <p:cNvPicPr>
            <a:picLocks noChangeAspect="1"/>
          </p:cNvPicPr>
          <p:nvPr/>
        </p:nvPicPr>
        <p:blipFill>
          <a:blip r:embed="rId4"/>
          <a:stretch>
            <a:fillRect/>
          </a:stretch>
        </p:blipFill>
        <p:spPr>
          <a:xfrm>
            <a:off x="9763179" y="3830540"/>
            <a:ext cx="1972148" cy="1253136"/>
          </a:xfrm>
          <a:prstGeom prst="rect">
            <a:avLst/>
          </a:prstGeom>
        </p:spPr>
      </p:pic>
      <p:pic>
        <p:nvPicPr>
          <p:cNvPr id="8196" name="Picture 4" descr="Free Vectors | IN/OUT icon">
            <a:extLst>
              <a:ext uri="{FF2B5EF4-FFF2-40B4-BE49-F238E27FC236}">
                <a16:creationId xmlns:a16="http://schemas.microsoft.com/office/drawing/2014/main" id="{44790508-C015-AF6D-30A1-7388AA24D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2527" y="1526358"/>
            <a:ext cx="1972800" cy="9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C0AE6FC-3901-B61E-CBBE-0AC5E6D05FBD}"/>
              </a:ext>
            </a:extLst>
          </p:cNvPr>
          <p:cNvPicPr>
            <a:picLocks noChangeAspect="1"/>
          </p:cNvPicPr>
          <p:nvPr/>
        </p:nvPicPr>
        <p:blipFill>
          <a:blip r:embed="rId6"/>
          <a:stretch>
            <a:fillRect/>
          </a:stretch>
        </p:blipFill>
        <p:spPr>
          <a:xfrm>
            <a:off x="545921" y="2841600"/>
            <a:ext cx="4860413" cy="2736479"/>
          </a:xfrm>
          <a:prstGeom prst="rect">
            <a:avLst/>
          </a:prstGeom>
        </p:spPr>
      </p:pic>
    </p:spTree>
    <p:extLst>
      <p:ext uri="{BB962C8B-B14F-4D97-AF65-F5344CB8AC3E}">
        <p14:creationId xmlns:p14="http://schemas.microsoft.com/office/powerpoint/2010/main" val="431497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0FAA-20B0-22A8-0068-2BE9F1522C9C}"/>
            </a:ext>
          </a:extLst>
        </p:cNvPr>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B20FB31B-42DC-D950-8860-7FD590A78AA9}"/>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DDEE5D9D-1EDC-2815-04DB-F39F6C08C762}"/>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Background</a:t>
            </a:r>
          </a:p>
        </p:txBody>
      </p:sp>
      <p:sp>
        <p:nvSpPr>
          <p:cNvPr id="36" name="Rectangle 35">
            <a:extLst>
              <a:ext uri="{FF2B5EF4-FFF2-40B4-BE49-F238E27FC236}">
                <a16:creationId xmlns:a16="http://schemas.microsoft.com/office/drawing/2014/main" id="{E82D1FAA-9AF1-12C3-6FC1-EBE8B3BC7AFC}"/>
              </a:ext>
            </a:extLst>
          </p:cNvPr>
          <p:cNvSpPr/>
          <p:nvPr/>
        </p:nvSpPr>
        <p:spPr>
          <a:xfrm>
            <a:off x="2084868" y="3807470"/>
            <a:ext cx="5962263" cy="194820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Rectangle 36">
            <a:extLst>
              <a:ext uri="{FF2B5EF4-FFF2-40B4-BE49-F238E27FC236}">
                <a16:creationId xmlns:a16="http://schemas.microsoft.com/office/drawing/2014/main" id="{532E1506-AA81-CA62-06E0-49B50F98DC19}"/>
              </a:ext>
            </a:extLst>
          </p:cNvPr>
          <p:cNvSpPr/>
          <p:nvPr/>
        </p:nvSpPr>
        <p:spPr>
          <a:xfrm>
            <a:off x="2126563" y="1407830"/>
            <a:ext cx="5962263" cy="182404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TextBox 37">
            <a:extLst>
              <a:ext uri="{FF2B5EF4-FFF2-40B4-BE49-F238E27FC236}">
                <a16:creationId xmlns:a16="http://schemas.microsoft.com/office/drawing/2014/main" id="{270EAF34-1E85-12B3-CE25-896CAF5762EF}"/>
              </a:ext>
            </a:extLst>
          </p:cNvPr>
          <p:cNvSpPr txBox="1"/>
          <p:nvPr/>
        </p:nvSpPr>
        <p:spPr>
          <a:xfrm>
            <a:off x="2040266" y="1595722"/>
            <a:ext cx="2208127"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Diabetes Mellitus</a:t>
            </a:r>
          </a:p>
        </p:txBody>
      </p:sp>
      <p:sp>
        <p:nvSpPr>
          <p:cNvPr id="39" name="TextBox 38">
            <a:extLst>
              <a:ext uri="{FF2B5EF4-FFF2-40B4-BE49-F238E27FC236}">
                <a16:creationId xmlns:a16="http://schemas.microsoft.com/office/drawing/2014/main" id="{94A9D46F-1BEE-E887-6E3F-5A0414C611D8}"/>
              </a:ext>
            </a:extLst>
          </p:cNvPr>
          <p:cNvSpPr txBox="1"/>
          <p:nvPr/>
        </p:nvSpPr>
        <p:spPr>
          <a:xfrm>
            <a:off x="2196257" y="2511984"/>
            <a:ext cx="2208127"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Hypertensive Disease</a:t>
            </a:r>
          </a:p>
        </p:txBody>
      </p:sp>
      <p:sp>
        <p:nvSpPr>
          <p:cNvPr id="40" name="TextBox 39">
            <a:extLst>
              <a:ext uri="{FF2B5EF4-FFF2-40B4-BE49-F238E27FC236}">
                <a16:creationId xmlns:a16="http://schemas.microsoft.com/office/drawing/2014/main" id="{708A0636-EE7C-16A4-03BD-567910C135EA}"/>
              </a:ext>
            </a:extLst>
          </p:cNvPr>
          <p:cNvSpPr txBox="1"/>
          <p:nvPr/>
        </p:nvSpPr>
        <p:spPr>
          <a:xfrm>
            <a:off x="2040265" y="2053853"/>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Ischaemic Heart Disease</a:t>
            </a:r>
          </a:p>
        </p:txBody>
      </p:sp>
      <p:sp>
        <p:nvSpPr>
          <p:cNvPr id="41" name="TextBox 40">
            <a:extLst>
              <a:ext uri="{FF2B5EF4-FFF2-40B4-BE49-F238E27FC236}">
                <a16:creationId xmlns:a16="http://schemas.microsoft.com/office/drawing/2014/main" id="{7E7E6800-3DE5-1E7D-069B-99F7266808CE}"/>
              </a:ext>
            </a:extLst>
          </p:cNvPr>
          <p:cNvSpPr txBox="1"/>
          <p:nvPr/>
        </p:nvSpPr>
        <p:spPr>
          <a:xfrm>
            <a:off x="4786256" y="1633632"/>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Tuberculosis </a:t>
            </a:r>
          </a:p>
        </p:txBody>
      </p:sp>
      <p:sp>
        <p:nvSpPr>
          <p:cNvPr id="42" name="TextBox 41">
            <a:extLst>
              <a:ext uri="{FF2B5EF4-FFF2-40B4-BE49-F238E27FC236}">
                <a16:creationId xmlns:a16="http://schemas.microsoft.com/office/drawing/2014/main" id="{FD0FC266-B2A2-4501-15D4-B4127D50DD5C}"/>
              </a:ext>
            </a:extLst>
          </p:cNvPr>
          <p:cNvSpPr txBox="1"/>
          <p:nvPr/>
        </p:nvSpPr>
        <p:spPr>
          <a:xfrm>
            <a:off x="4678778" y="2121223"/>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HIV/AIDS </a:t>
            </a:r>
          </a:p>
        </p:txBody>
      </p:sp>
      <p:sp>
        <p:nvSpPr>
          <p:cNvPr id="43" name="TextBox 42">
            <a:extLst>
              <a:ext uri="{FF2B5EF4-FFF2-40B4-BE49-F238E27FC236}">
                <a16:creationId xmlns:a16="http://schemas.microsoft.com/office/drawing/2014/main" id="{3C98181D-2B5F-1C96-9139-7C8F01BCA650}"/>
              </a:ext>
            </a:extLst>
          </p:cNvPr>
          <p:cNvSpPr txBox="1"/>
          <p:nvPr/>
        </p:nvSpPr>
        <p:spPr>
          <a:xfrm>
            <a:off x="5559690" y="2511984"/>
            <a:ext cx="2529136"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Cerebrovascular Disease</a:t>
            </a:r>
          </a:p>
        </p:txBody>
      </p:sp>
      <p:sp>
        <p:nvSpPr>
          <p:cNvPr id="44" name="Rectangle 43">
            <a:extLst>
              <a:ext uri="{FF2B5EF4-FFF2-40B4-BE49-F238E27FC236}">
                <a16:creationId xmlns:a16="http://schemas.microsoft.com/office/drawing/2014/main" id="{F3EFB9B4-ABED-193F-A40F-5653A507A725}"/>
              </a:ext>
            </a:extLst>
          </p:cNvPr>
          <p:cNvSpPr/>
          <p:nvPr/>
        </p:nvSpPr>
        <p:spPr>
          <a:xfrm>
            <a:off x="4491729" y="1473732"/>
            <a:ext cx="1073426" cy="1471563"/>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5" name="Picture 6" descr="Hospital buildings - Free medical icons">
            <a:extLst>
              <a:ext uri="{FF2B5EF4-FFF2-40B4-BE49-F238E27FC236}">
                <a16:creationId xmlns:a16="http://schemas.microsoft.com/office/drawing/2014/main" id="{C6235424-EC96-2D31-723A-924902658259}"/>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4066" y="1540438"/>
            <a:ext cx="819264" cy="8192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Doctor SVG, PNG Icon, Symbol. Download ...">
            <a:extLst>
              <a:ext uri="{FF2B5EF4-FFF2-40B4-BE49-F238E27FC236}">
                <a16:creationId xmlns:a16="http://schemas.microsoft.com/office/drawing/2014/main" id="{9F4DC51C-34BB-B858-5E9D-90F90EE2C7A4}"/>
              </a:ext>
            </a:extLst>
          </p:cNvPr>
          <p:cNvPicPr>
            <a:picLocks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4066" y="2319314"/>
            <a:ext cx="820800" cy="8208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606F2BE-ADFC-4D63-CB22-64DB7738D245}"/>
              </a:ext>
            </a:extLst>
          </p:cNvPr>
          <p:cNvSpPr txBox="1"/>
          <p:nvPr/>
        </p:nvSpPr>
        <p:spPr>
          <a:xfrm>
            <a:off x="1979942" y="963448"/>
            <a:ext cx="6528791" cy="369332"/>
          </a:xfrm>
          <a:prstGeom prst="rect">
            <a:avLst/>
          </a:prstGeom>
          <a:noFill/>
        </p:spPr>
        <p:txBody>
          <a:bodyPr wrap="square">
            <a:spAutoFit/>
          </a:bodyPr>
          <a:lstStyle/>
          <a:p>
            <a:r>
              <a:rPr lang="en-US" sz="1800" b="1" dirty="0">
                <a:solidFill>
                  <a:schemeClr val="accent5"/>
                </a:solidFill>
                <a:latin typeface="Arial" panose="020B0604020202020204" pitchFamily="34" charset="0"/>
                <a:cs typeface="Arial" panose="020B0604020202020204" pitchFamily="34" charset="0"/>
              </a:rPr>
              <a:t>SA Top 6 </a:t>
            </a:r>
            <a:r>
              <a:rPr lang="en-US" sz="1800" b="1" dirty="0">
                <a:latin typeface="Arial" panose="020B0604020202020204" pitchFamily="34" charset="0"/>
                <a:cs typeface="Arial" panose="020B0604020202020204" pitchFamily="34" charset="0"/>
              </a:rPr>
              <a:t>Diagnosis in registered deaths due to diseases  </a:t>
            </a:r>
            <a:endParaRPr lang="en-US" dirty="0"/>
          </a:p>
        </p:txBody>
      </p:sp>
      <p:sp>
        <p:nvSpPr>
          <p:cNvPr id="48" name="TextBox 47">
            <a:extLst>
              <a:ext uri="{FF2B5EF4-FFF2-40B4-BE49-F238E27FC236}">
                <a16:creationId xmlns:a16="http://schemas.microsoft.com/office/drawing/2014/main" id="{2F54E9D9-7D2A-7809-8C31-E2C55A5E8AAC}"/>
              </a:ext>
            </a:extLst>
          </p:cNvPr>
          <p:cNvSpPr txBox="1"/>
          <p:nvPr/>
        </p:nvSpPr>
        <p:spPr>
          <a:xfrm>
            <a:off x="8681705" y="1338777"/>
            <a:ext cx="2958221" cy="1477328"/>
          </a:xfrm>
          <a:prstGeom prst="rect">
            <a:avLst/>
          </a:prstGeom>
          <a:noFill/>
        </p:spPr>
        <p:txBody>
          <a:bodyPr wrap="square">
            <a:spAutoFit/>
          </a:bodyPr>
          <a:lstStyle>
            <a:defPPr>
              <a:defRPr lang="en-US"/>
            </a:defPPr>
            <a:lvl1pPr>
              <a:defRPr b="1">
                <a:latin typeface="Arial" panose="020B0604020202020204" pitchFamily="34" charset="0"/>
                <a:cs typeface="Arial" panose="020B0604020202020204" pitchFamily="34" charset="0"/>
              </a:defRPr>
            </a:lvl1pPr>
          </a:lstStyle>
          <a:p>
            <a:pPr algn="just"/>
            <a:r>
              <a:rPr lang="en-US" dirty="0"/>
              <a:t>Diabetes </a:t>
            </a:r>
            <a:r>
              <a:rPr lang="en-US" b="0" dirty="0"/>
              <a:t>overtook</a:t>
            </a:r>
            <a:r>
              <a:rPr lang="en-US" dirty="0"/>
              <a:t> COVID-19 </a:t>
            </a:r>
            <a:r>
              <a:rPr lang="en-US" b="0" dirty="0"/>
              <a:t>as the leading cause of death, reflecting a shift back to chronic disease burden</a:t>
            </a:r>
          </a:p>
        </p:txBody>
      </p:sp>
      <p:sp>
        <p:nvSpPr>
          <p:cNvPr id="49" name="TextBox 48">
            <a:extLst>
              <a:ext uri="{FF2B5EF4-FFF2-40B4-BE49-F238E27FC236}">
                <a16:creationId xmlns:a16="http://schemas.microsoft.com/office/drawing/2014/main" id="{5DC16230-C1FD-423E-AFA7-BC2A658AB87E}"/>
              </a:ext>
            </a:extLst>
          </p:cNvPr>
          <p:cNvSpPr txBox="1"/>
          <p:nvPr/>
        </p:nvSpPr>
        <p:spPr>
          <a:xfrm>
            <a:off x="1979943" y="3402275"/>
            <a:ext cx="6528791" cy="369332"/>
          </a:xfrm>
          <a:prstGeom prst="rect">
            <a:avLst/>
          </a:prstGeom>
          <a:noFill/>
        </p:spPr>
        <p:txBody>
          <a:bodyPr wrap="square">
            <a:spAutoFit/>
          </a:bodyPr>
          <a:lstStyle/>
          <a:p>
            <a:r>
              <a:rPr lang="en-US" sz="1800" b="1" dirty="0">
                <a:solidFill>
                  <a:schemeClr val="accent5"/>
                </a:solidFill>
                <a:latin typeface="Arial" panose="020B0604020202020204" pitchFamily="34" charset="0"/>
                <a:cs typeface="Arial" panose="020B0604020202020204" pitchFamily="34" charset="0"/>
              </a:rPr>
              <a:t>SA Top 10 </a:t>
            </a:r>
            <a:r>
              <a:rPr lang="en-US" sz="1800" b="1" dirty="0">
                <a:latin typeface="Arial" panose="020B0604020202020204" pitchFamily="34" charset="0"/>
                <a:cs typeface="Arial" panose="020B0604020202020204" pitchFamily="34" charset="0"/>
              </a:rPr>
              <a:t>Diagnosis in registered hospital admissions</a:t>
            </a:r>
            <a:endParaRPr lang="en-US" dirty="0"/>
          </a:p>
        </p:txBody>
      </p:sp>
      <p:sp>
        <p:nvSpPr>
          <p:cNvPr id="50" name="TextBox 49">
            <a:extLst>
              <a:ext uri="{FF2B5EF4-FFF2-40B4-BE49-F238E27FC236}">
                <a16:creationId xmlns:a16="http://schemas.microsoft.com/office/drawing/2014/main" id="{CA3C5526-058F-3B92-B9AD-3587574A207C}"/>
              </a:ext>
            </a:extLst>
          </p:cNvPr>
          <p:cNvSpPr txBox="1"/>
          <p:nvPr/>
        </p:nvSpPr>
        <p:spPr>
          <a:xfrm>
            <a:off x="1998571" y="3995363"/>
            <a:ext cx="2208127"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Diabetes Mellitus</a:t>
            </a:r>
          </a:p>
        </p:txBody>
      </p:sp>
      <p:sp>
        <p:nvSpPr>
          <p:cNvPr id="51" name="TextBox 50">
            <a:extLst>
              <a:ext uri="{FF2B5EF4-FFF2-40B4-BE49-F238E27FC236}">
                <a16:creationId xmlns:a16="http://schemas.microsoft.com/office/drawing/2014/main" id="{4E3FCDDD-3BEA-C7EB-1A55-4314CFF6959A}"/>
              </a:ext>
            </a:extLst>
          </p:cNvPr>
          <p:cNvSpPr txBox="1"/>
          <p:nvPr/>
        </p:nvSpPr>
        <p:spPr>
          <a:xfrm>
            <a:off x="2154562" y="4911625"/>
            <a:ext cx="2208127"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Hypertensive Disease</a:t>
            </a:r>
          </a:p>
        </p:txBody>
      </p:sp>
      <p:sp>
        <p:nvSpPr>
          <p:cNvPr id="52" name="TextBox 51">
            <a:extLst>
              <a:ext uri="{FF2B5EF4-FFF2-40B4-BE49-F238E27FC236}">
                <a16:creationId xmlns:a16="http://schemas.microsoft.com/office/drawing/2014/main" id="{99647B11-D3B2-5B2A-6316-9DD6631460EC}"/>
              </a:ext>
            </a:extLst>
          </p:cNvPr>
          <p:cNvSpPr txBox="1"/>
          <p:nvPr/>
        </p:nvSpPr>
        <p:spPr>
          <a:xfrm>
            <a:off x="1998570" y="4453494"/>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Ischaemic Heart Disease</a:t>
            </a:r>
          </a:p>
        </p:txBody>
      </p:sp>
      <p:sp>
        <p:nvSpPr>
          <p:cNvPr id="53" name="TextBox 52">
            <a:extLst>
              <a:ext uri="{FF2B5EF4-FFF2-40B4-BE49-F238E27FC236}">
                <a16:creationId xmlns:a16="http://schemas.microsoft.com/office/drawing/2014/main" id="{7F12D18C-F04D-0E10-7896-4D442CC591EE}"/>
              </a:ext>
            </a:extLst>
          </p:cNvPr>
          <p:cNvSpPr txBox="1"/>
          <p:nvPr/>
        </p:nvSpPr>
        <p:spPr>
          <a:xfrm>
            <a:off x="3258625" y="3981704"/>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Tuberculosis </a:t>
            </a:r>
          </a:p>
        </p:txBody>
      </p:sp>
      <p:sp>
        <p:nvSpPr>
          <p:cNvPr id="54" name="TextBox 53">
            <a:extLst>
              <a:ext uri="{FF2B5EF4-FFF2-40B4-BE49-F238E27FC236}">
                <a16:creationId xmlns:a16="http://schemas.microsoft.com/office/drawing/2014/main" id="{4490462E-EF93-049D-A392-9BF8C36BB75E}"/>
              </a:ext>
            </a:extLst>
          </p:cNvPr>
          <p:cNvSpPr txBox="1"/>
          <p:nvPr/>
        </p:nvSpPr>
        <p:spPr>
          <a:xfrm>
            <a:off x="4786255" y="4494492"/>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HIV/AIDS related conditions </a:t>
            </a:r>
          </a:p>
        </p:txBody>
      </p:sp>
      <p:sp>
        <p:nvSpPr>
          <p:cNvPr id="55" name="TextBox 54">
            <a:extLst>
              <a:ext uri="{FF2B5EF4-FFF2-40B4-BE49-F238E27FC236}">
                <a16:creationId xmlns:a16="http://schemas.microsoft.com/office/drawing/2014/main" id="{A8E0C830-03D6-2702-4627-7158BB8B10C7}"/>
              </a:ext>
            </a:extLst>
          </p:cNvPr>
          <p:cNvSpPr txBox="1"/>
          <p:nvPr/>
        </p:nvSpPr>
        <p:spPr>
          <a:xfrm>
            <a:off x="4441898" y="4924016"/>
            <a:ext cx="2529136"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Cerebrovascular Disease</a:t>
            </a:r>
          </a:p>
        </p:txBody>
      </p:sp>
      <p:sp>
        <p:nvSpPr>
          <p:cNvPr id="56" name="TextBox 55">
            <a:extLst>
              <a:ext uri="{FF2B5EF4-FFF2-40B4-BE49-F238E27FC236}">
                <a16:creationId xmlns:a16="http://schemas.microsoft.com/office/drawing/2014/main" id="{CD4A0FD3-0FF6-4C65-E39C-CC3D080DEA68}"/>
              </a:ext>
            </a:extLst>
          </p:cNvPr>
          <p:cNvSpPr txBox="1"/>
          <p:nvPr/>
        </p:nvSpPr>
        <p:spPr>
          <a:xfrm>
            <a:off x="6971034" y="4924016"/>
            <a:ext cx="996888"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Cancers</a:t>
            </a:r>
          </a:p>
        </p:txBody>
      </p:sp>
      <p:sp>
        <p:nvSpPr>
          <p:cNvPr id="57" name="TextBox 56">
            <a:extLst>
              <a:ext uri="{FF2B5EF4-FFF2-40B4-BE49-F238E27FC236}">
                <a16:creationId xmlns:a16="http://schemas.microsoft.com/office/drawing/2014/main" id="{68B44190-7F68-6A9B-B6C4-7E2E7CFE8112}"/>
              </a:ext>
            </a:extLst>
          </p:cNvPr>
          <p:cNvSpPr txBox="1"/>
          <p:nvPr/>
        </p:nvSpPr>
        <p:spPr>
          <a:xfrm>
            <a:off x="5517995" y="4013283"/>
            <a:ext cx="2529136"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Mental health disorders</a:t>
            </a:r>
          </a:p>
        </p:txBody>
      </p:sp>
      <p:sp>
        <p:nvSpPr>
          <p:cNvPr id="58" name="TextBox 57">
            <a:extLst>
              <a:ext uri="{FF2B5EF4-FFF2-40B4-BE49-F238E27FC236}">
                <a16:creationId xmlns:a16="http://schemas.microsoft.com/office/drawing/2014/main" id="{35515D35-A30E-9270-141F-3C2EBB71DFE1}"/>
              </a:ext>
            </a:extLst>
          </p:cNvPr>
          <p:cNvSpPr txBox="1"/>
          <p:nvPr/>
        </p:nvSpPr>
        <p:spPr>
          <a:xfrm>
            <a:off x="1979943" y="5330612"/>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Pregnancy and childbirth</a:t>
            </a:r>
          </a:p>
        </p:txBody>
      </p:sp>
      <p:sp>
        <p:nvSpPr>
          <p:cNvPr id="59" name="TextBox 58">
            <a:extLst>
              <a:ext uri="{FF2B5EF4-FFF2-40B4-BE49-F238E27FC236}">
                <a16:creationId xmlns:a16="http://schemas.microsoft.com/office/drawing/2014/main" id="{E700D1FA-BA2A-ADFB-343F-72F5E0A5B122}"/>
              </a:ext>
            </a:extLst>
          </p:cNvPr>
          <p:cNvSpPr txBox="1"/>
          <p:nvPr/>
        </p:nvSpPr>
        <p:spPr>
          <a:xfrm>
            <a:off x="4617120" y="5336308"/>
            <a:ext cx="2873335" cy="338554"/>
          </a:xfrm>
          <a:prstGeom prst="rect">
            <a:avLst/>
          </a:prstGeom>
          <a:noFill/>
        </p:spPr>
        <p:txBody>
          <a:bodyPr wrap="square" rtlCol="0">
            <a:spAutoFit/>
          </a:bodyPr>
          <a:lstStyle/>
          <a:p>
            <a:pPr algn="ctr"/>
            <a:r>
              <a:rPr lang="en-ZA" sz="1600" dirty="0">
                <a:latin typeface="Arial" panose="020B0604020202020204" pitchFamily="34" charset="0"/>
                <a:cs typeface="Arial" panose="020B0604020202020204" pitchFamily="34" charset="0"/>
              </a:rPr>
              <a:t>Injuries from accidents</a:t>
            </a:r>
          </a:p>
        </p:txBody>
      </p:sp>
      <p:sp>
        <p:nvSpPr>
          <p:cNvPr id="60" name="TextBox 59">
            <a:extLst>
              <a:ext uri="{FF2B5EF4-FFF2-40B4-BE49-F238E27FC236}">
                <a16:creationId xmlns:a16="http://schemas.microsoft.com/office/drawing/2014/main" id="{267916A8-E773-D774-127A-EAE4430FE9D5}"/>
              </a:ext>
            </a:extLst>
          </p:cNvPr>
          <p:cNvSpPr txBox="1"/>
          <p:nvPr/>
        </p:nvSpPr>
        <p:spPr>
          <a:xfrm>
            <a:off x="8706107" y="3705506"/>
            <a:ext cx="2958221" cy="646331"/>
          </a:xfrm>
          <a:prstGeom prst="rect">
            <a:avLst/>
          </a:prstGeom>
          <a:noFill/>
        </p:spPr>
        <p:txBody>
          <a:bodyPr wrap="square">
            <a:spAutoFit/>
          </a:bodyPr>
          <a:lstStyle>
            <a:defPPr>
              <a:defRPr lang="en-US"/>
            </a:defPPr>
            <a:lvl1pPr algn="just">
              <a:defRPr b="1">
                <a:latin typeface="Arial" panose="020B0604020202020204" pitchFamily="34" charset="0"/>
                <a:cs typeface="Arial" panose="020B0604020202020204" pitchFamily="34" charset="0"/>
              </a:defRPr>
            </a:lvl1pPr>
          </a:lstStyle>
          <a:p>
            <a:r>
              <a:rPr lang="en-US" dirty="0"/>
              <a:t>Mental health </a:t>
            </a:r>
            <a:r>
              <a:rPr lang="en-US" b="0" dirty="0"/>
              <a:t>admissions are </a:t>
            </a:r>
            <a:r>
              <a:rPr lang="en-US" dirty="0"/>
              <a:t>increasing</a:t>
            </a:r>
          </a:p>
        </p:txBody>
      </p:sp>
      <p:sp>
        <p:nvSpPr>
          <p:cNvPr id="61" name="TextBox 60">
            <a:extLst>
              <a:ext uri="{FF2B5EF4-FFF2-40B4-BE49-F238E27FC236}">
                <a16:creationId xmlns:a16="http://schemas.microsoft.com/office/drawing/2014/main" id="{B10E6BFD-1D62-957D-6D4B-A047E59FCD51}"/>
              </a:ext>
            </a:extLst>
          </p:cNvPr>
          <p:cNvSpPr txBox="1"/>
          <p:nvPr/>
        </p:nvSpPr>
        <p:spPr>
          <a:xfrm>
            <a:off x="8706107" y="4536273"/>
            <a:ext cx="3136359" cy="1200329"/>
          </a:xfrm>
          <a:prstGeom prst="rect">
            <a:avLst/>
          </a:prstGeom>
          <a:noFill/>
        </p:spPr>
        <p:txBody>
          <a:bodyPr wrap="square">
            <a:spAutoFit/>
          </a:bodyPr>
          <a:lstStyle/>
          <a:p>
            <a:r>
              <a:rPr lang="en-US" b="1" dirty="0"/>
              <a:t>Non-communicable diseases</a:t>
            </a:r>
            <a:r>
              <a:rPr lang="en-US" dirty="0"/>
              <a:t> like diabetes and hypertension are overtaking infectious diseases</a:t>
            </a:r>
          </a:p>
        </p:txBody>
      </p:sp>
      <p:sp>
        <p:nvSpPr>
          <p:cNvPr id="62" name="Isosceles Triangle 61">
            <a:extLst>
              <a:ext uri="{FF2B5EF4-FFF2-40B4-BE49-F238E27FC236}">
                <a16:creationId xmlns:a16="http://schemas.microsoft.com/office/drawing/2014/main" id="{CDC1A8CE-FE1C-5D72-F91C-667C2802B371}"/>
              </a:ext>
            </a:extLst>
          </p:cNvPr>
          <p:cNvSpPr/>
          <p:nvPr/>
        </p:nvSpPr>
        <p:spPr>
          <a:xfrm rot="5400000">
            <a:off x="-295559" y="2641741"/>
            <a:ext cx="3112802" cy="1558847"/>
          </a:xfrm>
          <a:prstGeom prst="triangle">
            <a:avLst/>
          </a:prstGeom>
          <a:noFill/>
          <a:ln w="38100">
            <a:solidFill>
              <a:srgbClr val="5CB700">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563CE768-576E-EA38-7D1B-B9D9CFA2ACD3}"/>
              </a:ext>
            </a:extLst>
          </p:cNvPr>
          <p:cNvSpPr txBox="1"/>
          <p:nvPr/>
        </p:nvSpPr>
        <p:spPr>
          <a:xfrm>
            <a:off x="492929" y="3241843"/>
            <a:ext cx="1333599" cy="408623"/>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b="1" dirty="0">
                <a:solidFill>
                  <a:schemeClr val="tx1"/>
                </a:solidFill>
                <a:latin typeface="Arial" panose="020B0604020202020204" pitchFamily="34" charset="0"/>
                <a:cs typeface="Arial" panose="020B0604020202020204" pitchFamily="34" charset="0"/>
              </a:rPr>
              <a:t>2024-2025</a:t>
            </a:r>
            <a:endParaRPr lang="en-ZA"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p:bldP spid="39" grpId="0"/>
      <p:bldP spid="40" grpId="0"/>
      <p:bldP spid="41" grpId="0"/>
      <p:bldP spid="42" grpId="0"/>
      <p:bldP spid="43" grpId="0"/>
      <p:bldP spid="44" grpId="0" animBg="1"/>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E42135E3-3079-E54D-ABB9-AC45493E9DBD}"/>
              </a:ext>
            </a:extLst>
          </p:cNvPr>
          <p:cNvPicPr>
            <a:picLocks noChangeAspect="1"/>
          </p:cNvPicPr>
          <p:nvPr/>
        </p:nvPicPr>
        <p:blipFill>
          <a:blip r:embed="rId3"/>
          <a:stretch>
            <a:fillRect/>
          </a:stretch>
        </p:blipFill>
        <p:spPr>
          <a:xfrm>
            <a:off x="9762527" y="99005"/>
            <a:ext cx="2147459" cy="1120621"/>
          </a:xfrm>
          <a:prstGeom prst="rect">
            <a:avLst/>
          </a:prstGeom>
        </p:spPr>
      </p:pic>
      <p:sp>
        <p:nvSpPr>
          <p:cNvPr id="17" name="TextBox 16">
            <a:extLst>
              <a:ext uri="{FF2B5EF4-FFF2-40B4-BE49-F238E27FC236}">
                <a16:creationId xmlns:a16="http://schemas.microsoft.com/office/drawing/2014/main" id="{F94E5286-5011-AE4A-8D16-EA03F5F1F398}"/>
              </a:ext>
            </a:extLst>
          </p:cNvPr>
          <p:cNvSpPr txBox="1"/>
          <p:nvPr/>
        </p:nvSpPr>
        <p:spPr>
          <a:xfrm>
            <a:off x="172993" y="423505"/>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Background</a:t>
            </a:r>
          </a:p>
        </p:txBody>
      </p:sp>
      <p:sp>
        <p:nvSpPr>
          <p:cNvPr id="4" name="TextBox 3">
            <a:extLst>
              <a:ext uri="{FF2B5EF4-FFF2-40B4-BE49-F238E27FC236}">
                <a16:creationId xmlns:a16="http://schemas.microsoft.com/office/drawing/2014/main" id="{F877DC54-752F-3F9D-B498-67655E3F4BFF}"/>
              </a:ext>
            </a:extLst>
          </p:cNvPr>
          <p:cNvSpPr txBox="1"/>
          <p:nvPr/>
        </p:nvSpPr>
        <p:spPr>
          <a:xfrm>
            <a:off x="271849" y="2451123"/>
            <a:ext cx="4172930" cy="1464231"/>
          </a:xfrm>
          <a:prstGeom prst="roundRect">
            <a:avLst/>
          </a:prstGeom>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600" dirty="0">
                <a:latin typeface="Arial" panose="020B0604020202020204" pitchFamily="34" charset="0"/>
                <a:cs typeface="Arial" panose="020B0604020202020204" pitchFamily="34" charset="0"/>
              </a:rPr>
              <a:t>Active funding is especially important in the context of a severe and deteriorating disease profile. </a:t>
            </a:r>
            <a:r>
              <a:rPr lang="en-US" sz="1600" b="1" dirty="0">
                <a:latin typeface="Arial" panose="020B0604020202020204" pitchFamily="34" charset="0"/>
                <a:cs typeface="Arial" panose="020B0604020202020204" pitchFamily="34" charset="0"/>
              </a:rPr>
              <a:t>The prioritisation of preventative care is a central tenet of active funding. </a:t>
            </a:r>
            <a:endParaRPr lang="en-ZA" sz="1600" b="1" dirty="0">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6B821425-61DB-40F1-A879-00696D1BE46D}"/>
              </a:ext>
            </a:extLst>
          </p:cNvPr>
          <p:cNvGraphicFramePr>
            <a:graphicFrameLocks/>
          </p:cNvGraphicFramePr>
          <p:nvPr>
            <p:extLst>
              <p:ext uri="{D42A27DB-BD31-4B8C-83A1-F6EECF244321}">
                <p14:modId xmlns:p14="http://schemas.microsoft.com/office/powerpoint/2010/main" val="582826234"/>
              </p:ext>
            </p:extLst>
          </p:nvPr>
        </p:nvGraphicFramePr>
        <p:xfrm>
          <a:off x="4899149" y="1132108"/>
          <a:ext cx="7021002" cy="19754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3E3B2F4B-5473-DCAB-CC49-318D4EA5A5B6}"/>
              </a:ext>
            </a:extLst>
          </p:cNvPr>
          <p:cNvGraphicFramePr>
            <a:graphicFrameLocks/>
          </p:cNvGraphicFramePr>
          <p:nvPr>
            <p:extLst>
              <p:ext uri="{D42A27DB-BD31-4B8C-83A1-F6EECF244321}">
                <p14:modId xmlns:p14="http://schemas.microsoft.com/office/powerpoint/2010/main" val="796262849"/>
              </p:ext>
            </p:extLst>
          </p:nvPr>
        </p:nvGraphicFramePr>
        <p:xfrm>
          <a:off x="4900151" y="3183239"/>
          <a:ext cx="7020000" cy="21549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5510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B97302A-FB59-2B92-FBD6-D20598C3F4D0}"/>
              </a:ext>
            </a:extLst>
          </p:cNvPr>
          <p:cNvGraphicFramePr>
            <a:graphicFrameLocks/>
          </p:cNvGraphicFramePr>
          <p:nvPr>
            <p:extLst>
              <p:ext uri="{D42A27DB-BD31-4B8C-83A1-F6EECF244321}">
                <p14:modId xmlns:p14="http://schemas.microsoft.com/office/powerpoint/2010/main" val="3784524576"/>
              </p:ext>
            </p:extLst>
          </p:nvPr>
        </p:nvGraphicFramePr>
        <p:xfrm>
          <a:off x="237743" y="564796"/>
          <a:ext cx="5779009" cy="51410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603E55A-DE17-F1E9-F9A0-EB1EEBA67F0B}"/>
              </a:ext>
            </a:extLst>
          </p:cNvPr>
          <p:cNvGraphicFramePr>
            <a:graphicFrameLocks/>
          </p:cNvGraphicFramePr>
          <p:nvPr>
            <p:extLst>
              <p:ext uri="{D42A27DB-BD31-4B8C-83A1-F6EECF244321}">
                <p14:modId xmlns:p14="http://schemas.microsoft.com/office/powerpoint/2010/main" val="1651910749"/>
              </p:ext>
            </p:extLst>
          </p:nvPr>
        </p:nvGraphicFramePr>
        <p:xfrm>
          <a:off x="6489407" y="827398"/>
          <a:ext cx="5405018" cy="496340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84BF79D-C5D3-01B0-A5A4-123972F13775}"/>
              </a:ext>
            </a:extLst>
          </p:cNvPr>
          <p:cNvSpPr txBox="1"/>
          <p:nvPr/>
        </p:nvSpPr>
        <p:spPr>
          <a:xfrm>
            <a:off x="8434433" y="893192"/>
            <a:ext cx="1980371" cy="369332"/>
          </a:xfrm>
          <a:prstGeom prst="rect">
            <a:avLst/>
          </a:prstGeom>
          <a:noFill/>
        </p:spPr>
        <p:txBody>
          <a:bodyPr wrap="square">
            <a:spAutoFit/>
          </a:bodyPr>
          <a:lstStyle/>
          <a:p>
            <a:r>
              <a:rPr lang="en-ZA" sz="1800" dirty="0">
                <a:solidFill>
                  <a:prstClr val="black">
                    <a:lumMod val="50000"/>
                    <a:lumOff val="50000"/>
                  </a:prstClr>
                </a:solidFill>
                <a:ea typeface="+mn-ea"/>
              </a:rPr>
              <a:t>Departments</a:t>
            </a:r>
            <a:endParaRPr lang="en-US" dirty="0"/>
          </a:p>
        </p:txBody>
      </p:sp>
      <p:sp>
        <p:nvSpPr>
          <p:cNvPr id="5" name="TextBox 4">
            <a:extLst>
              <a:ext uri="{FF2B5EF4-FFF2-40B4-BE49-F238E27FC236}">
                <a16:creationId xmlns:a16="http://schemas.microsoft.com/office/drawing/2014/main" id="{52E30172-7817-33B7-0B8A-62E519CE3CF3}"/>
              </a:ext>
            </a:extLst>
          </p:cNvPr>
          <p:cNvSpPr txBox="1"/>
          <p:nvPr/>
        </p:nvSpPr>
        <p:spPr>
          <a:xfrm>
            <a:off x="2148394" y="708526"/>
            <a:ext cx="1980371" cy="369332"/>
          </a:xfrm>
          <a:prstGeom prst="rect">
            <a:avLst/>
          </a:prstGeom>
          <a:noFill/>
        </p:spPr>
        <p:txBody>
          <a:bodyPr wrap="square">
            <a:spAutoFit/>
          </a:bodyPr>
          <a:lstStyle/>
          <a:p>
            <a:r>
              <a:rPr lang="en-ZA" sz="1800" dirty="0">
                <a:solidFill>
                  <a:prstClr val="black">
                    <a:lumMod val="50000"/>
                    <a:lumOff val="50000"/>
                  </a:prstClr>
                </a:solidFill>
                <a:ea typeface="+mn-ea"/>
              </a:rPr>
              <a:t>Province</a:t>
            </a:r>
            <a:endParaRPr lang="en-US" dirty="0"/>
          </a:p>
        </p:txBody>
      </p:sp>
      <p:sp>
        <p:nvSpPr>
          <p:cNvPr id="6" name="TextBox 5">
            <a:extLst>
              <a:ext uri="{FF2B5EF4-FFF2-40B4-BE49-F238E27FC236}">
                <a16:creationId xmlns:a16="http://schemas.microsoft.com/office/drawing/2014/main" id="{002BC390-594F-69CF-2EEE-1E329B4E9DA8}"/>
              </a:ext>
            </a:extLst>
          </p:cNvPr>
          <p:cNvSpPr txBox="1"/>
          <p:nvPr/>
        </p:nvSpPr>
        <p:spPr>
          <a:xfrm>
            <a:off x="237743" y="2440"/>
            <a:ext cx="9766743" cy="584775"/>
          </a:xfrm>
          <a:prstGeom prst="rect">
            <a:avLst/>
          </a:prstGeom>
          <a:noFill/>
        </p:spPr>
        <p:txBody>
          <a:bodyPr wrap="square" rtlCol="0">
            <a:spAutoFit/>
          </a:bodyPr>
          <a:lstStyle/>
          <a:p>
            <a:r>
              <a:rPr lang="en-US" sz="3200" b="1" dirty="0">
                <a:solidFill>
                  <a:schemeClr val="tx1">
                    <a:lumMod val="50000"/>
                    <a:lumOff val="50000"/>
                  </a:schemeClr>
                </a:solidFill>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2625207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EMS">
      <a:dk1>
        <a:srgbClr val="000000"/>
      </a:dk1>
      <a:lt1>
        <a:srgbClr val="E5E5E5"/>
      </a:lt1>
      <a:dk2>
        <a:srgbClr val="D8D8D8"/>
      </a:dk2>
      <a:lt2>
        <a:srgbClr val="E5E5E5"/>
      </a:lt2>
      <a:accent1>
        <a:srgbClr val="0E4D83"/>
      </a:accent1>
      <a:accent2>
        <a:srgbClr val="006E44"/>
      </a:accent2>
      <a:accent3>
        <a:srgbClr val="2BB35B"/>
      </a:accent3>
      <a:accent4>
        <a:srgbClr val="FAAE1A"/>
      </a:accent4>
      <a:accent5>
        <a:srgbClr val="D17C2A"/>
      </a:accent5>
      <a:accent6>
        <a:srgbClr val="F3F0ED"/>
      </a:accent6>
      <a:hlink>
        <a:srgbClr val="D71F29"/>
      </a:hlink>
      <a:folHlink>
        <a:srgbClr val="800020"/>
      </a:folHlink>
    </a:clrScheme>
    <a:fontScheme name="GEMS1">
      <a:majorFont>
        <a:latin typeface="Helvetica"/>
        <a:ea typeface=""/>
        <a:cs typeface=""/>
      </a:majorFont>
      <a:minorFont>
        <a:latin typeface="HelveticaNeueLT St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912F3C72E5FE4EBEFD3CB2F1CF621E" ma:contentTypeVersion="16" ma:contentTypeDescription="Create a new document." ma:contentTypeScope="" ma:versionID="af8db10d4ba507da7f01b69e7fff3f6c">
  <xsd:schema xmlns:xsd="http://www.w3.org/2001/XMLSchema" xmlns:xs="http://www.w3.org/2001/XMLSchema" xmlns:p="http://schemas.microsoft.com/office/2006/metadata/properties" xmlns:ns2="eab5a9bd-9d1c-4411-8025-7564f01e9790" xmlns:ns3="4a1851d2-3db3-4e1c-a39d-395e2e2b63ea" targetNamespace="http://schemas.microsoft.com/office/2006/metadata/properties" ma:root="true" ma:fieldsID="933731be86ab540900b4c10729e6208f" ns2:_="" ns3:_="">
    <xsd:import namespace="eab5a9bd-9d1c-4411-8025-7564f01e9790"/>
    <xsd:import namespace="4a1851d2-3db3-4e1c-a39d-395e2e2b6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b5a9bd-9d1c-4411-8025-7564f01e979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6730490-6aa1-4f4e-896f-5b8b5e2e6a59}" ma:internalName="TaxCatchAll" ma:showField="CatchAllData" ma:web="eab5a9bd-9d1c-4411-8025-7564f01e97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851d2-3db3-4e1c-a39d-395e2e2b6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c7a9000-7185-4542-83d4-313d2e6378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b5a9bd-9d1c-4411-8025-7564f01e9790" xsi:nil="true"/>
    <lcf76f155ced4ddcb4097134ff3c332f xmlns="4a1851d2-3db3-4e1c-a39d-395e2e2b63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2E0FE3-07C7-43EB-A4FE-C668D425DE0E}">
  <ds:schemaRefs>
    <ds:schemaRef ds:uri="http://schemas.microsoft.com/sharepoint/v3/contenttype/forms"/>
  </ds:schemaRefs>
</ds:datastoreItem>
</file>

<file path=customXml/itemProps2.xml><?xml version="1.0" encoding="utf-8"?>
<ds:datastoreItem xmlns:ds="http://schemas.openxmlformats.org/officeDocument/2006/customXml" ds:itemID="{65BC923C-2047-4E95-98AD-0D3D1F98D0F6}"/>
</file>

<file path=customXml/itemProps3.xml><?xml version="1.0" encoding="utf-8"?>
<ds:datastoreItem xmlns:ds="http://schemas.openxmlformats.org/officeDocument/2006/customXml" ds:itemID="{59923628-309D-44DE-BA69-AC1C354158F1}">
  <ds:schemaRefs>
    <ds:schemaRef ds:uri="http://schemas.microsoft.com/office/2006/metadata/properties"/>
    <ds:schemaRef ds:uri="http://www.w3.org/XML/1998/namespace"/>
    <ds:schemaRef ds:uri="http://purl.org/dc/elements/1.1/"/>
    <ds:schemaRef ds:uri="2821992f-c2e8-438a-be82-e069ec723730"/>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b72bae7-a4d4-43e2-82ad-1d4d2a6318a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74565</TotalTime>
  <Words>1577</Words>
  <Application>Microsoft Office PowerPoint</Application>
  <PresentationFormat>Widescreen</PresentationFormat>
  <Paragraphs>266</Paragraphs>
  <Slides>33</Slides>
  <Notes>24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Aptos</vt:lpstr>
      <vt:lpstr>Arial</vt:lpstr>
      <vt:lpstr>Calibri</vt:lpstr>
      <vt:lpstr>Calibri Light</vt:lpstr>
      <vt:lpstr>Canva Sans</vt:lpstr>
      <vt:lpstr>Helvetica</vt:lpstr>
      <vt:lpstr>Helvetica World Bold</vt:lpstr>
      <vt:lpstr>HelveticaNeueLT Std</vt:lpstr>
      <vt:lpstr>Roboto</vt:lpstr>
      <vt:lpstr>Office Theme</vt:lpstr>
      <vt:lpstr>1_Office Theme</vt:lpstr>
      <vt:lpstr>PowerPoint Presentation</vt:lpstr>
      <vt:lpstr>Dr Mpho Rabada GEMS Trustee</vt:lpstr>
      <vt:lpstr>PowerPoint Presentation</vt:lpstr>
      <vt:lpstr>BACKGROUND</vt:lpstr>
      <vt:lpstr>PowerPoint Presentation</vt:lpstr>
      <vt:lpstr>PowerPoint Presentation</vt:lpstr>
      <vt:lpstr>PowerPoint Presentation</vt:lpstr>
      <vt:lpstr>PowerPoint Presentation</vt:lpstr>
      <vt:lpstr>PowerPoint Presentation</vt:lpstr>
      <vt:lpstr>Prioritising Prevention and Screening </vt:lpstr>
      <vt:lpstr>PowerPoint Presentation</vt:lpstr>
      <vt:lpstr>PowerPoint Presentation</vt:lpstr>
      <vt:lpstr>PowerPoint Presentation</vt:lpstr>
      <vt:lpstr>PowerPoint Presentation</vt:lpstr>
      <vt:lpstr>PowerPoint Presentation</vt:lpstr>
      <vt:lpstr>PowerPoint Presentation</vt:lpstr>
      <vt:lpstr>Progress and Challenges</vt:lpstr>
      <vt:lpstr>PowerPoint Presentation</vt:lpstr>
      <vt:lpstr>PowerPoint Presentation</vt:lpstr>
      <vt:lpstr>PowerPoint Presentation</vt:lpstr>
      <vt:lpstr>PowerPoint Presentation</vt:lpstr>
      <vt:lpstr>Unlocking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Forward</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Sunita Umley</dc:creator>
  <cp:lastModifiedBy>Mpho Rabada</cp:lastModifiedBy>
  <cp:revision>3260</cp:revision>
  <dcterms:created xsi:type="dcterms:W3CDTF">2020-06-05T13:36:46Z</dcterms:created>
  <dcterms:modified xsi:type="dcterms:W3CDTF">2025-08-28T10:45:01Z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0x0101008C912F3C72E5FE4EBEFD3CB2F1CF621E</vt:lpwstr>
  </property>
  <property fmtid="{D5CDD505-2E9C-101B-9397-08002B2CF9AE}" pid="3" name="_dlc_DocIdItemGuid">
    <vt:lpwstr>286f0879-4fb0-4b1c-b583-437a05783e40</vt:lpwstr>
  </property>
  <property fmtid="{D5CDD505-2E9C-101B-9397-08002B2CF9AE}" pid="4" name="MSIP_Label_0ffde148-e874-4448-b27b-a00189d8fb61_Enabled">
    <vt:lpwstr>true</vt:lpwstr>
  </property>
  <property fmtid="{D5CDD505-2E9C-101B-9397-08002B2CF9AE}" pid="5" name="MSIP_Label_0ffde148-e874-4448-b27b-a00189d8fb61_SetDate">
    <vt:lpwstr>2025-08-18T13:50:17Z</vt:lpwstr>
  </property>
  <property fmtid="{D5CDD505-2E9C-101B-9397-08002B2CF9AE}" pid="6" name="MSIP_Label_0ffde148-e874-4448-b27b-a00189d8fb61_Method">
    <vt:lpwstr>Standard</vt:lpwstr>
  </property>
  <property fmtid="{D5CDD505-2E9C-101B-9397-08002B2CF9AE}" pid="7" name="MSIP_Label_0ffde148-e874-4448-b27b-a00189d8fb61_Name">
    <vt:lpwstr>GEMS Confidential</vt:lpwstr>
  </property>
  <property fmtid="{D5CDD505-2E9C-101B-9397-08002B2CF9AE}" pid="8" name="MSIP_Label_0ffde148-e874-4448-b27b-a00189d8fb61_SiteId">
    <vt:lpwstr>8b12d08c-4bcc-489c-b7cd-bacd7f586489</vt:lpwstr>
  </property>
  <property fmtid="{D5CDD505-2E9C-101B-9397-08002B2CF9AE}" pid="9" name="MSIP_Label_0ffde148-e874-4448-b27b-a00189d8fb61_ActionId">
    <vt:lpwstr>b2679945-822c-4c54-87de-02b671807afe</vt:lpwstr>
  </property>
  <property fmtid="{D5CDD505-2E9C-101B-9397-08002B2CF9AE}" pid="10" name="MSIP_Label_0ffde148-e874-4448-b27b-a00189d8fb61_ContentBits">
    <vt:lpwstr>0</vt:lpwstr>
  </property>
</Properties>
</file>