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87" r:id="rId7"/>
    <p:sldId id="286" r:id="rId8"/>
    <p:sldId id="285" r:id="rId9"/>
    <p:sldId id="263" r:id="rId10"/>
    <p:sldId id="265" r:id="rId11"/>
    <p:sldId id="266" r:id="rId12"/>
    <p:sldId id="284" r:id="rId13"/>
    <p:sldId id="276" r:id="rId14"/>
    <p:sldId id="277" r:id="rId15"/>
    <p:sldId id="279" r:id="rId16"/>
    <p:sldId id="283" r:id="rId17"/>
    <p:sldId id="2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34B96C-C719-49DE-BF9F-D3B7CC7D1EA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95994B-7F2A-49D2-9EB1-02C784B40174}">
      <dgm:prSet custT="1"/>
      <dgm:spPr/>
      <dgm:t>
        <a:bodyPr/>
        <a:lstStyle/>
        <a:p>
          <a:pPr algn="ctr"/>
          <a:r>
            <a:rPr lang="en-ZA" sz="1800" b="1" dirty="0">
              <a:latin typeface="Arial" panose="020B0604020202020204" pitchFamily="34" charset="0"/>
              <a:cs typeface="Arial" panose="020B0604020202020204" pitchFamily="34" charset="0"/>
            </a:rPr>
            <a:t>THE FOLLOWING PRESENTATION IS DERIVED FROM A COMPREHENSIVE MEMBER FEEDBACK FROM TWO SURVEYS THAT WERE CONDUCTED WITH GEMS MEMBERS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AA3F1D-AF64-4BCC-B508-0690186726DC}" type="parTrans" cxnId="{4BF9F02A-B6C1-42AE-A5BF-1B4F14E9801D}">
      <dgm:prSet/>
      <dgm:spPr/>
      <dgm:t>
        <a:bodyPr/>
        <a:lstStyle/>
        <a:p>
          <a:endParaRPr lang="en-US"/>
        </a:p>
      </dgm:t>
    </dgm:pt>
    <dgm:pt modelId="{65F10A07-9E95-49CB-A7CE-75BAB8BAA665}" type="sibTrans" cxnId="{4BF9F02A-B6C1-42AE-A5BF-1B4F14E9801D}">
      <dgm:prSet/>
      <dgm:spPr/>
      <dgm:t>
        <a:bodyPr/>
        <a:lstStyle/>
        <a:p>
          <a:endParaRPr lang="en-US"/>
        </a:p>
      </dgm:t>
    </dgm:pt>
    <dgm:pt modelId="{D6E1BCB7-8B09-4DCE-BA93-CB72A4E2F878}">
      <dgm:prSet/>
      <dgm:spPr/>
      <dgm:t>
        <a:bodyPr/>
        <a:lstStyle/>
        <a:p>
          <a:endParaRPr lang="en-US" dirty="0"/>
        </a:p>
      </dgm:t>
    </dgm:pt>
    <dgm:pt modelId="{C7CF7F72-95A3-4166-8643-25F30C410C48}" type="parTrans" cxnId="{8B411069-B100-40FD-926A-A2B65262EA0E}">
      <dgm:prSet/>
      <dgm:spPr/>
      <dgm:t>
        <a:bodyPr/>
        <a:lstStyle/>
        <a:p>
          <a:endParaRPr lang="en-ZA"/>
        </a:p>
      </dgm:t>
    </dgm:pt>
    <dgm:pt modelId="{4EAA7597-38B3-47A1-A4A1-448DB22669AD}" type="sibTrans" cxnId="{8B411069-B100-40FD-926A-A2B65262EA0E}">
      <dgm:prSet/>
      <dgm:spPr/>
      <dgm:t>
        <a:bodyPr/>
        <a:lstStyle/>
        <a:p>
          <a:endParaRPr lang="en-ZA"/>
        </a:p>
      </dgm:t>
    </dgm:pt>
    <dgm:pt modelId="{DE45EA97-0429-46AE-9F3F-4E071BC07537}" type="pres">
      <dgm:prSet presAssocID="{8434B96C-C719-49DE-BF9F-D3B7CC7D1EA3}" presName="linear" presStyleCnt="0">
        <dgm:presLayoutVars>
          <dgm:animLvl val="lvl"/>
          <dgm:resizeHandles val="exact"/>
        </dgm:presLayoutVars>
      </dgm:prSet>
      <dgm:spPr/>
    </dgm:pt>
    <dgm:pt modelId="{2E2E7381-7092-4682-99B4-CA2BA10625AC}" type="pres">
      <dgm:prSet presAssocID="{7695994B-7F2A-49D2-9EB1-02C784B40174}" presName="parentText" presStyleLbl="node1" presStyleIdx="0" presStyleCnt="1" custScaleY="60151" custLinFactY="-11349" custLinFactNeighborX="-961" custLinFactNeighborY="-100000">
        <dgm:presLayoutVars>
          <dgm:chMax val="0"/>
          <dgm:bulletEnabled val="1"/>
        </dgm:presLayoutVars>
      </dgm:prSet>
      <dgm:spPr/>
    </dgm:pt>
    <dgm:pt modelId="{6D2A7B24-3ECA-4C7C-98F3-A60782C66D03}" type="pres">
      <dgm:prSet presAssocID="{7695994B-7F2A-49D2-9EB1-02C784B4017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BF9F02A-B6C1-42AE-A5BF-1B4F14E9801D}" srcId="{8434B96C-C719-49DE-BF9F-D3B7CC7D1EA3}" destId="{7695994B-7F2A-49D2-9EB1-02C784B40174}" srcOrd="0" destOrd="0" parTransId="{82AA3F1D-AF64-4BCC-B508-0690186726DC}" sibTransId="{65F10A07-9E95-49CB-A7CE-75BAB8BAA665}"/>
    <dgm:cxn modelId="{8B411069-B100-40FD-926A-A2B65262EA0E}" srcId="{7695994B-7F2A-49D2-9EB1-02C784B40174}" destId="{D6E1BCB7-8B09-4DCE-BA93-CB72A4E2F878}" srcOrd="0" destOrd="0" parTransId="{C7CF7F72-95A3-4166-8643-25F30C410C48}" sibTransId="{4EAA7597-38B3-47A1-A4A1-448DB22669AD}"/>
    <dgm:cxn modelId="{AE640688-E887-4237-B407-B10A8F3E582E}" type="presOf" srcId="{8434B96C-C719-49DE-BF9F-D3B7CC7D1EA3}" destId="{DE45EA97-0429-46AE-9F3F-4E071BC07537}" srcOrd="0" destOrd="0" presId="urn:microsoft.com/office/officeart/2005/8/layout/vList2"/>
    <dgm:cxn modelId="{0ACA8B8B-73BA-438B-ADA8-30CCC65E66EB}" type="presOf" srcId="{7695994B-7F2A-49D2-9EB1-02C784B40174}" destId="{2E2E7381-7092-4682-99B4-CA2BA10625AC}" srcOrd="0" destOrd="0" presId="urn:microsoft.com/office/officeart/2005/8/layout/vList2"/>
    <dgm:cxn modelId="{6BDEE2F9-5D7B-4851-A9A2-CFE9B36653A0}" type="presOf" srcId="{D6E1BCB7-8B09-4DCE-BA93-CB72A4E2F878}" destId="{6D2A7B24-3ECA-4C7C-98F3-A60782C66D03}" srcOrd="0" destOrd="0" presId="urn:microsoft.com/office/officeart/2005/8/layout/vList2"/>
    <dgm:cxn modelId="{635066C5-B8FC-4619-8E5E-EFBE7D09ED69}" type="presParOf" srcId="{DE45EA97-0429-46AE-9F3F-4E071BC07537}" destId="{2E2E7381-7092-4682-99B4-CA2BA10625AC}" srcOrd="0" destOrd="0" presId="urn:microsoft.com/office/officeart/2005/8/layout/vList2"/>
    <dgm:cxn modelId="{81736E3F-D241-4820-90EF-A64827A8B536}" type="presParOf" srcId="{DE45EA97-0429-46AE-9F3F-4E071BC07537}" destId="{6D2A7B24-3ECA-4C7C-98F3-A60782C66D0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E7381-7092-4682-99B4-CA2BA10625AC}">
      <dsp:nvSpPr>
        <dsp:cNvPr id="0" name=""/>
        <dsp:cNvSpPr/>
      </dsp:nvSpPr>
      <dsp:spPr>
        <a:xfrm>
          <a:off x="0" y="57015"/>
          <a:ext cx="10515600" cy="7319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 dirty="0">
              <a:latin typeface="Arial" panose="020B0604020202020204" pitchFamily="34" charset="0"/>
              <a:cs typeface="Arial" panose="020B0604020202020204" pitchFamily="34" charset="0"/>
            </a:rPr>
            <a:t>THE FOLLOWING PRESENTATION IS DERIVED FROM A COMPREHENSIVE MEMBER FEEDBACK FROM TWO SURVEYS THAT WERE CONDUCTED WITH GEMS MEMBERS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729" y="92744"/>
        <a:ext cx="10444142" cy="660459"/>
      </dsp:txXfrm>
    </dsp:sp>
    <dsp:sp modelId="{6D2A7B24-3ECA-4C7C-98F3-A60782C66D03}">
      <dsp:nvSpPr>
        <dsp:cNvPr id="0" name=""/>
        <dsp:cNvSpPr/>
      </dsp:nvSpPr>
      <dsp:spPr>
        <a:xfrm>
          <a:off x="0" y="2003427"/>
          <a:ext cx="105156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5100" kern="1200" dirty="0"/>
        </a:p>
      </dsp:txBody>
      <dsp:txXfrm>
        <a:off x="0" y="2003427"/>
        <a:ext cx="10515600" cy="107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96F9-5707-46A5-8A68-4BEA380BFF85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E498B-40D9-43BB-A4C0-6EA5CC57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75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96F9-5707-46A5-8A68-4BEA380BFF85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E498B-40D9-43BB-A4C0-6EA5CC57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31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96F9-5707-46A5-8A68-4BEA380BFF85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E498B-40D9-43BB-A4C0-6EA5CC57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5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96F9-5707-46A5-8A68-4BEA380BFF85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E498B-40D9-43BB-A4C0-6EA5CC57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7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96F9-5707-46A5-8A68-4BEA380BFF85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E498B-40D9-43BB-A4C0-6EA5CC57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8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96F9-5707-46A5-8A68-4BEA380BFF85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E498B-40D9-43BB-A4C0-6EA5CC57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07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96F9-5707-46A5-8A68-4BEA380BFF85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E498B-40D9-43BB-A4C0-6EA5CC57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7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96F9-5707-46A5-8A68-4BEA380BFF85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E498B-40D9-43BB-A4C0-6EA5CC57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1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96F9-5707-46A5-8A68-4BEA380BFF85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E498B-40D9-43BB-A4C0-6EA5CC57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4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96F9-5707-46A5-8A68-4BEA380BFF85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E498B-40D9-43BB-A4C0-6EA5CC57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8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96F9-5707-46A5-8A68-4BEA380BFF85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E498B-40D9-43BB-A4C0-6EA5CC57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4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596F9-5707-46A5-8A68-4BEA380BFF85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E498B-40D9-43BB-A4C0-6EA5CC57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6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72" y="-22359"/>
            <a:ext cx="12319744" cy="68803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01373-FF6B-019D-FB7E-48F2DFF4F448}"/>
              </a:ext>
            </a:extLst>
          </p:cNvPr>
          <p:cNvSpPr txBox="1"/>
          <p:nvPr/>
        </p:nvSpPr>
        <p:spPr>
          <a:xfrm>
            <a:off x="337766" y="255799"/>
            <a:ext cx="81238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GEMS SYMPOSIUM </a:t>
            </a:r>
          </a:p>
          <a:p>
            <a:r>
              <a:rPr lang="en-GB" b="1" dirty="0">
                <a:latin typeface="Arial-BoldMT"/>
              </a:rPr>
              <a:t>“</a:t>
            </a:r>
            <a:r>
              <a:rPr lang="en-GB" b="1" i="1" dirty="0">
                <a:latin typeface="Arial" panose="020B0604020202020204" pitchFamily="34" charset="0"/>
              </a:rPr>
              <a:t>Building a Sustainable and Affordable Future: Enhancing</a:t>
            </a:r>
          </a:p>
          <a:p>
            <a:r>
              <a:rPr lang="en-GB" b="1" i="1" dirty="0">
                <a:latin typeface="Arial" panose="020B0604020202020204" pitchFamily="34" charset="0"/>
              </a:rPr>
              <a:t>Member Value in a Changing Healthcare Landscape</a:t>
            </a:r>
            <a:r>
              <a:rPr lang="en-GB" b="1" i="1" dirty="0">
                <a:latin typeface="Arial-BoldMT"/>
              </a:rPr>
              <a:t>”</a:t>
            </a: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860280-18EA-1D15-A7EA-FBFA269A30EB}"/>
              </a:ext>
            </a:extLst>
          </p:cNvPr>
          <p:cNvSpPr txBox="1"/>
          <p:nvPr/>
        </p:nvSpPr>
        <p:spPr>
          <a:xfrm>
            <a:off x="1089332" y="2307699"/>
            <a:ext cx="54304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PRESENTATION BY THE PSCBC GENERAL SECRETARY: 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MR FRIKKIE DE BRUIN</a:t>
            </a:r>
            <a:endParaRPr lang="en-Z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892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473" y="0"/>
            <a:ext cx="1269557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92" y="5528740"/>
            <a:ext cx="1134646" cy="9887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4508" y="2507946"/>
            <a:ext cx="10515600" cy="3837751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Segmented Plan Design 🧩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 – Tailored benefits for:</a:t>
            </a:r>
          </a:p>
          <a:p>
            <a:pPr lvl="1">
              <a:lnSpc>
                <a:spcPct val="150000"/>
              </a:lnSpc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👩‍💼 Young professionals starting careers</a:t>
            </a:r>
          </a:p>
          <a:p>
            <a:pPr lvl="1">
              <a:lnSpc>
                <a:spcPct val="150000"/>
              </a:lnSpc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👨‍👩‍👧 Families with children</a:t>
            </a:r>
          </a:p>
          <a:p>
            <a:pPr lvl="1">
              <a:lnSpc>
                <a:spcPct val="150000"/>
              </a:lnSpc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👴 Pre &amp; post-retirement members</a:t>
            </a:r>
          </a:p>
          <a:p>
            <a:pPr lvl="1">
              <a:lnSpc>
                <a:spcPct val="150000"/>
              </a:lnSpc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💵 Lower-income workers</a:t>
            </a:r>
          </a:p>
          <a:p>
            <a:pPr lvl="0">
              <a:lnSpc>
                <a:spcPct val="150000"/>
              </a:lnSpc>
            </a:pP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Life Stage Optimisation 📈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 – Coverage that evolves with changing needs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1F9EA6D-08EB-B30C-83BF-5D29E777092E}"/>
              </a:ext>
            </a:extLst>
          </p:cNvPr>
          <p:cNvSpPr txBox="1">
            <a:spLocks/>
          </p:cNvSpPr>
          <p:nvPr/>
        </p:nvSpPr>
        <p:spPr>
          <a:xfrm>
            <a:off x="3306129" y="242517"/>
            <a:ext cx="5348377" cy="1003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MEMBER- DRIVEN SOLUTIONS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7D9B7E4-87E0-56A8-2C60-C42F96224B1A}"/>
              </a:ext>
            </a:extLst>
          </p:cNvPr>
          <p:cNvGrpSpPr/>
          <p:nvPr/>
        </p:nvGrpSpPr>
        <p:grpSpPr>
          <a:xfrm>
            <a:off x="654600" y="1356881"/>
            <a:ext cx="10598185" cy="710621"/>
            <a:chOff x="-244510" y="-1456188"/>
            <a:chExt cx="10598185" cy="71062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DAF4AC1-E00F-4F7E-2252-E87CAE72D91F}"/>
                </a:ext>
              </a:extLst>
            </p:cNvPr>
            <p:cNvSpPr/>
            <p:nvPr/>
          </p:nvSpPr>
          <p:spPr>
            <a:xfrm>
              <a:off x="-161925" y="-1456188"/>
              <a:ext cx="10515600" cy="67801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ZA"/>
            </a:p>
          </p:txBody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F74CEA8B-74E6-FA24-B49F-E730E2F72999}"/>
                </a:ext>
              </a:extLst>
            </p:cNvPr>
            <p:cNvSpPr txBox="1"/>
            <p:nvPr/>
          </p:nvSpPr>
          <p:spPr>
            <a:xfrm>
              <a:off x="-244510" y="-1357385"/>
              <a:ext cx="10449404" cy="611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b="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1A257B5-5945-CD3C-3A4B-9D709D1DA1DC}"/>
              </a:ext>
            </a:extLst>
          </p:cNvPr>
          <p:cNvSpPr txBox="1"/>
          <p:nvPr/>
        </p:nvSpPr>
        <p:spPr>
          <a:xfrm>
            <a:off x="939215" y="1527526"/>
            <a:ext cx="1044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PERSONALISED HEALTHCARE SOLUTIONS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🏥</a:t>
            </a: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208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473" y="0"/>
            <a:ext cx="1269557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55" y="5649999"/>
            <a:ext cx="1134646" cy="9887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516" y="2749179"/>
            <a:ext cx="10515600" cy="435133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Monthly Statements 📄</a:t>
            </a:r>
            <a:r>
              <a:rPr lang="en-ZA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Regular updates on fund balances &amp; benefit usage</a:t>
            </a:r>
            <a:endParaRPr lang="en-ZA" sz="18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Clear Coverage Information 📚</a:t>
            </a:r>
            <a:r>
              <a:rPr lang="en-ZA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Simple, detailed explanations of benefits and coverage</a:t>
            </a:r>
            <a:endParaRPr lang="en-ZA" sz="18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Provider Fee Transparency 💳</a:t>
            </a:r>
            <a:r>
              <a:rPr lang="en-ZA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Mandatory upfront disclosure of fee schedules to avoid surprises</a:t>
            </a:r>
            <a:endParaRPr lang="en-ZA" sz="18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0E0C962-1112-1F38-108D-03AC17E92B0D}"/>
              </a:ext>
            </a:extLst>
          </p:cNvPr>
          <p:cNvSpPr txBox="1">
            <a:spLocks/>
          </p:cNvSpPr>
          <p:nvPr/>
        </p:nvSpPr>
        <p:spPr>
          <a:xfrm>
            <a:off x="3306129" y="242517"/>
            <a:ext cx="5348377" cy="1003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MEMBER- DRIVEN SOLUTIONS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BA0FFE6-6049-8EC3-64F6-A949BDA9230C}"/>
              </a:ext>
            </a:extLst>
          </p:cNvPr>
          <p:cNvGrpSpPr/>
          <p:nvPr/>
        </p:nvGrpSpPr>
        <p:grpSpPr>
          <a:xfrm>
            <a:off x="371892" y="1488334"/>
            <a:ext cx="10598185" cy="710621"/>
            <a:chOff x="-244510" y="-1456188"/>
            <a:chExt cx="10598185" cy="71062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F10D46D-CDE4-F1B1-9EE4-20C0857C6C1D}"/>
                </a:ext>
              </a:extLst>
            </p:cNvPr>
            <p:cNvSpPr/>
            <p:nvPr/>
          </p:nvSpPr>
          <p:spPr>
            <a:xfrm>
              <a:off x="-161925" y="-1456188"/>
              <a:ext cx="10515600" cy="67801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ZA"/>
            </a:p>
          </p:txBody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134D01E7-54C8-50A5-83FB-2FA3EFC34D34}"/>
                </a:ext>
              </a:extLst>
            </p:cNvPr>
            <p:cNvSpPr txBox="1"/>
            <p:nvPr/>
          </p:nvSpPr>
          <p:spPr>
            <a:xfrm>
              <a:off x="-244510" y="-1357385"/>
              <a:ext cx="10449404" cy="611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b="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30D1EB5-063E-CC82-38E0-A6A2D5846227}"/>
              </a:ext>
            </a:extLst>
          </p:cNvPr>
          <p:cNvSpPr txBox="1"/>
          <p:nvPr/>
        </p:nvSpPr>
        <p:spPr>
          <a:xfrm>
            <a:off x="871298" y="1652260"/>
            <a:ext cx="1044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TRANSPARENCY &amp; COMMUNICATION REVOLUTION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🔍💬</a:t>
            </a: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447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471" y="0"/>
            <a:ext cx="1269557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60" y="5613819"/>
            <a:ext cx="1134646" cy="9887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117" y="2676819"/>
            <a:ext cx="10515600" cy="4351338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Preventative Wellness Programs 🏃‍♂️🥗</a:t>
            </a:r>
            <a:r>
              <a:rPr lang="en-ZA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Incentives for healthy lifestyle choices</a:t>
            </a:r>
            <a:endParaRPr lang="en-ZA" sz="18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Chronic Care Management 💊</a:t>
            </a:r>
            <a:r>
              <a:rPr lang="en-ZA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Specialised support for ongoing health conditions</a:t>
            </a:r>
            <a:endParaRPr lang="en-ZA" sz="18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Lifestyle Behaviour Programs 🧘‍♀️🌸</a:t>
            </a:r>
            <a:r>
              <a:rPr lang="en-ZA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Holistic health and wellness initiatives</a:t>
            </a:r>
            <a:endParaRPr lang="en-ZA" sz="18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ZA" sz="18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4FBC531-233C-3F39-49EB-0A61C8EE02D7}"/>
              </a:ext>
            </a:extLst>
          </p:cNvPr>
          <p:cNvSpPr txBox="1">
            <a:spLocks/>
          </p:cNvSpPr>
          <p:nvPr/>
        </p:nvSpPr>
        <p:spPr>
          <a:xfrm>
            <a:off x="3306129" y="242517"/>
            <a:ext cx="5348377" cy="1003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MEMBER- DRIVEN SOLUTIONS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DC780A-6A48-319E-3E4F-D1D321953BD4}"/>
              </a:ext>
            </a:extLst>
          </p:cNvPr>
          <p:cNvGrpSpPr/>
          <p:nvPr/>
        </p:nvGrpSpPr>
        <p:grpSpPr>
          <a:xfrm>
            <a:off x="573370" y="1488334"/>
            <a:ext cx="10598185" cy="710621"/>
            <a:chOff x="-244510" y="-1456188"/>
            <a:chExt cx="10598185" cy="71062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1942629-F661-DF4A-AF8C-6321C4DA691E}"/>
                </a:ext>
              </a:extLst>
            </p:cNvPr>
            <p:cNvSpPr/>
            <p:nvPr/>
          </p:nvSpPr>
          <p:spPr>
            <a:xfrm>
              <a:off x="-161925" y="-1456188"/>
              <a:ext cx="10515600" cy="67801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ZA"/>
            </a:p>
          </p:txBody>
        </p:sp>
        <p:sp>
          <p:nvSpPr>
            <p:cNvPr id="13" name="Rectangle: Rounded Corners 4">
              <a:extLst>
                <a:ext uri="{FF2B5EF4-FFF2-40B4-BE49-F238E27FC236}">
                  <a16:creationId xmlns:a16="http://schemas.microsoft.com/office/drawing/2014/main" id="{0EC2FF04-75CE-F298-69FE-EBED2F6E5D5D}"/>
                </a:ext>
              </a:extLst>
            </p:cNvPr>
            <p:cNvSpPr txBox="1"/>
            <p:nvPr/>
          </p:nvSpPr>
          <p:spPr>
            <a:xfrm>
              <a:off x="-244510" y="-1357385"/>
              <a:ext cx="10449404" cy="611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b="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E94EAD9-ADD4-9AD7-3767-2B4461F65922}"/>
              </a:ext>
            </a:extLst>
          </p:cNvPr>
          <p:cNvSpPr txBox="1"/>
          <p:nvPr/>
        </p:nvSpPr>
        <p:spPr>
          <a:xfrm>
            <a:off x="871298" y="1628654"/>
            <a:ext cx="1044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VALUE-ADDED HEALTH BENEFITS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🌿💪</a:t>
            </a: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47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23" y="0"/>
            <a:ext cx="1269557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92" y="5573386"/>
            <a:ext cx="1134646" cy="9887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215" y="1716419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None/>
            </a:pPr>
            <a:r>
              <a:rPr lang="en-ZA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🔄 Continual review of GEMS offer to match evolving member’s needs.</a:t>
            </a:r>
          </a:p>
          <a:p>
            <a:pPr>
              <a:lnSpc>
                <a:spcPct val="100000"/>
              </a:lnSpc>
              <a:buNone/>
            </a:pPr>
            <a:endParaRPr lang="en-ZA" sz="1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ZA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📊 </a:t>
            </a:r>
            <a:r>
              <a:rPr lang="en-ZA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Data-Driven Decision Making:</a:t>
            </a:r>
            <a:endParaRPr lang="en-ZA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>
              <a:lnSpc>
                <a:spcPct val="100000"/>
              </a:lnSpc>
              <a:buNone/>
            </a:pPr>
            <a:r>
              <a:rPr lang="en-ZA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🧩 Member Segmentation Research: Understanding diverse member needs through regular research and analytics.</a:t>
            </a:r>
          </a:p>
          <a:p>
            <a:pPr marL="457200">
              <a:lnSpc>
                <a:spcPct val="100000"/>
              </a:lnSpc>
              <a:buNone/>
            </a:pPr>
            <a:r>
              <a:rPr lang="en-ZA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😊 Satisfaction Analysis: Systematic identification of pain points and improvement opportunities.</a:t>
            </a:r>
          </a:p>
          <a:p>
            <a:pPr marL="457200">
              <a:lnSpc>
                <a:spcPct val="100000"/>
              </a:lnSpc>
              <a:buNone/>
            </a:pPr>
            <a:r>
              <a:rPr lang="en-ZA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🗣️ Voice-of-Customer Programs: Regular feedback collection and implementation.</a:t>
            </a:r>
          </a:p>
          <a:p>
            <a:pPr marL="457200">
              <a:lnSpc>
                <a:spcPct val="100000"/>
              </a:lnSpc>
              <a:buNone/>
            </a:pPr>
            <a:r>
              <a:rPr lang="en-ZA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🔮 Propensity Modelling: Predicting and addressing member needs proactively.</a:t>
            </a:r>
          </a:p>
          <a:p>
            <a:pPr marL="457200">
              <a:lnSpc>
                <a:spcPct val="100000"/>
              </a:lnSpc>
              <a:buNone/>
            </a:pPr>
            <a:endParaRPr lang="en-ZA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ZA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💰 </a:t>
            </a:r>
            <a:r>
              <a:rPr lang="en-ZA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Sustainable Cost Management:</a:t>
            </a:r>
            <a:endParaRPr lang="en-ZA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>
              <a:lnSpc>
                <a:spcPct val="100000"/>
              </a:lnSpc>
              <a:buNone/>
            </a:pPr>
            <a:r>
              <a:rPr lang="en-ZA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🤝 Ongoing Network Negotiations: Competitive pricing agreements with providers.</a:t>
            </a:r>
          </a:p>
          <a:p>
            <a:pPr marL="457200">
              <a:lnSpc>
                <a:spcPct val="100000"/>
              </a:lnSpc>
              <a:buNone/>
            </a:pPr>
            <a:r>
              <a:rPr lang="en-ZA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📉 Long-term Affordability: Controlling premium increases while maintaining quality coverage.</a:t>
            </a:r>
          </a:p>
          <a:p>
            <a:pPr>
              <a:lnSpc>
                <a:spcPct val="150000"/>
              </a:lnSpc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8E4DF3-82E0-404F-64B2-A559EA9CF88C}"/>
              </a:ext>
            </a:extLst>
          </p:cNvPr>
          <p:cNvSpPr txBox="1">
            <a:spLocks/>
          </p:cNvSpPr>
          <p:nvPr/>
        </p:nvSpPr>
        <p:spPr>
          <a:xfrm>
            <a:off x="3099095" y="302902"/>
            <a:ext cx="5348377" cy="1003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7F7863-76BD-3F91-DB3C-514D39FA536F}"/>
              </a:ext>
            </a:extLst>
          </p:cNvPr>
          <p:cNvGrpSpPr/>
          <p:nvPr/>
        </p:nvGrpSpPr>
        <p:grpSpPr>
          <a:xfrm>
            <a:off x="593690" y="1488334"/>
            <a:ext cx="10598185" cy="710621"/>
            <a:chOff x="-244510" y="-1456188"/>
            <a:chExt cx="10598185" cy="71062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9210829-AE93-1FDB-79DB-8AF546B060B4}"/>
                </a:ext>
              </a:extLst>
            </p:cNvPr>
            <p:cNvSpPr/>
            <p:nvPr/>
          </p:nvSpPr>
          <p:spPr>
            <a:xfrm>
              <a:off x="-161925" y="-1456188"/>
              <a:ext cx="10515600" cy="67801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ZA"/>
            </a:p>
          </p:txBody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AA77240C-7EF9-D2B2-5C13-99ACCBA59D2C}"/>
                </a:ext>
              </a:extLst>
            </p:cNvPr>
            <p:cNvSpPr txBox="1"/>
            <p:nvPr/>
          </p:nvSpPr>
          <p:spPr>
            <a:xfrm>
              <a:off x="-244510" y="-1357385"/>
              <a:ext cx="10449404" cy="611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b="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43661E9-9227-6569-A2FD-D6DC36C65DFA}"/>
              </a:ext>
            </a:extLst>
          </p:cNvPr>
          <p:cNvSpPr txBox="1"/>
          <p:nvPr/>
        </p:nvSpPr>
        <p:spPr>
          <a:xfrm>
            <a:off x="709373" y="1609104"/>
            <a:ext cx="10449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🔄 CONTINUAL REVIEW OF GEMS OFFER TO MATCH EVOLVING MEMBER’S NEEDS.</a:t>
            </a:r>
          </a:p>
          <a:p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4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1789" y="0"/>
            <a:ext cx="12695578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71058" y="3063776"/>
            <a:ext cx="30902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You!!</a:t>
            </a:r>
          </a:p>
        </p:txBody>
      </p:sp>
    </p:spTree>
    <p:extLst>
      <p:ext uri="{BB962C8B-B14F-4D97-AF65-F5344CB8AC3E}">
        <p14:creationId xmlns:p14="http://schemas.microsoft.com/office/powerpoint/2010/main" val="1000341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846" y="-24112"/>
            <a:ext cx="1269557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00" y="5538975"/>
            <a:ext cx="1134646" cy="988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7867" y="500559"/>
            <a:ext cx="5063707" cy="691881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0D58CCC2-ECD2-D8EC-FA36-690AE95092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1617589"/>
              </p:ext>
            </p:extLst>
          </p:nvPr>
        </p:nvGraphicFramePr>
        <p:xfrm>
          <a:off x="939215" y="142557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62BC87B-4A1F-953C-3E4D-E73A84EFB8C8}"/>
              </a:ext>
            </a:extLst>
          </p:cNvPr>
          <p:cNvSpPr txBox="1"/>
          <p:nvPr/>
        </p:nvSpPr>
        <p:spPr>
          <a:xfrm>
            <a:off x="3312541" y="2642127"/>
            <a:ext cx="43143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The presentation</a:t>
            </a: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covers the following: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What’s Working 👍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ZA" dirty="0"/>
          </a:p>
          <a:p>
            <a:pPr algn="ctr"/>
            <a:endParaRPr lang="en-ZA" dirty="0"/>
          </a:p>
          <a:p>
            <a:pPr algn="ctr"/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Key Challenges Identified ⚠️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ZA" dirty="0"/>
          </a:p>
          <a:p>
            <a:pPr algn="ctr"/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Member-Driven Solutions 💡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ZA" dirty="0"/>
          </a:p>
          <a:p>
            <a:pPr algn="ctr"/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Recommendations 🎯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050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21DA5-5D1B-2867-3E31-F5AD25680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27B59A-0DA8-6E17-F47B-6DE168DDBE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715" y="0"/>
            <a:ext cx="1269557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8ED5F5-30D5-936E-6508-DA31B00EAC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43" y="5660820"/>
            <a:ext cx="1134646" cy="9887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48E49A-5FF9-470D-CAD2-E95DE09F8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014" y="2140842"/>
            <a:ext cx="5948120" cy="458310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B4A1412-DB64-1E1A-D963-83D1814CF379}"/>
              </a:ext>
            </a:extLst>
          </p:cNvPr>
          <p:cNvSpPr txBox="1">
            <a:spLocks/>
          </p:cNvSpPr>
          <p:nvPr/>
        </p:nvSpPr>
        <p:spPr>
          <a:xfrm>
            <a:off x="3306129" y="242517"/>
            <a:ext cx="5348377" cy="1003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 IS WORKING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255CF4-9584-369D-7A0F-AE521713FC8D}"/>
              </a:ext>
            </a:extLst>
          </p:cNvPr>
          <p:cNvGrpSpPr/>
          <p:nvPr/>
        </p:nvGrpSpPr>
        <p:grpSpPr>
          <a:xfrm>
            <a:off x="634981" y="1381772"/>
            <a:ext cx="10598185" cy="710621"/>
            <a:chOff x="-244510" y="-1456188"/>
            <a:chExt cx="10598185" cy="710621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7BFDCDF-25B7-6C72-1CCF-C222F1661684}"/>
                </a:ext>
              </a:extLst>
            </p:cNvPr>
            <p:cNvSpPr/>
            <p:nvPr/>
          </p:nvSpPr>
          <p:spPr>
            <a:xfrm>
              <a:off x="-161925" y="-1456188"/>
              <a:ext cx="10515600" cy="67801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ZA"/>
            </a:p>
          </p:txBody>
        </p:sp>
        <p:sp>
          <p:nvSpPr>
            <p:cNvPr id="12" name="Rectangle: Rounded Corners 4">
              <a:extLst>
                <a:ext uri="{FF2B5EF4-FFF2-40B4-BE49-F238E27FC236}">
                  <a16:creationId xmlns:a16="http://schemas.microsoft.com/office/drawing/2014/main" id="{6E0987A3-095E-A0C8-933F-79FB1C400F8D}"/>
                </a:ext>
              </a:extLst>
            </p:cNvPr>
            <p:cNvSpPr txBox="1"/>
            <p:nvPr/>
          </p:nvSpPr>
          <p:spPr>
            <a:xfrm>
              <a:off x="-244510" y="-1357385"/>
              <a:ext cx="10449404" cy="611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b="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56917CD-B33C-7491-19A4-8B821824FD30}"/>
              </a:ext>
            </a:extLst>
          </p:cNvPr>
          <p:cNvSpPr txBox="1"/>
          <p:nvPr/>
        </p:nvSpPr>
        <p:spPr>
          <a:xfrm>
            <a:off x="3726918" y="1397613"/>
            <a:ext cx="63484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 OPTION SATISFACTION LEVEL</a:t>
            </a:r>
            <a:b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(COMPLETE SATISFACTION RATINGS) </a:t>
            </a:r>
            <a:endParaRPr lang="en-Z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00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CF479-4249-2E47-8567-37BFD2F8A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F37A6E-0DFE-AA71-DD83-9AD05BEC14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471" y="0"/>
            <a:ext cx="1269557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58E569-FFF0-AFD0-6D3D-DB34D38E5C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92" y="5528740"/>
            <a:ext cx="1134646" cy="988742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3AE79C1-6138-4B69-0652-A2268B4D03B8}"/>
              </a:ext>
            </a:extLst>
          </p:cNvPr>
          <p:cNvSpPr/>
          <p:nvPr/>
        </p:nvSpPr>
        <p:spPr>
          <a:xfrm>
            <a:off x="2245901" y="2436097"/>
            <a:ext cx="2754086" cy="4227286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3200" dirty="0"/>
              <a:t>🥇👑</a:t>
            </a:r>
            <a:endParaRPr lang="en-GB" sz="3200" dirty="0"/>
          </a:p>
          <a:p>
            <a:pPr algn="ctr"/>
            <a:endParaRPr lang="en-GB" dirty="0"/>
          </a:p>
          <a:p>
            <a:pPr algn="ctr"/>
            <a:r>
              <a:rPr lang="en-GB" b="1" dirty="0"/>
              <a:t>TOP PERFORMER</a:t>
            </a:r>
          </a:p>
          <a:p>
            <a:pPr algn="ctr"/>
            <a:endParaRPr lang="en-GB" dirty="0"/>
          </a:p>
          <a:p>
            <a:pPr algn="ctr"/>
            <a:r>
              <a:rPr lang="en-GB" sz="2400" b="1" dirty="0"/>
              <a:t>Onyx</a:t>
            </a:r>
          </a:p>
          <a:p>
            <a:pPr algn="ctr"/>
            <a:endParaRPr lang="en-GB" dirty="0"/>
          </a:p>
          <a:p>
            <a:pPr algn="ctr"/>
            <a:r>
              <a:rPr lang="en-GB" sz="4400" b="1" dirty="0"/>
              <a:t>71.43%</a:t>
            </a:r>
          </a:p>
          <a:p>
            <a:pPr algn="ctr"/>
            <a:endParaRPr lang="en-GB" dirty="0"/>
          </a:p>
          <a:p>
            <a:pPr algn="ctr"/>
            <a:r>
              <a:rPr lang="en-GB" b="1" dirty="0"/>
              <a:t>Satisfaction</a:t>
            </a:r>
          </a:p>
          <a:p>
            <a:pPr algn="ctr"/>
            <a:r>
              <a:rPr lang="en-GB" b="1" dirty="0"/>
              <a:t> Rate</a:t>
            </a:r>
            <a:endParaRPr lang="en-ZA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E636D8A-7015-F367-EAD1-6271AD1466E7}"/>
              </a:ext>
            </a:extLst>
          </p:cNvPr>
          <p:cNvSpPr/>
          <p:nvPr/>
        </p:nvSpPr>
        <p:spPr>
          <a:xfrm>
            <a:off x="6637216" y="2356946"/>
            <a:ext cx="2754086" cy="430053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3200" dirty="0"/>
              <a:t>🥈👑</a:t>
            </a:r>
            <a:endParaRPr lang="en-GB" dirty="0"/>
          </a:p>
          <a:p>
            <a:pPr algn="ctr"/>
            <a:endParaRPr lang="en-GB" b="1" dirty="0"/>
          </a:p>
          <a:p>
            <a:pPr algn="ctr"/>
            <a:r>
              <a:rPr lang="en-GB" b="1" dirty="0"/>
              <a:t>STRONG PERFORMERS</a:t>
            </a:r>
          </a:p>
          <a:p>
            <a:pPr algn="ctr"/>
            <a:endParaRPr lang="en-GB" dirty="0"/>
          </a:p>
          <a:p>
            <a:pPr algn="ctr"/>
            <a:r>
              <a:rPr lang="en-GB" sz="2400" b="1" dirty="0"/>
              <a:t>Beryl &amp; </a:t>
            </a:r>
          </a:p>
          <a:p>
            <a:pPr algn="ctr"/>
            <a:r>
              <a:rPr lang="en-GB" sz="2400" b="1" dirty="0"/>
              <a:t>Emerald Value</a:t>
            </a:r>
          </a:p>
          <a:p>
            <a:pPr algn="ctr"/>
            <a:r>
              <a:rPr lang="en-GB" sz="4400" b="1" dirty="0"/>
              <a:t>43.75%</a:t>
            </a:r>
          </a:p>
          <a:p>
            <a:pPr algn="ctr"/>
            <a:r>
              <a:rPr lang="en-GB" b="1" dirty="0"/>
              <a:t>Satisfaction</a:t>
            </a:r>
          </a:p>
          <a:p>
            <a:pPr algn="ctr"/>
            <a:r>
              <a:rPr lang="en-GB" b="1" dirty="0"/>
              <a:t> Rate</a:t>
            </a:r>
            <a:endParaRPr lang="en-ZA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D413A9-BAA4-C03A-2F48-A75B6D5A7684}"/>
              </a:ext>
            </a:extLst>
          </p:cNvPr>
          <p:cNvSpPr txBox="1">
            <a:spLocks/>
          </p:cNvSpPr>
          <p:nvPr/>
        </p:nvSpPr>
        <p:spPr>
          <a:xfrm>
            <a:off x="3306129" y="242517"/>
            <a:ext cx="5348377" cy="1003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 IS WORKING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84F32EA-C2A0-A802-2BFE-27DDFC4C8A72}"/>
              </a:ext>
            </a:extLst>
          </p:cNvPr>
          <p:cNvGrpSpPr/>
          <p:nvPr/>
        </p:nvGrpSpPr>
        <p:grpSpPr>
          <a:xfrm>
            <a:off x="593690" y="1488334"/>
            <a:ext cx="10598185" cy="710621"/>
            <a:chOff x="-244510" y="-1456188"/>
            <a:chExt cx="10598185" cy="71062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29F265C-6DD7-7778-AD7E-F8B6082A8DBB}"/>
                </a:ext>
              </a:extLst>
            </p:cNvPr>
            <p:cNvSpPr/>
            <p:nvPr/>
          </p:nvSpPr>
          <p:spPr>
            <a:xfrm>
              <a:off x="-161925" y="-1456188"/>
              <a:ext cx="10515600" cy="67801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ZA"/>
            </a:p>
          </p:txBody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82592321-1A9C-F34F-13DB-05C40D75AD25}"/>
                </a:ext>
              </a:extLst>
            </p:cNvPr>
            <p:cNvSpPr txBox="1"/>
            <p:nvPr/>
          </p:nvSpPr>
          <p:spPr>
            <a:xfrm>
              <a:off x="-244510" y="-1357385"/>
              <a:ext cx="10449404" cy="611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b="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355386A-DE7A-D9F2-AB7E-405C0CD2C47F}"/>
              </a:ext>
            </a:extLst>
          </p:cNvPr>
          <p:cNvSpPr txBox="1"/>
          <p:nvPr/>
        </p:nvSpPr>
        <p:spPr>
          <a:xfrm>
            <a:off x="925930" y="1520017"/>
            <a:ext cx="10449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 OPTION SATISFACTION LEVEL</a:t>
            </a:r>
            <a:b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(TOP PERFORMER &amp; STRONG PERFORMERS)</a:t>
            </a:r>
            <a:endParaRPr lang="en-Z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854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D1A9F-EFBD-DD78-F05B-E0AA4C6F7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681BD9-1E71-6308-A03B-75610C8B17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471" y="-47625"/>
            <a:ext cx="1269557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B9FF7E-1140-29C5-40C6-E97211446B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92" y="5528740"/>
            <a:ext cx="1134646" cy="988742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42D0207-A927-EB8C-1EA4-7AB908B68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32467" y="2408865"/>
            <a:ext cx="5927065" cy="4159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6C4A1AA-7527-1C89-3506-60C3E4DCBA8E}"/>
              </a:ext>
            </a:extLst>
          </p:cNvPr>
          <p:cNvSpPr txBox="1">
            <a:spLocks/>
          </p:cNvSpPr>
          <p:nvPr/>
        </p:nvSpPr>
        <p:spPr>
          <a:xfrm>
            <a:off x="3306129" y="242517"/>
            <a:ext cx="5348377" cy="1003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 IS WORKING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E8C0255-8CB0-5C0B-6C48-04ADCE4A9DF8}"/>
              </a:ext>
            </a:extLst>
          </p:cNvPr>
          <p:cNvGrpSpPr/>
          <p:nvPr/>
        </p:nvGrpSpPr>
        <p:grpSpPr>
          <a:xfrm>
            <a:off x="593690" y="1488334"/>
            <a:ext cx="10598185" cy="710621"/>
            <a:chOff x="-244510" y="-1456188"/>
            <a:chExt cx="10598185" cy="71062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DCFCBF4-CDE1-802C-76E8-C7C81D503F44}"/>
                </a:ext>
              </a:extLst>
            </p:cNvPr>
            <p:cNvSpPr/>
            <p:nvPr/>
          </p:nvSpPr>
          <p:spPr>
            <a:xfrm>
              <a:off x="-161925" y="-1456188"/>
              <a:ext cx="10515600" cy="67801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ZA"/>
            </a:p>
          </p:txBody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73FC735A-6553-E026-2D40-733712F3F0D2}"/>
                </a:ext>
              </a:extLst>
            </p:cNvPr>
            <p:cNvSpPr txBox="1"/>
            <p:nvPr/>
          </p:nvSpPr>
          <p:spPr>
            <a:xfrm>
              <a:off x="-244510" y="-1357385"/>
              <a:ext cx="10449404" cy="611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b="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81BD189-09E9-D2BA-EBD7-F3F47C17C500}"/>
              </a:ext>
            </a:extLst>
          </p:cNvPr>
          <p:cNvSpPr txBox="1"/>
          <p:nvPr/>
        </p:nvSpPr>
        <p:spPr>
          <a:xfrm>
            <a:off x="939215" y="1527526"/>
            <a:ext cx="10449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RATING THE COMPREHENSIVE COVERAGE (COMBINED POSITIVE RATINGS </a:t>
            </a:r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(ADEQUATELY, WELL &amp; VERY WELL</a:t>
            </a:r>
            <a:r>
              <a:rPr lang="en-GB" b="1" dirty="0">
                <a:solidFill>
                  <a:schemeClr val="bg1"/>
                </a:solidFill>
              </a:rPr>
              <a:t>)</a:t>
            </a:r>
            <a:endParaRPr lang="en-Z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373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471" y="0"/>
            <a:ext cx="1269557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5645994"/>
            <a:ext cx="1134646" cy="9887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214" y="2422218"/>
            <a:ext cx="10880893" cy="421251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7200" b="1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Premium &amp; Contribution Burden 💵</a:t>
            </a:r>
            <a:endParaRPr lang="en-ZA" sz="72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7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Option plans cost too much compared to public servant salaries</a:t>
            </a:r>
          </a:p>
          <a:p>
            <a:pPr marL="342900" lvl="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7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Members struggle with monthly contributions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7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Forced trade-offs between upgrading for better coverage or downgrade to manage costs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7200" b="1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Out-of-Pocket Strain 🏦💊</a:t>
            </a:r>
            <a:endParaRPr lang="en-ZA" sz="72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7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Mid-Year Crisis: Annual benefits exhausted early, forcing personal payments</a:t>
            </a:r>
          </a:p>
          <a:p>
            <a:pPr marL="342900" lvl="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7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Medication Gaps: Lack of cover for some essential or chronic prescriptions</a:t>
            </a:r>
          </a:p>
          <a:p>
            <a:pPr marL="342900" lvl="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7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Cash Flow Issues: Members face financial hardship when benefits run out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7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Delayed Care: High out-of-pocket costs deter members from seeking necessary treatment</a:t>
            </a: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F8A0AB-D91A-1197-AC02-A955668F5D9A}"/>
              </a:ext>
            </a:extLst>
          </p:cNvPr>
          <p:cNvSpPr txBox="1">
            <a:spLocks/>
          </p:cNvSpPr>
          <p:nvPr/>
        </p:nvSpPr>
        <p:spPr>
          <a:xfrm>
            <a:off x="3306129" y="242517"/>
            <a:ext cx="5348377" cy="1003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294CAAB-AA48-DAA3-291E-911494C39FF7}"/>
              </a:ext>
            </a:extLst>
          </p:cNvPr>
          <p:cNvGrpSpPr/>
          <p:nvPr/>
        </p:nvGrpSpPr>
        <p:grpSpPr>
          <a:xfrm>
            <a:off x="593690" y="1488334"/>
            <a:ext cx="10598185" cy="710621"/>
            <a:chOff x="-244510" y="-1456188"/>
            <a:chExt cx="10598185" cy="71062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653013E-C352-B6A2-1331-6D3B7D4A2AE2}"/>
                </a:ext>
              </a:extLst>
            </p:cNvPr>
            <p:cNvSpPr/>
            <p:nvPr/>
          </p:nvSpPr>
          <p:spPr>
            <a:xfrm>
              <a:off x="-161925" y="-1456188"/>
              <a:ext cx="10515600" cy="67801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ZA"/>
            </a:p>
          </p:txBody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55B4B0FC-69B0-6B5B-EFC1-67B6AD17A61A}"/>
                </a:ext>
              </a:extLst>
            </p:cNvPr>
            <p:cNvSpPr txBox="1"/>
            <p:nvPr/>
          </p:nvSpPr>
          <p:spPr>
            <a:xfrm>
              <a:off x="-244510" y="-1357385"/>
              <a:ext cx="10449404" cy="611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b="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1CD24CD-690C-1A08-C4CA-7398DD331EB1}"/>
              </a:ext>
            </a:extLst>
          </p:cNvPr>
          <p:cNvSpPr txBox="1"/>
          <p:nvPr/>
        </p:nvSpPr>
        <p:spPr>
          <a:xfrm>
            <a:off x="939215" y="1527526"/>
            <a:ext cx="1044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3C154B-A760-53CB-26CC-B180C345D583}"/>
              </a:ext>
            </a:extLst>
          </p:cNvPr>
          <p:cNvSpPr txBox="1"/>
          <p:nvPr/>
        </p:nvSpPr>
        <p:spPr>
          <a:xfrm>
            <a:off x="2806111" y="1520017"/>
            <a:ext cx="63484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CHALLENGES – AFFORDABILITY CRISIS💰📉</a:t>
            </a:r>
            <a:endParaRPr lang="en-Z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765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471" y="0"/>
            <a:ext cx="1269557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46" y="5627109"/>
            <a:ext cx="1134646" cy="9887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607" y="2079626"/>
            <a:ext cx="10744785" cy="435133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1800" b="1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Geographic Barriers</a:t>
            </a:r>
            <a:endParaRPr lang="en-ZA" sz="18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18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Rural Access Crisis 🏞 – fewer healthcare providers accepting GEMS in rural areas</a:t>
            </a: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18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Urban Concentration 🏙 – limited network expansion beyond major cities</a:t>
            </a: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18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Health Care Provider Limitations: Restricted choice due to network constraints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1800" b="1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Administrative &amp; Structural Obstacles 🗂⏳</a:t>
            </a:r>
            <a:endParaRPr lang="en-ZA" sz="18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18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GP’s Referral Requirements 🩺 – mandatory referrals before specialists drain funds</a:t>
            </a: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18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GEMS Payment Delays 💳 – slow reimbursements to service providers makes scheme to be an unattractive payment method.</a:t>
            </a: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18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One-Size-Fits-All Plans 🧩 – benefits that don’t match member needs (e.g., maternity benefits for post-childbearing members)</a:t>
            </a:r>
          </a:p>
        </p:txBody>
      </p:sp>
      <p:pic>
        <p:nvPicPr>
          <p:cNvPr id="1026" name="Picture 2" descr="Mobile Application or App Development | Custom Software Development |  Android or IOS App Development | Corelynx | Mobile Apps | PWA Apps">
            <a:extLst>
              <a:ext uri="{FF2B5EF4-FFF2-40B4-BE49-F238E27FC236}">
                <a16:creationId xmlns:a16="http://schemas.microsoft.com/office/drawing/2014/main" id="{FFF1C6CC-42F1-00B3-7D8D-1382F057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101" y="2280381"/>
            <a:ext cx="3136007" cy="266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35AD14E-62D6-043A-1BFA-6E776BAB2D6B}"/>
              </a:ext>
            </a:extLst>
          </p:cNvPr>
          <p:cNvSpPr txBox="1">
            <a:spLocks/>
          </p:cNvSpPr>
          <p:nvPr/>
        </p:nvSpPr>
        <p:spPr>
          <a:xfrm>
            <a:off x="3306129" y="242517"/>
            <a:ext cx="5348377" cy="1003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D65E27F-D64F-2346-F32A-DBE7A0F35968}"/>
              </a:ext>
            </a:extLst>
          </p:cNvPr>
          <p:cNvGrpSpPr/>
          <p:nvPr/>
        </p:nvGrpSpPr>
        <p:grpSpPr>
          <a:xfrm>
            <a:off x="371892" y="1386682"/>
            <a:ext cx="10598185" cy="710621"/>
            <a:chOff x="-244510" y="-1456188"/>
            <a:chExt cx="10598185" cy="71062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DF5B110-9761-EFC5-CA20-AF7E2E69A391}"/>
                </a:ext>
              </a:extLst>
            </p:cNvPr>
            <p:cNvSpPr/>
            <p:nvPr/>
          </p:nvSpPr>
          <p:spPr>
            <a:xfrm>
              <a:off x="-161925" y="-1456188"/>
              <a:ext cx="10515600" cy="67801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ZA"/>
            </a:p>
          </p:txBody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A0EA1201-A89E-1B3A-0F93-AD67326073A8}"/>
                </a:ext>
              </a:extLst>
            </p:cNvPr>
            <p:cNvSpPr txBox="1"/>
            <p:nvPr/>
          </p:nvSpPr>
          <p:spPr>
            <a:xfrm>
              <a:off x="-244510" y="-1357385"/>
              <a:ext cx="10449404" cy="611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b="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B0D4733-DC27-FBFF-50A0-965C7AE48E0C}"/>
              </a:ext>
            </a:extLst>
          </p:cNvPr>
          <p:cNvSpPr txBox="1"/>
          <p:nvPr/>
        </p:nvSpPr>
        <p:spPr>
          <a:xfrm>
            <a:off x="603258" y="1548488"/>
            <a:ext cx="1044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AND NETWORK LIMITATIONS 🚑📍</a:t>
            </a: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04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60" y="5742355"/>
            <a:ext cx="1134646" cy="9887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117" y="237975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Information &amp; Communication Gaps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No Monthly Statements 📄 – members can’t track benefits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Poor Coverage Transparency ❓ – unclear benefits &amp; provider rates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Billing Surprises 💥 – unexpected costs from lack of fee schedule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Hidden Costs 🕵️ – out-of-network charges &amp; coverage limits catch members off guard</a:t>
            </a:r>
          </a:p>
          <a:p>
            <a:pPr marL="0" indent="0"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Customer Service Deficiencies 😞📞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Inefficient Support Systems 🖥 – poor call centre &amp; walk-in centres customer support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Long Waiting Times ⏱ – inadequate assistance and delayed response time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Poor Query Resolution ❌ – inadequate handling of member complaints and concerns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7E29DF-BF90-F05F-C8D3-4E8C80FF19D5}"/>
              </a:ext>
            </a:extLst>
          </p:cNvPr>
          <p:cNvSpPr txBox="1">
            <a:spLocks/>
          </p:cNvSpPr>
          <p:nvPr/>
        </p:nvSpPr>
        <p:spPr>
          <a:xfrm>
            <a:off x="601748" y="9945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72C938-7341-9BBD-D94F-079F30F0504A}"/>
              </a:ext>
            </a:extLst>
          </p:cNvPr>
          <p:cNvSpPr txBox="1">
            <a:spLocks/>
          </p:cNvSpPr>
          <p:nvPr/>
        </p:nvSpPr>
        <p:spPr>
          <a:xfrm>
            <a:off x="3306129" y="242517"/>
            <a:ext cx="5348377" cy="1003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65297E-6CB9-F3EA-3F15-947B95100497}"/>
              </a:ext>
            </a:extLst>
          </p:cNvPr>
          <p:cNvGrpSpPr/>
          <p:nvPr/>
        </p:nvGrpSpPr>
        <p:grpSpPr>
          <a:xfrm>
            <a:off x="601748" y="1427687"/>
            <a:ext cx="10598185" cy="710621"/>
            <a:chOff x="-244510" y="-1456188"/>
            <a:chExt cx="10598185" cy="71062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ADA7869-AC5F-117F-5CFA-C94B92446B0B}"/>
                </a:ext>
              </a:extLst>
            </p:cNvPr>
            <p:cNvSpPr/>
            <p:nvPr/>
          </p:nvSpPr>
          <p:spPr>
            <a:xfrm>
              <a:off x="-161925" y="-1456188"/>
              <a:ext cx="10515600" cy="67801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ZA"/>
            </a:p>
          </p:txBody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AEB1F523-4B59-E45C-8E2C-137D1687137D}"/>
                </a:ext>
              </a:extLst>
            </p:cNvPr>
            <p:cNvSpPr txBox="1"/>
            <p:nvPr/>
          </p:nvSpPr>
          <p:spPr>
            <a:xfrm>
              <a:off x="-244510" y="-1357385"/>
              <a:ext cx="10449404" cy="611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b="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FB7D112-A046-DA4C-8D43-00316AD09DA1}"/>
              </a:ext>
            </a:extLst>
          </p:cNvPr>
          <p:cNvSpPr txBox="1"/>
          <p:nvPr/>
        </p:nvSpPr>
        <p:spPr>
          <a:xfrm>
            <a:off x="871298" y="1593056"/>
            <a:ext cx="1044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TRANSPARENCY &amp; SERVICE DELIVERY GAPS 🔍☎️</a:t>
            </a: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84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64D6C-3A6B-5567-8FA3-10AB575AB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642BF2-A235-44E6-A0E8-801A7D0323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471" y="0"/>
            <a:ext cx="1269557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C6CFF7-2C51-85A3-928E-2A50D161D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92" y="5528740"/>
            <a:ext cx="1134646" cy="98874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4D646-95A0-BBB3-DED4-39B45BD82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89315"/>
            <a:ext cx="10515600" cy="435133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Customer Service Overhaul 🛠</a:t>
            </a:r>
            <a:r>
              <a:rPr lang="en-ZA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More staff, better training, and strict quality assurance</a:t>
            </a:r>
            <a:endParaRPr lang="en-ZA" sz="18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Technology Integration 💻⚡</a:t>
            </a:r>
            <a:r>
              <a:rPr lang="en-ZA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Digital tools and automation to speed up responses</a:t>
            </a:r>
            <a:endParaRPr lang="en-ZA" sz="18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Professional Standards 🎯</a:t>
            </a:r>
            <a:r>
              <a:rPr lang="en-ZA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Match or exceed industry benchmarks for healthcare service</a:t>
            </a:r>
            <a:endParaRPr lang="en-ZA" sz="18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Digital Self-Service 📱🖱</a:t>
            </a:r>
            <a:r>
              <a:rPr lang="en-ZA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Member-friendly online tools for account and benefits management</a:t>
            </a:r>
            <a:endParaRPr lang="en-ZA" sz="18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8086BB-B018-F4F6-5BE5-C68F9CACB48C}"/>
              </a:ext>
            </a:extLst>
          </p:cNvPr>
          <p:cNvSpPr txBox="1">
            <a:spLocks/>
          </p:cNvSpPr>
          <p:nvPr/>
        </p:nvSpPr>
        <p:spPr>
          <a:xfrm>
            <a:off x="3306129" y="242517"/>
            <a:ext cx="5348377" cy="1003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MEMBER- DRIVEN SOLUTIONS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62C5611-A984-8EC6-B309-AF5A9BD7C316}"/>
              </a:ext>
            </a:extLst>
          </p:cNvPr>
          <p:cNvGrpSpPr/>
          <p:nvPr/>
        </p:nvGrpSpPr>
        <p:grpSpPr>
          <a:xfrm>
            <a:off x="593690" y="1488334"/>
            <a:ext cx="10598185" cy="710621"/>
            <a:chOff x="-244510" y="-1456188"/>
            <a:chExt cx="10598185" cy="71062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ACAA71A-C236-2EFA-165F-9F17DEFB7D51}"/>
                </a:ext>
              </a:extLst>
            </p:cNvPr>
            <p:cNvSpPr/>
            <p:nvPr/>
          </p:nvSpPr>
          <p:spPr>
            <a:xfrm>
              <a:off x="-161925" y="-1456188"/>
              <a:ext cx="10515600" cy="67801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ZA"/>
            </a:p>
          </p:txBody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CEAF5ACB-9B9A-20C7-D2CE-7BE6D579791F}"/>
                </a:ext>
              </a:extLst>
            </p:cNvPr>
            <p:cNvSpPr txBox="1"/>
            <p:nvPr/>
          </p:nvSpPr>
          <p:spPr>
            <a:xfrm>
              <a:off x="-244510" y="-1357385"/>
              <a:ext cx="10449404" cy="611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b="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E1E5397-66DF-1F23-616A-9850D64708E9}"/>
              </a:ext>
            </a:extLst>
          </p:cNvPr>
          <p:cNvSpPr txBox="1"/>
          <p:nvPr/>
        </p:nvSpPr>
        <p:spPr>
          <a:xfrm>
            <a:off x="3015665" y="1670733"/>
            <a:ext cx="1044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EXCELLENCE TRANSFORMATION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🚀🤝</a:t>
            </a: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720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9D6D9FC-37DA-4639-AF0B-61EB9C54753A}" vid="{725E97AF-1180-44A5-9052-E7BBF75953D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912F3C72E5FE4EBEFD3CB2F1CF621E" ma:contentTypeVersion="16" ma:contentTypeDescription="Create a new document." ma:contentTypeScope="" ma:versionID="af8db10d4ba507da7f01b69e7fff3f6c">
  <xsd:schema xmlns:xsd="http://www.w3.org/2001/XMLSchema" xmlns:xs="http://www.w3.org/2001/XMLSchema" xmlns:p="http://schemas.microsoft.com/office/2006/metadata/properties" xmlns:ns2="eab5a9bd-9d1c-4411-8025-7564f01e9790" xmlns:ns3="4a1851d2-3db3-4e1c-a39d-395e2e2b63ea" targetNamespace="http://schemas.microsoft.com/office/2006/metadata/properties" ma:root="true" ma:fieldsID="933731be86ab540900b4c10729e6208f" ns2:_="" ns3:_="">
    <xsd:import namespace="eab5a9bd-9d1c-4411-8025-7564f01e9790"/>
    <xsd:import namespace="4a1851d2-3db3-4e1c-a39d-395e2e2b63e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LengthInSecond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b5a9bd-9d1c-4411-8025-7564f01e97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16730490-6aa1-4f4e-896f-5b8b5e2e6a59}" ma:internalName="TaxCatchAll" ma:showField="CatchAllData" ma:web="eab5a9bd-9d1c-4411-8025-7564f01e97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1851d2-3db3-4e1c-a39d-395e2e2b63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c7a9000-7185-4542-83d4-313d2e6378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b5a9bd-9d1c-4411-8025-7564f01e9790" xsi:nil="true"/>
    <lcf76f155ced4ddcb4097134ff3c332f xmlns="4a1851d2-3db3-4e1c-a39d-395e2e2b63e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B0FFEC-076A-49E0-9E65-10C9B9ABAB57}"/>
</file>

<file path=customXml/itemProps2.xml><?xml version="1.0" encoding="utf-8"?>
<ds:datastoreItem xmlns:ds="http://schemas.openxmlformats.org/officeDocument/2006/customXml" ds:itemID="{315BD72B-E1DC-4C33-8112-0D7A32526C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C0561E-63EE-46AB-9FEE-7D20086CB9A8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70c9c802-1a9a-49af-9b79-293cd134887f"/>
    <ds:schemaRef ds:uri="c7a845df-b066-4ebd-ba65-730b30bfc24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4779</TotalTime>
  <Words>718</Words>
  <Application>Microsoft Office PowerPoint</Application>
  <PresentationFormat>Widescreen</PresentationFormat>
  <Paragraphs>115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Arial-BoldMT</vt:lpstr>
      <vt:lpstr>Calibri</vt:lpstr>
      <vt:lpstr>Calibri Light</vt:lpstr>
      <vt:lpstr>Symbol</vt:lpstr>
      <vt:lpstr>Office Theme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 Of A Baguette</dc:creator>
  <cp:lastModifiedBy>Frikkie De Bruin</cp:lastModifiedBy>
  <cp:revision>16</cp:revision>
  <dcterms:created xsi:type="dcterms:W3CDTF">2025-02-18T12:08:31Z</dcterms:created>
  <dcterms:modified xsi:type="dcterms:W3CDTF">2025-08-19T14:02:49Z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0x0101008C912F3C72E5FE4EBEFD3CB2F1CF621E</vt:lpwstr>
  </property>
</Properties>
</file>